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258" r:id="rId4"/>
    <p:sldId id="319" r:id="rId5"/>
    <p:sldId id="372" r:id="rId6"/>
    <p:sldId id="371" r:id="rId7"/>
    <p:sldId id="370" r:id="rId8"/>
    <p:sldId id="369" r:id="rId9"/>
    <p:sldId id="373" r:id="rId10"/>
    <p:sldId id="377" r:id="rId11"/>
    <p:sldId id="376" r:id="rId12"/>
    <p:sldId id="375" r:id="rId13"/>
    <p:sldId id="374" r:id="rId14"/>
    <p:sldId id="378" r:id="rId15"/>
    <p:sldId id="382" r:id="rId16"/>
    <p:sldId id="381" r:id="rId17"/>
    <p:sldId id="380" r:id="rId18"/>
    <p:sldId id="379" r:id="rId19"/>
    <p:sldId id="383" r:id="rId20"/>
    <p:sldId id="387" r:id="rId21"/>
    <p:sldId id="386" r:id="rId22"/>
    <p:sldId id="385" r:id="rId23"/>
    <p:sldId id="384" r:id="rId24"/>
    <p:sldId id="388" r:id="rId25"/>
    <p:sldId id="392" r:id="rId26"/>
    <p:sldId id="391" r:id="rId27"/>
    <p:sldId id="390" r:id="rId28"/>
    <p:sldId id="389" r:id="rId29"/>
    <p:sldId id="394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917"/>
    <a:srgbClr val="A50021"/>
    <a:srgbClr val="CC0000"/>
    <a:srgbClr val="007033"/>
    <a:srgbClr val="D4D3DF"/>
    <a:srgbClr val="642F04"/>
    <a:srgbClr val="351413"/>
    <a:srgbClr val="212911"/>
    <a:srgbClr val="1A210D"/>
    <a:srgbClr val="46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7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171C-D84F-4E53-BD0B-10DF792054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1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7489D-C2F3-4C12-817E-ECD6F073D8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2BF9C-9FBE-4E55-9AC9-9917224D6E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8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B30F6-C625-4816-A7F9-70ACCB220CC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0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6A0A9-DC5A-4A58-AB6A-1AB974A495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5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AE57-0078-4C66-A90D-FEE418ABA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1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64E2C-0578-4009-9B69-2D1EF0CC37E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FBB0E-5739-4205-9B7D-27A9593F59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FAB37-46B7-4381-BDBD-2CACBBB569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77497-763E-4F3B-9C3F-BD2CCCE43F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3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9ACC-0387-4E49-8E64-14708808F2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0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8CB4FC-7E22-49B6-BFC6-AC846E6021E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5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gifsgifsparavoce.files.wordpress.com/2012/02/abelhinha031.png?w=630" TargetMode="External"/><Relationship Id="rId3" Type="http://schemas.openxmlformats.org/officeDocument/2006/relationships/slide" Target="slide1.xml"/><Relationship Id="rId7" Type="http://schemas.openxmlformats.org/officeDocument/2006/relationships/hyperlink" Target="http://papus666.narod.ru/clipart/p/pods/pods04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chel.ru/uploads/posts/2011-08/1312737308_5.jpg" TargetMode="External"/><Relationship Id="rId5" Type="http://schemas.openxmlformats.org/officeDocument/2006/relationships/hyperlink" Target="http://img-fotki.yandex.ru/get/9349/20573769.52/0_94204_946b02f5_L.png" TargetMode="External"/><Relationship Id="rId10" Type="http://schemas.openxmlformats.org/officeDocument/2006/relationships/hyperlink" Target="http://s008.radikal.ru/i306/1011/71/1a06c40bc806.jpg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img-fotki.yandex.ru/get/6306/162549541.6/0_744cd_83128e8d_X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Устное народное творчество»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Корова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   Посреди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двора стоит копна: спереди – вилы, сзади – метла.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Школа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Стоит дом,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Кто в него войдёт,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Тот ум приобретёт.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 Осень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Пришла без красок и без кисти 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И перекрасила все листья.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/>
              <a:t>50</a:t>
            </a:r>
            <a:endParaRPr lang="ru-RU" sz="20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Считалка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Определи жанр произведения: считалка, скороговорка, </a:t>
            </a:r>
            <a:r>
              <a:rPr lang="ru-RU" sz="2000" dirty="0" err="1">
                <a:solidFill>
                  <a:prstClr val="black"/>
                </a:solidFill>
                <a:latin typeface="Georgia" pitchFamily="18" charset="0"/>
              </a:rPr>
              <a:t>закличка</a:t>
            </a:r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прибаутка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Со второго этажа полетели три ножа:</a:t>
            </a:r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красный, синий, голубой.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Выбирай себе любой.</a:t>
            </a: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10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404664"/>
            <a:ext cx="68407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Дразнилка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Определи жанр произведения: считалка</a:t>
            </a:r>
            <a:r>
              <a:rPr lang="ru-RU" sz="2400" dirty="0" smtClean="0">
                <a:solidFill>
                  <a:prstClr val="black"/>
                </a:solidFill>
                <a:latin typeface="Georgia" pitchFamily="18" charset="0"/>
              </a:rPr>
              <a:t>, дразнилка, 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скороговорка, </a:t>
            </a:r>
            <a:r>
              <a:rPr lang="ru-RU" sz="2400" dirty="0" err="1">
                <a:solidFill>
                  <a:prstClr val="black"/>
                </a:solidFill>
                <a:latin typeface="Georgia" pitchFamily="18" charset="0"/>
              </a:rPr>
              <a:t>закличка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Georgia" pitchFamily="18" charset="0"/>
              </a:rPr>
              <a:t>прибаутка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Обманули простака на четыре кулака,</a:t>
            </a:r>
            <a:b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На </a:t>
            </a:r>
            <a:r>
              <a:rPr lang="ru-RU" sz="2400" dirty="0" err="1" smtClean="0">
                <a:solidFill>
                  <a:srgbClr val="7030A0"/>
                </a:solidFill>
                <a:latin typeface="Georgia" pitchFamily="18" charset="0"/>
              </a:rPr>
              <a:t>щелбан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 и на подушку, на зелёную лягушку.</a:t>
            </a:r>
            <a:endParaRPr lang="ru-RU" sz="2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04664"/>
            <a:ext cx="67687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err="1" smtClean="0">
                <a:latin typeface="Georgia" pitchFamily="18" charset="0"/>
              </a:rPr>
              <a:t>Потешка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Определи жанр произведения: считалка, дразнилка, скороговорка, </a:t>
            </a:r>
            <a:r>
              <a:rPr lang="ru-RU" sz="2400" dirty="0" err="1">
                <a:solidFill>
                  <a:prstClr val="black"/>
                </a:solidFill>
                <a:latin typeface="Georgia" pitchFamily="18" charset="0"/>
              </a:rPr>
              <a:t>закличка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prstClr val="black"/>
                </a:solidFill>
                <a:latin typeface="Georgia" pitchFamily="18" charset="0"/>
              </a:rPr>
              <a:t>потешка</a:t>
            </a:r>
            <a:endParaRPr lang="ru-RU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Идёт коза рогатая, за малыми ребятами.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Ножками топ, топ. Рожками хлоп, хлоп.</a:t>
            </a:r>
            <a:endParaRPr lang="ru-RU" sz="2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04664"/>
            <a:ext cx="67687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Скороговорка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27584" y="1268760"/>
            <a:ext cx="8064896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Определи жанр произведения: считалка, скороговорка, </a:t>
            </a:r>
            <a:r>
              <a:rPr lang="ru-RU" sz="2400" dirty="0" err="1">
                <a:solidFill>
                  <a:prstClr val="black"/>
                </a:solidFill>
                <a:latin typeface="Georgia" pitchFamily="18" charset="0"/>
              </a:rPr>
              <a:t>закличка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Georgia" pitchFamily="18" charset="0"/>
              </a:rPr>
              <a:t>прибаутка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На дворе трава, на траве дрова.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Раз дрова, два дрова, три дрова.</a:t>
            </a:r>
          </a:p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24742"/>
            <a:ext cx="669674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Закличка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Определи жанр произведения: считалка, скороговорка, </a:t>
            </a:r>
            <a:r>
              <a:rPr lang="ru-RU" sz="2000" dirty="0" err="1" smtClean="0">
                <a:latin typeface="Georgia" pitchFamily="18" charset="0"/>
              </a:rPr>
              <a:t>закличка</a:t>
            </a:r>
            <a:r>
              <a:rPr lang="ru-RU" sz="2000" dirty="0" smtClean="0">
                <a:latin typeface="Georgia" pitchFamily="18" charset="0"/>
              </a:rPr>
              <a:t>, прибаутка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Дождик, дождик, лей, лей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На меня и на людей!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А на Бабу – Ягу хоть по тысячу ведру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!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50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404664"/>
            <a:ext cx="669674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  <a:endParaRPr lang="ru-RU" sz="32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baba_yaga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93" y="2348880"/>
            <a:ext cx="23050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Спокойными, монотонными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Какими обычно бывают колыбельные песни?</a:t>
            </a:r>
          </a:p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Весёлыми, задорными, спокойными, бодрыми, монотонными, печальными, радостными.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10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Берёза, рябина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Какие деревья чаще всего воспевают в русских народных песнях? </a:t>
            </a:r>
            <a:r>
              <a:rPr lang="ru-RU" sz="2400" i="1" dirty="0" smtClean="0">
                <a:latin typeface="Georgia" pitchFamily="18" charset="0"/>
              </a:rPr>
              <a:t>Ель, сосна, дуб, клён, берёза, рябина, липа, осина.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56345" y="4149080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429000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3455615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Так обучают ребенка ходить.</a:t>
            </a:r>
            <a:endParaRPr lang="ru-RU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153110"/>
            <a:ext cx="7704856" cy="19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dirty="0" smtClean="0">
                <a:latin typeface="Georgia" pitchFamily="18" charset="0"/>
              </a:rPr>
              <a:t>Когда и какие действия сопровождали такими </a:t>
            </a:r>
            <a:r>
              <a:rPr lang="ru-RU" sz="1600" dirty="0" smtClean="0">
                <a:latin typeface="Georgia" pitchFamily="18" charset="0"/>
              </a:rPr>
              <a:t>словами?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Ножки</a:t>
            </a:r>
            <a:r>
              <a:rPr lang="ru-RU" sz="1600" b="1" dirty="0">
                <a:solidFill>
                  <a:srgbClr val="0070C0"/>
                </a:solidFill>
              </a:rPr>
              <a:t>, ножки,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70C0"/>
                </a:solidFill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</a:rPr>
              <a:t>-  </a:t>
            </a:r>
            <a:r>
              <a:rPr lang="ru-RU" sz="1600" b="1" dirty="0">
                <a:solidFill>
                  <a:srgbClr val="0070C0"/>
                </a:solidFill>
              </a:rPr>
              <a:t>Куда вы бежите?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>
                <a:solidFill>
                  <a:srgbClr val="0070C0"/>
                </a:solidFill>
              </a:rPr>
              <a:t>В лесок по </a:t>
            </a:r>
            <a:r>
              <a:rPr lang="ru-RU" sz="1600" b="1" dirty="0" err="1" smtClean="0">
                <a:solidFill>
                  <a:srgbClr val="0070C0"/>
                </a:solidFill>
              </a:rPr>
              <a:t>мошок</a:t>
            </a:r>
            <a:r>
              <a:rPr lang="ru-RU" sz="1600" b="1" dirty="0" smtClean="0">
                <a:solidFill>
                  <a:srgbClr val="0070C0"/>
                </a:solidFill>
              </a:rPr>
              <a:t>: избушку </a:t>
            </a:r>
            <a:r>
              <a:rPr lang="ru-RU" sz="1600" b="1" dirty="0">
                <a:solidFill>
                  <a:srgbClr val="0070C0"/>
                </a:solidFill>
              </a:rPr>
              <a:t>лишить</a:t>
            </a:r>
            <a:r>
              <a:rPr lang="ru-RU" sz="1600" b="1" dirty="0" smtClean="0">
                <a:solidFill>
                  <a:srgbClr val="0070C0"/>
                </a:solidFill>
              </a:rPr>
              <a:t>,  чтоб </a:t>
            </a:r>
            <a:r>
              <a:rPr lang="ru-RU" sz="1600" b="1" dirty="0">
                <a:solidFill>
                  <a:srgbClr val="0070C0"/>
                </a:solidFill>
              </a:rPr>
              <a:t>не холодно жить</a:t>
            </a:r>
            <a:r>
              <a:rPr lang="ru-RU" sz="1600" b="1" dirty="0" smtClean="0">
                <a:solidFill>
                  <a:srgbClr val="0070C0"/>
                </a:solidFill>
              </a:rPr>
              <a:t>.   </a:t>
            </a:r>
            <a:r>
              <a:rPr lang="ru-RU" sz="1600" b="1" dirty="0">
                <a:solidFill>
                  <a:srgbClr val="0070C0"/>
                </a:solidFill>
              </a:rPr>
              <a:t>(</a:t>
            </a:r>
            <a:r>
              <a:rPr lang="ru-RU" sz="1600" b="1" dirty="0" err="1">
                <a:solidFill>
                  <a:srgbClr val="0070C0"/>
                </a:solidFill>
              </a:rPr>
              <a:t>Мошок</a:t>
            </a:r>
            <a:r>
              <a:rPr lang="ru-RU" sz="1600" b="1" dirty="0">
                <a:solidFill>
                  <a:srgbClr val="0070C0"/>
                </a:solidFill>
              </a:rPr>
              <a:t> – мох, лишить –прокладывать, 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конопатить избу мхом).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srgbClr val="0070C0"/>
                </a:solidFill>
              </a:rPr>
              <a:t>( Веснянка. В них перечислялись блага, которые ждут от наступления весеннего тепла и лета: главным было ожидание здоровья).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Как называется такая песня?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Ой </a:t>
            </a:r>
            <a:r>
              <a:rPr lang="ru-RU" sz="1600" b="1" dirty="0">
                <a:solidFill>
                  <a:srgbClr val="0070C0"/>
                </a:solidFill>
              </a:rPr>
              <a:t>вы, </a:t>
            </a:r>
            <a:r>
              <a:rPr lang="ru-RU" sz="1600" b="1" dirty="0" smtClean="0">
                <a:solidFill>
                  <a:srgbClr val="0070C0"/>
                </a:solidFill>
              </a:rPr>
              <a:t>жаворонки,   </a:t>
            </a:r>
            <a:r>
              <a:rPr lang="ru-RU" sz="1600" b="1" dirty="0" err="1">
                <a:solidFill>
                  <a:srgbClr val="0070C0"/>
                </a:solidFill>
              </a:rPr>
              <a:t>ж</a:t>
            </a:r>
            <a:r>
              <a:rPr lang="ru-RU" sz="1600" b="1" dirty="0" err="1" smtClean="0">
                <a:solidFill>
                  <a:srgbClr val="0070C0"/>
                </a:solidFill>
              </a:rPr>
              <a:t>авороночки</a:t>
            </a:r>
            <a:r>
              <a:rPr lang="ru-RU" sz="1600" b="1" dirty="0">
                <a:solidFill>
                  <a:srgbClr val="0070C0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70C0"/>
                </a:solidFill>
              </a:rPr>
              <a:t> Летите в поле</a:t>
            </a:r>
            <a:r>
              <a:rPr lang="ru-RU" sz="1600" b="1" dirty="0" smtClean="0">
                <a:solidFill>
                  <a:srgbClr val="0070C0"/>
                </a:solidFill>
              </a:rPr>
              <a:t>,  несите </a:t>
            </a:r>
            <a:r>
              <a:rPr lang="ru-RU" sz="1600" b="1" dirty="0">
                <a:solidFill>
                  <a:srgbClr val="0070C0"/>
                </a:solidFill>
              </a:rPr>
              <a:t>здоровье: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70C0"/>
                </a:solidFill>
              </a:rPr>
              <a:t> Первое – коровье</a:t>
            </a:r>
            <a:r>
              <a:rPr lang="ru-RU" sz="1600" b="1" dirty="0" smtClean="0">
                <a:solidFill>
                  <a:srgbClr val="0070C0"/>
                </a:solidFill>
              </a:rPr>
              <a:t>,    второе </a:t>
            </a:r>
            <a:r>
              <a:rPr lang="ru-RU" sz="1600" b="1" dirty="0">
                <a:solidFill>
                  <a:srgbClr val="0070C0"/>
                </a:solidFill>
              </a:rPr>
              <a:t>– овечье</a:t>
            </a:r>
            <a:r>
              <a:rPr lang="ru-RU" sz="1600" b="1" dirty="0" smtClean="0">
                <a:solidFill>
                  <a:srgbClr val="0070C0"/>
                </a:solidFill>
              </a:rPr>
              <a:t>,  третье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 smtClean="0">
                <a:solidFill>
                  <a:srgbClr val="0070C0"/>
                </a:solidFill>
              </a:rPr>
              <a:t>человечье.</a:t>
            </a:r>
            <a:endParaRPr lang="ru-RU" sz="1600" b="1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200" b="1" dirty="0">
                <a:solidFill>
                  <a:srgbClr val="0070C0"/>
                </a:solidFill>
              </a:rPr>
              <a:t> 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Колыбельная песня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Определи тему песни: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«А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качи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качи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качи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Прилетели к нам грачи.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Они сели на ворота.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Ворота – то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срип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срип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!...»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50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Пользователь\Мои документы\Мои рисунки\колыбель.jpg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64082" r="44402" b="9084"/>
          <a:stretch>
            <a:fillRect/>
          </a:stretch>
        </p:blipFill>
        <p:spPr bwMode="auto">
          <a:xfrm>
            <a:off x="4604568" y="2270485"/>
            <a:ext cx="327870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п</a:t>
            </a:r>
            <a:r>
              <a:rPr lang="ru-RU" sz="2400" i="1" dirty="0" smtClean="0">
                <a:latin typeface="Georgia" pitchFamily="18" charset="0"/>
              </a:rPr>
              <a:t>оешь в охоту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Работай до поту,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10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715616"/>
            <a:ext cx="3924436" cy="315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когда делать нечего.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Скучен день до вечера,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60956"/>
            <a:ext cx="2844316" cy="258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н</a:t>
            </a:r>
            <a:r>
              <a:rPr lang="ru-RU" sz="2400" i="1" dirty="0" smtClean="0">
                <a:latin typeface="Georgia" pitchFamily="18" charset="0"/>
              </a:rPr>
              <a:t>аберёшь кузовок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Собирай по ягодке,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3" r="1938"/>
          <a:stretch/>
        </p:blipFill>
        <p:spPr bwMode="auto">
          <a:xfrm>
            <a:off x="4211961" y="1730426"/>
            <a:ext cx="3600400" cy="31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р</a:t>
            </a:r>
            <a:r>
              <a:rPr lang="ru-RU" sz="2400" i="1" dirty="0" smtClean="0">
                <a:latin typeface="Georgia" pitchFamily="18" charset="0"/>
              </a:rPr>
              <a:t>ыбку из пруда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Без труда не вытащишь и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730424"/>
            <a:ext cx="3752986" cy="313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л</a:t>
            </a:r>
            <a:r>
              <a:rPr lang="ru-RU" sz="2400" i="1" dirty="0" smtClean="0">
                <a:latin typeface="Georgia" pitchFamily="18" charset="0"/>
              </a:rPr>
              <a:t>юдей насмешишь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Поспешишь -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50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25568"/>
            <a:ext cx="4536504" cy="334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3581400"/>
            <a:ext cx="8686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</a:rPr>
              <a:t>Увлекательное  путешествие по разделу : «Устное народное творчество» подошло к концу.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</a:rPr>
              <a:t> Можно  сказать: что благодаря сказкам, загадкам,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</a:rPr>
              <a:t> пословицам, песенкам мы познаем мир, учимся жить.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</a:rPr>
              <a:t> Правильно   вести себя. Можем оценить поступки свои и своих друзей.  Через  сказку учимся любить, уважать других.</a:t>
            </a:r>
            <a:r>
              <a:rPr lang="ru-RU" altLang="ru-RU" sz="1600" dirty="0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333399"/>
                </a:solidFill>
              </a:rPr>
              <a:t>                       «</a:t>
            </a:r>
            <a:r>
              <a:rPr lang="ru-RU" altLang="ru-RU" sz="2400" b="1" dirty="0">
                <a:solidFill>
                  <a:srgbClr val="333399"/>
                </a:solidFill>
              </a:rPr>
              <a:t>Кто много  читает, тот много знает»</a:t>
            </a:r>
            <a:r>
              <a:rPr lang="ru-RU" altLang="ru-RU" sz="2000" dirty="0">
                <a:solidFill>
                  <a:srgbClr val="00000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205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196752"/>
            <a:ext cx="784887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http://img-fotki.yandex.ru/get/9349/20573769.52/0_94204_946b02f5_L.png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с божьей коровкой в левом углу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http://forchel.ru/uploads/posts/2011-08/1312737308_5.jpg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забор с подсолнухами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http://papus666.narod.ru/clipart/p/pods/pods04.png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подсолнухи (цветок для божьей коровки)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http://gifsgifsparavoce.files.wordpress.com/2012/02/abelhinha031.png?w=630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божья коровка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http://img-fotki.yandex.ru/get/6306/162549541.6/0_744cd_83128e8d_XL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подсолнуха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http://s008.radikal.ru/i306/1011/71/1a06c40bc806.jpg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картинка для создания фона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«Рукавичка»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«Влез и этот – семеро стало, да так тесно, что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т</a:t>
            </a:r>
            <a:r>
              <a:rPr lang="ru-RU" sz="2400" dirty="0" smtClean="0">
                <a:latin typeface="Georgia" pitchFamily="18" charset="0"/>
              </a:rPr>
              <a:t>ого и гляди, разорвётся»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 «Гуси – лебеди»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«Яблоня ей не сказала. Побежала девочка дальше.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Течёт молочная река в кисельных берегах»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«Каша из топора»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Шёл солдат на побывку. Притомился в пути, есть хочется. Дошёл до деревни, постучал в крайнюю избу…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«Петушок и бобовое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з</a:t>
            </a:r>
            <a:r>
              <a:rPr lang="ru-RU" sz="2400" i="1" dirty="0" smtClean="0">
                <a:latin typeface="Georgia" pitchFamily="18" charset="0"/>
              </a:rPr>
              <a:t>ёрнышко»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«Петушок всё торопился, всё торопился, 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а</a:t>
            </a:r>
            <a:r>
              <a:rPr lang="ru-RU" sz="2400" dirty="0" smtClean="0">
                <a:latin typeface="Georgia" pitchFamily="18" charset="0"/>
              </a:rPr>
              <a:t> курочка знай себе приговаривает…»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 «Лиса и Журавль»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«Как аукнулось, так и откликнулось»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50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Радуга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Крашеное коромысло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Через реку повисло.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10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Петух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Не ездок, а со шпорами,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Не сторож, а всех будит.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799</Words>
  <Application>Microsoft Office PowerPoint</Application>
  <PresentationFormat>Экран (4:3)</PresentationFormat>
  <Paragraphs>213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5_Оформление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63</cp:revision>
  <dcterms:created xsi:type="dcterms:W3CDTF">2014-01-06T16:00:12Z</dcterms:created>
  <dcterms:modified xsi:type="dcterms:W3CDTF">2018-11-12T14:18:46Z</dcterms:modified>
</cp:coreProperties>
</file>