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70" r:id="rId26"/>
    <p:sldId id="271" r:id="rId27"/>
    <p:sldId id="27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444" autoAdjust="0"/>
  </p:normalViewPr>
  <p:slideViewPr>
    <p:cSldViewPr>
      <p:cViewPr varScale="1">
        <p:scale>
          <a:sx n="57" d="100"/>
          <a:sy n="57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314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7858180" cy="221184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Английский язык. </a:t>
            </a:r>
            <a:br>
              <a:rPr lang="ru-RU" sz="4800" b="1" dirty="0" smtClean="0"/>
            </a:br>
            <a:r>
              <a:rPr lang="ru-RU" sz="4800" b="1" dirty="0" smtClean="0"/>
              <a:t>Письмо личного характера.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571744"/>
            <a:ext cx="7406640" cy="35719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(Подготовка к ОГЭ)</a:t>
            </a:r>
          </a:p>
          <a:p>
            <a:pPr algn="ctr"/>
            <a:endParaRPr lang="ru-RU" sz="3200" dirty="0" smtClean="0"/>
          </a:p>
          <a:p>
            <a:pPr algn="ctr"/>
            <a:endParaRPr lang="ru-RU" sz="3200" dirty="0" smtClean="0"/>
          </a:p>
          <a:p>
            <a:pPr algn="ctr"/>
            <a:r>
              <a:rPr lang="ru-RU" sz="2400" dirty="0" smtClean="0"/>
              <a:t>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английского языка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МБОУ г. Иркутска СОШ № 31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Коваленко Оксана Александровна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332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466144" cy="5483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Письмо-стимул начинается с небольшой ситуации. В своем письме необходимо упомянуть о событиях письма-стимула.</a:t>
            </a:r>
          </a:p>
          <a:p>
            <a:pPr>
              <a:buNone/>
            </a:pPr>
            <a:r>
              <a:rPr lang="ru-RU" dirty="0" smtClean="0"/>
              <a:t>Например: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I’m very glad that you liked the new film.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Sounds like you had a great time in London.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I’m glad you passed your exams.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Hope you’ll like the museum.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My  congratulations on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Основная часть письма.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394136" cy="49796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Отдельный абзац. Здесь следует ответить на три вопроса друга. Предварительно указываем, что эти вопросы задал друг по переписке.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You asked me about …(my attitude towards …)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In your letter you ask me if I…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In your letter you asked me about…</a:t>
            </a: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You are interested in …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Надежда на будущие контакты.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отдельной строке, слева, под текстом письма.</a:t>
            </a:r>
          </a:p>
          <a:p>
            <a:pPr>
              <a:buNone/>
            </a:pPr>
            <a:r>
              <a:rPr lang="ru-RU" dirty="0" smtClean="0"/>
              <a:t>Варианты: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Write back soon.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Keep in touch.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Hope to hear from you soon.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Look (Looking) forward to seeing you soon.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Завершающая фраза.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Пишется слева над подписью, строкой выше, заканчивается запятой.</a:t>
            </a:r>
          </a:p>
          <a:p>
            <a:pPr>
              <a:buNone/>
            </a:pPr>
            <a:r>
              <a:rPr lang="ru-RU" dirty="0" smtClean="0"/>
              <a:t>Варианты: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Much love,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Take care,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Best wishes,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Lots of love,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All the best,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Yours,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Подпись.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новой строке, слева, под завершающей фразой. Только имя, точки нет.</a:t>
            </a:r>
          </a:p>
          <a:p>
            <a:pPr>
              <a:buNone/>
            </a:pPr>
            <a:r>
              <a:rPr lang="ru-RU" dirty="0" smtClean="0"/>
              <a:t>Например: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Sveta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Anatoly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394136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                                                                                      Moscow</a:t>
            </a:r>
            <a:r>
              <a:rPr lang="ru-RU" sz="1800" dirty="0" smtClean="0"/>
              <a:t>,</a:t>
            </a:r>
            <a:r>
              <a:rPr lang="en-US" sz="1800" dirty="0" smtClean="0"/>
              <a:t> Russia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              1 June 2016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Dear Nick,</a:t>
            </a:r>
          </a:p>
          <a:p>
            <a:pPr>
              <a:lnSpc>
                <a:spcPct val="110000"/>
              </a:lnSpc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</a:t>
            </a:r>
            <a:r>
              <a:rPr lang="en-US" sz="1800" dirty="0" smtClean="0"/>
              <a:t>Thanks for your recent letter. It was great to hear from you again. </a:t>
            </a:r>
            <a:r>
              <a:rPr lang="en-US" sz="1800" dirty="0" smtClean="0">
                <a:solidFill>
                  <a:srgbClr val="002060"/>
                </a:solidFill>
              </a:rPr>
              <a:t>Sorry, I haven’t written for so long but I was busy with my exams</a:t>
            </a:r>
            <a:r>
              <a:rPr lang="en-US" sz="1800" dirty="0" smtClean="0"/>
              <a:t>. Hope you’ll like the museum.</a:t>
            </a:r>
          </a:p>
          <a:p>
            <a:pPr>
              <a:lnSpc>
                <a:spcPct val="160000"/>
              </a:lnSpc>
              <a:buNone/>
            </a:pPr>
            <a:r>
              <a:rPr lang="en-US" sz="1800" dirty="0" smtClean="0"/>
              <a:t>    In your letter you asked me about…</a:t>
            </a:r>
          </a:p>
          <a:p>
            <a:pPr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Write back soon.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Best wishes,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 </a:t>
            </a:r>
            <a:r>
              <a:rPr lang="en-US" sz="1800" dirty="0" err="1" smtClean="0"/>
              <a:t>Kirill</a:t>
            </a: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smtClean="0"/>
              <a:t>Особенности оценивания: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8034096" cy="533968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0 баллов – количество слов меньше 90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(требуемый объем 100-120 слов, включая адрес и дату).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0 баллов – не решена коммуникативная задача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(то есть на два и более вопросов из письма –стимула даны либо неверные по смыслу ответы, либо ответов вовсе нет)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К1 Решение коммуникативной 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836712"/>
            <a:ext cx="8322128" cy="5832648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sz="2800" dirty="0" smtClean="0">
                <a:solidFill>
                  <a:srgbClr val="FF0000"/>
                </a:solidFill>
              </a:rPr>
              <a:t>Полный ответ на вопрос </a:t>
            </a:r>
            <a:r>
              <a:rPr lang="ru-RU" sz="2800" dirty="0" smtClean="0"/>
              <a:t>– это развернутое предложение (сложносочиненное/сложноподчиненное), два простых предложения или одно предложение, насыщенное деталями (определениями, обстоятельствами)</a:t>
            </a:r>
          </a:p>
          <a:p>
            <a:pPr marL="596646" indent="-514350">
              <a:buNone/>
            </a:pPr>
            <a:r>
              <a:rPr lang="ru-RU" sz="2800" dirty="0" smtClean="0"/>
              <a:t>1.1  К одному из вопросов может быть добавлен </a:t>
            </a:r>
            <a:r>
              <a:rPr lang="ru-RU" sz="2800" dirty="0" err="1" smtClean="0"/>
              <a:t>допол</a:t>
            </a:r>
            <a:r>
              <a:rPr lang="ru-RU" sz="2800" dirty="0" smtClean="0"/>
              <a:t>. вопрос </a:t>
            </a:r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smtClean="0"/>
              <a:t>требующий развернутого ответа на предыдущий вопрос.</a:t>
            </a:r>
          </a:p>
          <a:p>
            <a:pPr marL="596646" indent="-51435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Ответ на вопрос </a:t>
            </a:r>
            <a:r>
              <a:rPr lang="en-US" sz="2800" dirty="0" smtClean="0">
                <a:solidFill>
                  <a:srgbClr val="FF0000"/>
                </a:solidFill>
              </a:rPr>
              <a:t>Do you use the Internet often? Why?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обязательно должен включать в себя объяснительную часть (причину, почему Интернет используется часто или редко) с союзом </a:t>
            </a:r>
            <a:r>
              <a:rPr lang="en-US" sz="2800" dirty="0" smtClean="0"/>
              <a:t>because, as </a:t>
            </a:r>
            <a:r>
              <a:rPr lang="ru-RU" sz="2800" dirty="0" smtClean="0"/>
              <a:t>или без него.</a:t>
            </a:r>
          </a:p>
          <a:p>
            <a:pPr marL="596646" indent="-514350">
              <a:buNone/>
            </a:pPr>
            <a:endParaRPr lang="ru-RU" dirty="0" smtClean="0"/>
          </a:p>
          <a:p>
            <a:pPr marL="596646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b="1" dirty="0" smtClean="0"/>
              <a:t>Стиль письма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052736"/>
            <a:ext cx="8106104" cy="51956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Неформальный стиль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неполные структуры (отсутствие подлежащего)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Looking forward to receiving your letter.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употребление кратких форм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I’d like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It’s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087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Объем письма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54176" cy="590465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Объем письма </a:t>
            </a: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100-120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слов +/- 10%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Объем письма </a:t>
            </a: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90-132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слова – будет оценено.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слов – 0 баллов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Объем более </a:t>
            </a: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132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слов (132 и более) – проверяются только первые 120 слов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Краткие формы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I’d, it’ll, doesn’t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одно слово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Числит., выраженные цифрами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(9, 15, 100)- одно слово</a:t>
            </a: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Числит., выраженные словами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thirty-one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одно слово</a:t>
            </a: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Сложные слова 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easy-going, Russian-speaking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одно слово</a:t>
            </a: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4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Сокращения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UK, TV, RF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одно слово</a:t>
            </a: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Памятка по написанию письма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125538"/>
            <a:ext cx="8659813" cy="511175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1. Внимательно прочитайте задание и обратите внимание: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на время, отведенное на выполнение задания;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имя друга по переписке;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три вопроса, которые задает друг по переписке;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 объем письма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22128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К2 Организация текста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538152" cy="561662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sz="11200" dirty="0" smtClean="0"/>
              <a:t>1.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Языковые средства для передачи логической связи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As for me, and, moreover, I think, but, if, when, for example, because, as, that, then, </a:t>
            </a:r>
          </a:p>
          <a:p>
            <a:pPr>
              <a:buNone/>
            </a:pPr>
            <a:r>
              <a:rPr lang="en-US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that’s why, though</a:t>
            </a:r>
          </a:p>
          <a:p>
            <a:pPr>
              <a:buNone/>
            </a:pPr>
            <a:r>
              <a:rPr lang="en-US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Логические связки между параграфами (главной связкой является вступление к основной части, переход от благодарности и упоминания о предыдущих контактах к ответам на вопросы из письма -стимула):</a:t>
            </a:r>
            <a:r>
              <a:rPr lang="ru-RU" sz="1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1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asked me about…, Well, I can say that…, I’d like           to tell you that…, As you are interested in…</a:t>
            </a:r>
          </a:p>
          <a:p>
            <a:pPr>
              <a:buNone/>
            </a:pPr>
            <a:r>
              <a:rPr lang="en-US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Абзацы письма должны быть видны. </a:t>
            </a:r>
            <a:r>
              <a:rPr lang="ru-RU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(«красная строка»,  пропуск лишней строки «двойной пробел» между параграфами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9800" dirty="0" smtClean="0"/>
              <a:t>																</a:t>
            </a:r>
            <a:r>
              <a:rPr lang="ru-RU" dirty="0" smtClean="0"/>
              <a:t>																																																																																																																																																																																																																																										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634082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К3 Лексико-грамматическое оформление текста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466144" cy="5267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Лексика считается разнообразной и соответствующей уровню если: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в письме отсутствуют повторы (слова не повтор. более  2-х раз);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преобладают слова, состоящие из двух и более слогов, а также производные слова;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слова правильно используются в устойчивых словосочетаниях;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слова используются в рамках темы;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многозначные слова используются правильно;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</a:rPr>
              <a:t> письмо может содержать синонимы, антонимы, фразы -клише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Аффиксы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8322128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Аффиксы глаголов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re-, </a:t>
            </a:r>
            <a:r>
              <a:rPr lang="en-US" dirty="0" err="1" smtClean="0">
                <a:solidFill>
                  <a:srgbClr val="002060"/>
                </a:solidFill>
              </a:rPr>
              <a:t>dis</a:t>
            </a:r>
            <a:r>
              <a:rPr lang="en-US" dirty="0" smtClean="0">
                <a:solidFill>
                  <a:srgbClr val="002060"/>
                </a:solidFill>
              </a:rPr>
              <a:t>-, </a:t>
            </a:r>
            <a:r>
              <a:rPr lang="en-US" dirty="0" err="1" smtClean="0">
                <a:solidFill>
                  <a:srgbClr val="002060"/>
                </a:solidFill>
              </a:rPr>
              <a:t>mis</a:t>
            </a:r>
            <a:r>
              <a:rPr lang="en-US" dirty="0" smtClean="0">
                <a:solidFill>
                  <a:srgbClr val="002060"/>
                </a:solidFill>
              </a:rPr>
              <a:t>-, -</a:t>
            </a:r>
            <a:r>
              <a:rPr lang="en-US" dirty="0" err="1" smtClean="0">
                <a:solidFill>
                  <a:srgbClr val="002060"/>
                </a:solidFill>
              </a:rPr>
              <a:t>ise</a:t>
            </a:r>
            <a:r>
              <a:rPr lang="en-US" dirty="0" smtClean="0">
                <a:solidFill>
                  <a:srgbClr val="002060"/>
                </a:solidFill>
              </a:rPr>
              <a:t>\-</a:t>
            </a:r>
            <a:r>
              <a:rPr lang="en-US" dirty="0" err="1" smtClean="0">
                <a:solidFill>
                  <a:srgbClr val="002060"/>
                </a:solidFill>
              </a:rPr>
              <a:t>ize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Аффиксы существительных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er</a:t>
            </a:r>
            <a:r>
              <a:rPr lang="en-US" dirty="0" smtClean="0">
                <a:solidFill>
                  <a:srgbClr val="002060"/>
                </a:solidFill>
              </a:rPr>
              <a:t>/-or, -</a:t>
            </a:r>
            <a:r>
              <a:rPr lang="en-US" dirty="0" err="1" smtClean="0">
                <a:solidFill>
                  <a:srgbClr val="002060"/>
                </a:solidFill>
              </a:rPr>
              <a:t>ness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ist</a:t>
            </a:r>
            <a:r>
              <a:rPr lang="en-US" dirty="0" smtClean="0">
                <a:solidFill>
                  <a:srgbClr val="002060"/>
                </a:solidFill>
              </a:rPr>
              <a:t>, -ship, -</a:t>
            </a:r>
            <a:r>
              <a:rPr lang="en-US" dirty="0" err="1" smtClean="0">
                <a:solidFill>
                  <a:srgbClr val="002060"/>
                </a:solidFill>
              </a:rPr>
              <a:t>ing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sion</a:t>
            </a:r>
            <a:r>
              <a:rPr lang="en-US" dirty="0" smtClean="0">
                <a:solidFill>
                  <a:srgbClr val="002060"/>
                </a:solidFill>
              </a:rPr>
              <a:t>/</a:t>
            </a:r>
            <a:r>
              <a:rPr lang="en-US" dirty="0" err="1" smtClean="0">
                <a:solidFill>
                  <a:srgbClr val="002060"/>
                </a:solidFill>
              </a:rPr>
              <a:t>tion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ance</a:t>
            </a:r>
            <a:r>
              <a:rPr lang="en-US" dirty="0" smtClean="0">
                <a:solidFill>
                  <a:srgbClr val="002060"/>
                </a:solidFill>
              </a:rPr>
              <a:t>/-</a:t>
            </a:r>
            <a:r>
              <a:rPr lang="en-US" dirty="0" err="1" smtClean="0">
                <a:solidFill>
                  <a:srgbClr val="002060"/>
                </a:solidFill>
              </a:rPr>
              <a:t>ence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ment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ity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Аффиксы прилагательных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-y, -</a:t>
            </a:r>
            <a:r>
              <a:rPr lang="en-US" dirty="0" err="1" smtClean="0">
                <a:solidFill>
                  <a:srgbClr val="002060"/>
                </a:solidFill>
              </a:rPr>
              <a:t>ic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ful</a:t>
            </a:r>
            <a:r>
              <a:rPr lang="en-US" dirty="0" smtClean="0">
                <a:solidFill>
                  <a:srgbClr val="002060"/>
                </a:solidFill>
              </a:rPr>
              <a:t>, -al, -</a:t>
            </a:r>
            <a:r>
              <a:rPr lang="en-US" dirty="0" err="1" smtClean="0">
                <a:solidFill>
                  <a:srgbClr val="002060"/>
                </a:solidFill>
              </a:rPr>
              <a:t>ly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ian</a:t>
            </a:r>
            <a:r>
              <a:rPr lang="en-US" dirty="0" smtClean="0">
                <a:solidFill>
                  <a:srgbClr val="002060"/>
                </a:solidFill>
              </a:rPr>
              <a:t>/-an, -</a:t>
            </a:r>
            <a:r>
              <a:rPr lang="en-US" dirty="0" err="1" smtClean="0">
                <a:solidFill>
                  <a:srgbClr val="002060"/>
                </a:solidFill>
              </a:rPr>
              <a:t>ing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ous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ible</a:t>
            </a:r>
            <a:r>
              <a:rPr lang="en-US" dirty="0" smtClean="0">
                <a:solidFill>
                  <a:srgbClr val="002060"/>
                </a:solidFill>
              </a:rPr>
              <a:t>/-able,-less, -</a:t>
            </a:r>
            <a:r>
              <a:rPr lang="en-US" dirty="0" err="1" smtClean="0">
                <a:solidFill>
                  <a:srgbClr val="002060"/>
                </a:solidFill>
              </a:rPr>
              <a:t>ive</a:t>
            </a:r>
            <a:r>
              <a:rPr lang="en-US" dirty="0" smtClean="0">
                <a:solidFill>
                  <a:srgbClr val="002060"/>
                </a:solidFill>
              </a:rPr>
              <a:t>, inter-, un-, in-/</a:t>
            </a:r>
            <a:r>
              <a:rPr lang="en-US" dirty="0" err="1" smtClean="0">
                <a:solidFill>
                  <a:srgbClr val="002060"/>
                </a:solidFill>
              </a:rPr>
              <a:t>im</a:t>
            </a:r>
            <a:r>
              <a:rPr lang="en-US" dirty="0" smtClean="0">
                <a:solidFill>
                  <a:srgbClr val="002060"/>
                </a:solidFill>
              </a:rPr>
              <a:t>-.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Суффикс наречий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ly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Суффиксы числительных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teen, -</a:t>
            </a:r>
            <a:r>
              <a:rPr lang="en-US" dirty="0" err="1" smtClean="0">
                <a:solidFill>
                  <a:srgbClr val="002060"/>
                </a:solidFill>
              </a:rPr>
              <a:t>ty</a:t>
            </a:r>
            <a:r>
              <a:rPr lang="en-US" dirty="0" smtClean="0">
                <a:solidFill>
                  <a:srgbClr val="002060"/>
                </a:solidFill>
              </a:rPr>
              <a:t>, -</a:t>
            </a:r>
            <a:r>
              <a:rPr lang="en-US" dirty="0" err="1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К4 Орфография и пунктуация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Общие правила орфографии в английском языке.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ru-RU" dirty="0" smtClean="0">
                <a:solidFill>
                  <a:srgbClr val="002060"/>
                </a:solidFill>
              </a:rPr>
              <a:t>С прописной буквы пишутся: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первое слово в предложении;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личное местоимение </a:t>
            </a:r>
            <a:r>
              <a:rPr lang="en-US" dirty="0" smtClean="0"/>
              <a:t>I;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имена собственные: фамилии, имена, геогр. названия, прилагательные и другие части речи, образованные от имен собственных (</a:t>
            </a:r>
            <a:r>
              <a:rPr lang="en-US" dirty="0" smtClean="0"/>
              <a:t>English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smtClean="0"/>
              <a:t>названия дней недели, месяцев, праздников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en-US" sz="2800" dirty="0" smtClean="0"/>
              <a:t>Wednesday, July, New Year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82168" cy="58326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ru-RU" dirty="0" smtClean="0"/>
              <a:t>Следует помнить: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многие слова пишутся с «немой» </a:t>
            </a:r>
            <a:r>
              <a:rPr lang="en-US" dirty="0" smtClean="0">
                <a:solidFill>
                  <a:srgbClr val="002060"/>
                </a:solidFill>
              </a:rPr>
              <a:t>e</a:t>
            </a:r>
            <a:r>
              <a:rPr lang="en-US" dirty="0" smtClean="0"/>
              <a:t> </a:t>
            </a:r>
            <a:r>
              <a:rPr lang="ru-RU" dirty="0" smtClean="0"/>
              <a:t>на конце (</a:t>
            </a:r>
            <a:r>
              <a:rPr lang="en-US" dirty="0" smtClean="0"/>
              <a:t>believe, piece</a:t>
            </a:r>
            <a:r>
              <a:rPr lang="ru-RU" dirty="0" smtClean="0"/>
              <a:t>)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smtClean="0"/>
              <a:t>при добавлении к глаголу суффиксов –</a:t>
            </a:r>
            <a:r>
              <a:rPr lang="en-US" dirty="0" err="1" smtClean="0"/>
              <a:t>ing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-</a:t>
            </a:r>
            <a:r>
              <a:rPr lang="en-US" dirty="0" err="1" smtClean="0"/>
              <a:t>ance</a:t>
            </a:r>
            <a:r>
              <a:rPr lang="en-US" dirty="0" smtClean="0"/>
              <a:t>, -</a:t>
            </a:r>
            <a:r>
              <a:rPr lang="en-US" dirty="0" err="1" smtClean="0"/>
              <a:t>ly</a:t>
            </a:r>
            <a:r>
              <a:rPr lang="en-US" dirty="0" smtClean="0"/>
              <a:t>, -</a:t>
            </a:r>
            <a:r>
              <a:rPr lang="en-US" dirty="0" err="1" smtClean="0"/>
              <a:t>ness</a:t>
            </a:r>
            <a:r>
              <a:rPr lang="en-US" dirty="0" smtClean="0"/>
              <a:t>, -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ru-RU" dirty="0" smtClean="0"/>
              <a:t>«немая» </a:t>
            </a:r>
            <a:r>
              <a:rPr lang="ru-RU" dirty="0" smtClean="0">
                <a:solidFill>
                  <a:srgbClr val="002060"/>
                </a:solidFill>
              </a:rPr>
              <a:t>е </a:t>
            </a:r>
            <a:r>
              <a:rPr lang="ru-RU" dirty="0" smtClean="0"/>
              <a:t>не пишется: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конечная согласная удваивается (в закрытом слоге) при образовании форм причастий (</a:t>
            </a:r>
            <a:r>
              <a:rPr lang="en-US" dirty="0" smtClean="0"/>
              <a:t>stopping, admitted</a:t>
            </a:r>
            <a:r>
              <a:rPr lang="ru-RU" dirty="0" smtClean="0"/>
              <a:t>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smtClean="0"/>
              <a:t>при добавлении к глаг. суффиксов </a:t>
            </a:r>
            <a:r>
              <a:rPr lang="en-US" dirty="0" smtClean="0"/>
              <a:t>–</a:t>
            </a:r>
            <a:r>
              <a:rPr lang="en-US" dirty="0" err="1" smtClean="0"/>
              <a:t>ed</a:t>
            </a:r>
            <a:r>
              <a:rPr lang="en-US" dirty="0" smtClean="0"/>
              <a:t>, -</a:t>
            </a:r>
            <a:r>
              <a:rPr lang="en-US" dirty="0" err="1" smtClean="0"/>
              <a:t>ance</a:t>
            </a:r>
            <a:r>
              <a:rPr lang="en-US" dirty="0" smtClean="0"/>
              <a:t>, -</a:t>
            </a:r>
            <a:r>
              <a:rPr lang="en-US" dirty="0" err="1" smtClean="0"/>
              <a:t>ly</a:t>
            </a:r>
            <a:r>
              <a:rPr lang="en-US" dirty="0" smtClean="0"/>
              <a:t>, -</a:t>
            </a:r>
            <a:r>
              <a:rPr lang="en-US" dirty="0" err="1" smtClean="0"/>
              <a:t>ness</a:t>
            </a:r>
            <a:r>
              <a:rPr lang="en-US" dirty="0" smtClean="0"/>
              <a:t> </a:t>
            </a:r>
            <a:r>
              <a:rPr lang="ru-RU" dirty="0" smtClean="0"/>
              <a:t>обычно конечная </a:t>
            </a:r>
            <a:r>
              <a:rPr lang="en-US" dirty="0" smtClean="0">
                <a:solidFill>
                  <a:srgbClr val="002060"/>
                </a:solidFill>
              </a:rPr>
              <a:t>y </a:t>
            </a:r>
            <a:r>
              <a:rPr lang="ru-RU" dirty="0" smtClean="0"/>
              <a:t>меняется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(</a:t>
            </a:r>
            <a:r>
              <a:rPr lang="ru-RU" dirty="0" err="1" smtClean="0"/>
              <a:t>искл</a:t>
            </a:r>
            <a:r>
              <a:rPr lang="ru-RU" dirty="0" smtClean="0"/>
              <a:t>. суффикс </a:t>
            </a:r>
            <a:r>
              <a:rPr lang="en-US" dirty="0" smtClean="0"/>
              <a:t>-</a:t>
            </a:r>
            <a:r>
              <a:rPr lang="en-US" dirty="0" err="1" smtClean="0"/>
              <a:t>ing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en-US" dirty="0" smtClean="0"/>
              <a:t>parties, trying.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Общие правила использования пунктуации в английском языке.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47800"/>
            <a:ext cx="8394136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/>
              <a:t> точка в конце предложения;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 запятая после некоторых вводных слов и выражений </a:t>
            </a:r>
            <a:r>
              <a:rPr lang="en-US" sz="2800" dirty="0" smtClean="0">
                <a:solidFill>
                  <a:srgbClr val="002060"/>
                </a:solidFill>
              </a:rPr>
              <a:t>of course, moreover, unfortunately,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запятая после обращения </a:t>
            </a:r>
            <a:r>
              <a:rPr lang="en-US" sz="2800" dirty="0" smtClean="0">
                <a:solidFill>
                  <a:srgbClr val="002060"/>
                </a:solidFill>
              </a:rPr>
              <a:t>Dear Bob,;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запятая после однородных членов предложения, упоминаемыми без союза </a:t>
            </a:r>
            <a:r>
              <a:rPr lang="en-US" sz="2800" dirty="0" smtClean="0">
                <a:solidFill>
                  <a:srgbClr val="002060"/>
                </a:solidFill>
              </a:rPr>
              <a:t>cucumbers, tomatoes, potatoes;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запятая в обозначениях дат </a:t>
            </a:r>
            <a:r>
              <a:rPr lang="en-US" sz="2800" dirty="0" smtClean="0">
                <a:solidFill>
                  <a:srgbClr val="002060"/>
                </a:solidFill>
              </a:rPr>
              <a:t>May 10, 2014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! </a:t>
            </a:r>
            <a:r>
              <a:rPr lang="en-US" sz="2800" dirty="0" smtClean="0"/>
              <a:t>– </a:t>
            </a:r>
            <a:r>
              <a:rPr lang="ru-RU" sz="2800" dirty="0" smtClean="0"/>
              <a:t>возмущение. Письмо другу- максимум  два </a:t>
            </a:r>
            <a:r>
              <a:rPr lang="ru-RU" sz="2800" dirty="0" err="1" smtClean="0"/>
              <a:t>воскл</a:t>
            </a:r>
            <a:r>
              <a:rPr lang="ru-RU" sz="2800" dirty="0" smtClean="0"/>
              <a:t>. знака.</a:t>
            </a:r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Запятая есть: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764704"/>
            <a:ext cx="8322128" cy="5483696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sz="2800" dirty="0" smtClean="0"/>
              <a:t>все вводные фразы, особенно выражение своего мнения выделяются запятой </a:t>
            </a:r>
            <a:r>
              <a:rPr lang="en-US" sz="2800" dirty="0" smtClean="0">
                <a:solidFill>
                  <a:srgbClr val="002060"/>
                </a:solidFill>
              </a:rPr>
              <a:t>In my opinion, I think,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после условных </a:t>
            </a:r>
            <a:r>
              <a:rPr lang="ru-RU" sz="2800" dirty="0" err="1" smtClean="0"/>
              <a:t>придат</a:t>
            </a:r>
            <a:r>
              <a:rPr lang="ru-RU" sz="2800" dirty="0" smtClean="0"/>
              <a:t>. предложений стоящих в начале</a:t>
            </a:r>
            <a:r>
              <a:rPr lang="en-US" sz="2800" dirty="0" smtClean="0"/>
              <a:t>   </a:t>
            </a:r>
            <a:r>
              <a:rPr lang="ru-RU" sz="2800" dirty="0" smtClean="0"/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if…,         when…,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между двумя простыми в составе сложного даже перед     </a:t>
            </a:r>
            <a:r>
              <a:rPr lang="en-US" sz="2800" dirty="0" smtClean="0">
                <a:solidFill>
                  <a:srgbClr val="002060"/>
                </a:solidFill>
              </a:rPr>
              <a:t>…, and …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предложения  с союзом </a:t>
            </a:r>
            <a:r>
              <a:rPr lang="en-US" sz="2800" dirty="0" smtClean="0">
                <a:solidFill>
                  <a:srgbClr val="002060"/>
                </a:solidFill>
              </a:rPr>
              <a:t>…, but … </a:t>
            </a:r>
            <a:r>
              <a:rPr lang="ru-RU" sz="2800" dirty="0" smtClean="0"/>
              <a:t>(противопоставление)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 при однородных членах, даже перед </a:t>
            </a:r>
            <a:r>
              <a:rPr lang="en-US" sz="2800" dirty="0" smtClean="0">
                <a:solidFill>
                  <a:srgbClr val="002060"/>
                </a:solidFill>
              </a:rPr>
              <a:t>and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I bought apples, some jam, and some bread.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Запятой нет: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в предложениях с косвенными вопросами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He asked me where I had been the day before.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перед союзами </a:t>
            </a:r>
            <a:r>
              <a:rPr lang="en-US" dirty="0" smtClean="0">
                <a:solidFill>
                  <a:srgbClr val="002060"/>
                </a:solidFill>
              </a:rPr>
              <a:t>that which who </a:t>
            </a:r>
            <a:r>
              <a:rPr lang="ru-RU" dirty="0" smtClean="0"/>
              <a:t>в составе сложноподчиненного предложения.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</a:rPr>
              <a:t>. Вспомните правила оформления личного письма. В нем должны присутствовать: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46614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адрес;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дата;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обращение к другу;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ссылка на предыдущие контакты;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благодарность за полученное письмо;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ответ на первый вопрос;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ответ на второй вопрос;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ответ на третий вопрос;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упоминание о дальнейших контактах;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завершающая фраза;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ваша подпись.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259228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3</a:t>
            </a:r>
            <a:r>
              <a:rPr lang="ru-RU" sz="4800" dirty="0" smtClean="0">
                <a:solidFill>
                  <a:srgbClr val="002060"/>
                </a:solidFill>
              </a:rPr>
              <a:t>. Прочитайте написанное вами письмо еще раз, посмотрите, нет ли ошибок, все ли элементы присутствуют.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149080"/>
            <a:ext cx="7498080" cy="20993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ru-RU" b="1" dirty="0" smtClean="0"/>
              <a:t>Адрес отправителя.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Адрес всегда пишется вверху справа.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</a:t>
            </a:r>
            <a:r>
              <a:rPr lang="en-US" dirty="0" smtClean="0"/>
              <a:t>Moscow</a:t>
            </a:r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ru-RU" dirty="0" smtClean="0"/>
              <a:t>         </a:t>
            </a:r>
            <a:r>
              <a:rPr lang="en-US" dirty="0" smtClean="0"/>
              <a:t>  Russia</a:t>
            </a:r>
          </a:p>
          <a:p>
            <a:pPr>
              <a:buNone/>
            </a:pPr>
            <a:r>
              <a:rPr lang="ru-RU" dirty="0" smtClean="0"/>
              <a:t>или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</a:t>
            </a:r>
            <a:r>
              <a:rPr lang="en-US" dirty="0" smtClean="0"/>
              <a:t>Moscow</a:t>
            </a:r>
            <a:r>
              <a:rPr lang="ru-RU" dirty="0" smtClean="0"/>
              <a:t>,</a:t>
            </a:r>
            <a:r>
              <a:rPr lang="en-US" dirty="0" smtClean="0"/>
              <a:t> Russia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ru-RU" dirty="0" smtClean="0"/>
              <a:t>         </a:t>
            </a:r>
            <a:r>
              <a:rPr lang="en-US" dirty="0" smtClean="0"/>
              <a:t>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Дата написания письма.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267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Дата всегда пишется под адресом, также правом верхнем углу.</a:t>
            </a:r>
            <a:endParaRPr lang="en-US" sz="2800" dirty="0" smtClean="0"/>
          </a:p>
          <a:p>
            <a:pPr>
              <a:buNone/>
            </a:pPr>
            <a:r>
              <a:rPr lang="ru-RU" sz="2800" dirty="0" smtClean="0"/>
              <a:t>                                                                  </a:t>
            </a:r>
            <a:r>
              <a:rPr lang="en-US" sz="2800" dirty="0" smtClean="0"/>
              <a:t>  1 June 2016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</a:t>
            </a:r>
            <a:r>
              <a:rPr lang="ru-RU" sz="1800" dirty="0" smtClean="0"/>
              <a:t>                                  </a:t>
            </a:r>
            <a:r>
              <a:rPr lang="en-US" sz="1800" dirty="0" smtClean="0"/>
              <a:t> </a:t>
            </a:r>
            <a:r>
              <a:rPr lang="ru-RU" sz="1800" dirty="0" smtClean="0"/>
              <a:t>              ( 2 слова)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                    </a:t>
            </a:r>
            <a:r>
              <a:rPr lang="en-US" sz="2800" dirty="0" smtClean="0"/>
              <a:t>June 1, 2016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</a:t>
            </a:r>
            <a:r>
              <a:rPr lang="ru-RU" sz="2800" dirty="0" smtClean="0"/>
              <a:t> </a:t>
            </a:r>
            <a:r>
              <a:rPr lang="ru-RU" sz="1800" dirty="0" smtClean="0"/>
              <a:t>( 2 слова)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   </a:t>
            </a:r>
            <a:r>
              <a:rPr lang="en-US" sz="2800" dirty="0" smtClean="0"/>
              <a:t>1.06.2016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</a:t>
            </a:r>
            <a:r>
              <a:rPr lang="ru-RU" sz="2800" dirty="0" smtClean="0"/>
              <a:t> </a:t>
            </a:r>
            <a:r>
              <a:rPr lang="ru-RU" sz="1800" dirty="0" smtClean="0"/>
              <a:t>( </a:t>
            </a:r>
            <a:r>
              <a:rPr lang="en-US" sz="1800" dirty="0" smtClean="0"/>
              <a:t>1</a:t>
            </a:r>
            <a:r>
              <a:rPr lang="ru-RU" sz="1800" dirty="0" smtClean="0"/>
              <a:t> слово)</a:t>
            </a:r>
            <a:r>
              <a:rPr lang="en-US" sz="1800" dirty="0" smtClean="0"/>
              <a:t>   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Обращение к другу.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Пишется слева , на отдельной строке.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sz="4400" dirty="0" smtClean="0"/>
              <a:t>Dear Bill,</a:t>
            </a:r>
            <a:endParaRPr lang="ru-RU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Благодарность за предыдущее письмо друга.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Пишется на отдельной строке слева сразу под обращением.</a:t>
            </a:r>
          </a:p>
          <a:p>
            <a:pPr>
              <a:buNone/>
            </a:pPr>
            <a:r>
              <a:rPr lang="ru-RU" sz="3600" dirty="0" smtClean="0"/>
              <a:t>Варианты:</a:t>
            </a:r>
            <a:endParaRPr lang="en-US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Thanks (thank you) for your recent letter.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Упоминание о предыдущих контактах.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Пишется сразу за благодарностью за полученное письмо, на той же строке.</a:t>
            </a:r>
          </a:p>
          <a:p>
            <a:pPr>
              <a:buNone/>
            </a:pPr>
            <a:r>
              <a:rPr lang="ru-RU" dirty="0" smtClean="0"/>
              <a:t>Варианты: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It was great to hear from you again.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 was very glad to get your letter.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It was good to hear from you.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Можно добавить извинения: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Sorry, I haven’t written for so long but I was busy (</a:t>
            </a:r>
            <a:r>
              <a:rPr lang="en-US" dirty="0" err="1" smtClean="0">
                <a:solidFill>
                  <a:schemeClr val="tx2"/>
                </a:solidFill>
              </a:rPr>
              <a:t>Ving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r>
              <a:rPr lang="ru-RU" dirty="0" smtClean="0">
                <a:solidFill>
                  <a:schemeClr val="tx2"/>
                </a:solidFill>
              </a:rPr>
              <a:t>что-то делая, (</a:t>
            </a:r>
            <a:r>
              <a:rPr lang="en-US" dirty="0" smtClean="0">
                <a:solidFill>
                  <a:schemeClr val="tx2"/>
                </a:solidFill>
              </a:rPr>
              <a:t>with </a:t>
            </a:r>
            <a:r>
              <a:rPr lang="en-US" dirty="0" err="1" smtClean="0">
                <a:solidFill>
                  <a:schemeClr val="tx2"/>
                </a:solidFill>
              </a:rPr>
              <a:t>smth</a:t>
            </a:r>
            <a:r>
              <a:rPr lang="en-US" dirty="0" smtClean="0">
                <a:solidFill>
                  <a:schemeClr val="tx2"/>
                </a:solidFill>
              </a:rPr>
              <a:t>.) </a:t>
            </a:r>
            <a:r>
              <a:rPr lang="ru-RU" dirty="0" smtClean="0">
                <a:solidFill>
                  <a:schemeClr val="tx2"/>
                </a:solidFill>
              </a:rPr>
              <a:t>чем-то.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431</TotalTime>
  <Words>1420</Words>
  <Application>Microsoft Office PowerPoint</Application>
  <PresentationFormat>Экран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Солнцестояние</vt:lpstr>
      <vt:lpstr>Английский язык.  Письмо личного характера.</vt:lpstr>
      <vt:lpstr>Памятка по написанию письма</vt:lpstr>
      <vt:lpstr>2. Вспомните правила оформления личного письма. В нем должны присутствовать: </vt:lpstr>
      <vt:lpstr>3. Прочитайте написанное вами письмо еще раз, посмотрите, нет ли ошибок, все ли элементы присутствуют.</vt:lpstr>
      <vt:lpstr>Адрес отправителя.</vt:lpstr>
      <vt:lpstr>Дата написания письма.</vt:lpstr>
      <vt:lpstr>Обращение к другу.</vt:lpstr>
      <vt:lpstr>Благодарность за предыдущее письмо друга.</vt:lpstr>
      <vt:lpstr>Упоминание о предыдущих контактах.</vt:lpstr>
      <vt:lpstr>Слайд 10</vt:lpstr>
      <vt:lpstr>Основная часть письма.</vt:lpstr>
      <vt:lpstr>Надежда на будущие контакты.</vt:lpstr>
      <vt:lpstr>Завершающая фраза.</vt:lpstr>
      <vt:lpstr>Подпись.</vt:lpstr>
      <vt:lpstr>Слайд 15</vt:lpstr>
      <vt:lpstr>Особенности оценивания:</vt:lpstr>
      <vt:lpstr>К1 Решение коммуникативной задачи</vt:lpstr>
      <vt:lpstr>Стиль письма</vt:lpstr>
      <vt:lpstr>Объем письма</vt:lpstr>
      <vt:lpstr>К2 Организация текста</vt:lpstr>
      <vt:lpstr>К3 Лексико-грамматическое оформление текста</vt:lpstr>
      <vt:lpstr>Аффиксы</vt:lpstr>
      <vt:lpstr>К4 Орфография и пунктуация</vt:lpstr>
      <vt:lpstr>Слайд 24</vt:lpstr>
      <vt:lpstr>Общие правила использования пунктуации в английском языке.</vt:lpstr>
      <vt:lpstr>Запятая есть:</vt:lpstr>
      <vt:lpstr>Запятой нет: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по написанию письма</dc:title>
  <dc:creator>Администратор</dc:creator>
  <cp:lastModifiedBy>Админ</cp:lastModifiedBy>
  <cp:revision>47</cp:revision>
  <dcterms:created xsi:type="dcterms:W3CDTF">2015-10-31T14:37:13Z</dcterms:created>
  <dcterms:modified xsi:type="dcterms:W3CDTF">2020-01-15T06:22:24Z</dcterms:modified>
</cp:coreProperties>
</file>