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67" r:id="rId2"/>
    <p:sldId id="277" r:id="rId3"/>
    <p:sldId id="271" r:id="rId4"/>
    <p:sldId id="268" r:id="rId5"/>
    <p:sldId id="274" r:id="rId6"/>
    <p:sldId id="269" r:id="rId7"/>
    <p:sldId id="275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220477B-2E60-4DA8-B4D1-87ECB31A09C8}"/>
    <pc:docChg chg="modSld">
      <pc:chgData name="" userId="" providerId="" clId="Web-{F220477B-2E60-4DA8-B4D1-87ECB31A09C8}" dt="2018-11-02T09:09:08.623" v="24"/>
      <pc:docMkLst>
        <pc:docMk/>
      </pc:docMkLst>
      <pc:sldChg chg="modSp">
        <pc:chgData name="" userId="" providerId="" clId="Web-{F220477B-2E60-4DA8-B4D1-87ECB31A09C8}" dt="2018-11-02T09:08:04.527" v="15" actId="20577"/>
        <pc:sldMkLst>
          <pc:docMk/>
          <pc:sldMk cId="0" sldId="256"/>
        </pc:sldMkLst>
        <pc:spChg chg="mod">
          <ac:chgData name="" userId="" providerId="" clId="Web-{F220477B-2E60-4DA8-B4D1-87ECB31A09C8}" dt="2018-11-02T09:08:04.527" v="15" actId="20577"/>
          <ac:spMkLst>
            <pc:docMk/>
            <pc:sldMk cId="0" sldId="256"/>
            <ac:spMk id="3" creationId="{00000000-0000-0000-0000-000000000000}"/>
          </ac:spMkLst>
        </pc:spChg>
      </pc:sldChg>
      <pc:sldChg chg="delSp">
        <pc:chgData name="" userId="" providerId="" clId="Web-{F220477B-2E60-4DA8-B4D1-87ECB31A09C8}" dt="2018-11-02T09:08:07.152" v="17"/>
        <pc:sldMkLst>
          <pc:docMk/>
          <pc:sldMk cId="0" sldId="257"/>
        </pc:sldMkLst>
        <pc:picChg chg="del">
          <ac:chgData name="" userId="" providerId="" clId="Web-{F220477B-2E60-4DA8-B4D1-87ECB31A09C8}" dt="2018-11-02T09:08:07.152" v="17"/>
          <ac:picMkLst>
            <pc:docMk/>
            <pc:sldMk cId="0" sldId="257"/>
            <ac:picMk id="1027" creationId="{00000000-0000-0000-0000-000000000000}"/>
          </ac:picMkLst>
        </pc:picChg>
      </pc:sldChg>
      <pc:sldChg chg="delSp">
        <pc:chgData name="" userId="" providerId="" clId="Web-{F220477B-2E60-4DA8-B4D1-87ECB31A09C8}" dt="2018-11-02T09:08:20.105" v="19"/>
        <pc:sldMkLst>
          <pc:docMk/>
          <pc:sldMk cId="0" sldId="259"/>
        </pc:sldMkLst>
        <pc:picChg chg="del">
          <ac:chgData name="" userId="" providerId="" clId="Web-{F220477B-2E60-4DA8-B4D1-87ECB31A09C8}" dt="2018-11-02T09:08:20.105" v="19"/>
          <ac:picMkLst>
            <pc:docMk/>
            <pc:sldMk cId="0" sldId="259"/>
            <ac:picMk id="6" creationId="{00000000-0000-0000-0000-000000000000}"/>
          </ac:picMkLst>
        </pc:picChg>
        <pc:picChg chg="del">
          <ac:chgData name="" userId="" providerId="" clId="Web-{F220477B-2E60-4DA8-B4D1-87ECB31A09C8}" dt="2018-11-02T09:08:14.698" v="18"/>
          <ac:picMkLst>
            <pc:docMk/>
            <pc:sldMk cId="0" sldId="259"/>
            <ac:picMk id="10" creationId="{00000000-0000-0000-0000-000000000000}"/>
          </ac:picMkLst>
        </pc:picChg>
      </pc:sldChg>
      <pc:sldChg chg="delSp">
        <pc:chgData name="" userId="" providerId="" clId="Web-{F220477B-2E60-4DA8-B4D1-87ECB31A09C8}" dt="2018-11-02T09:08:30.042" v="20"/>
        <pc:sldMkLst>
          <pc:docMk/>
          <pc:sldMk cId="0" sldId="261"/>
        </pc:sldMkLst>
        <pc:picChg chg="del">
          <ac:chgData name="" userId="" providerId="" clId="Web-{F220477B-2E60-4DA8-B4D1-87ECB31A09C8}" dt="2018-11-02T09:08:30.042" v="20"/>
          <ac:picMkLst>
            <pc:docMk/>
            <pc:sldMk cId="0" sldId="261"/>
            <ac:picMk id="4" creationId="{00000000-0000-0000-0000-000000000000}"/>
          </ac:picMkLst>
        </pc:picChg>
      </pc:sldChg>
      <pc:sldChg chg="delSp">
        <pc:chgData name="" userId="" providerId="" clId="Web-{F220477B-2E60-4DA8-B4D1-87ECB31A09C8}" dt="2018-11-02T09:08:44.542" v="21"/>
        <pc:sldMkLst>
          <pc:docMk/>
          <pc:sldMk cId="0" sldId="263"/>
        </pc:sldMkLst>
        <pc:picChg chg="del">
          <ac:chgData name="" userId="" providerId="" clId="Web-{F220477B-2E60-4DA8-B4D1-87ECB31A09C8}" dt="2018-11-02T09:08:44.542" v="21"/>
          <ac:picMkLst>
            <pc:docMk/>
            <pc:sldMk cId="0" sldId="263"/>
            <ac:picMk id="4098" creationId="{00000000-0000-0000-0000-000000000000}"/>
          </ac:picMkLst>
        </pc:picChg>
      </pc:sldChg>
      <pc:sldChg chg="delSp">
        <pc:chgData name="" userId="" providerId="" clId="Web-{F220477B-2E60-4DA8-B4D1-87ECB31A09C8}" dt="2018-11-02T09:09:08.623" v="24"/>
        <pc:sldMkLst>
          <pc:docMk/>
          <pc:sldMk cId="0" sldId="266"/>
        </pc:sldMkLst>
        <pc:picChg chg="del">
          <ac:chgData name="" userId="" providerId="" clId="Web-{F220477B-2E60-4DA8-B4D1-87ECB31A09C8}" dt="2018-11-02T09:09:08.623" v="24"/>
          <ac:picMkLst>
            <pc:docMk/>
            <pc:sldMk cId="0" sldId="266"/>
            <ac:picMk id="3076" creationId="{00000000-0000-0000-0000-000000000000}"/>
          </ac:picMkLst>
        </pc:picChg>
        <pc:picChg chg="del">
          <ac:chgData name="" userId="" providerId="" clId="Web-{F220477B-2E60-4DA8-B4D1-87ECB31A09C8}" dt="2018-11-02T09:09:08.605" v="23"/>
          <ac:picMkLst>
            <pc:docMk/>
            <pc:sldMk cId="0" sldId="266"/>
            <ac:picMk id="3077" creationId="{00000000-0000-0000-0000-000000000000}"/>
          </ac:picMkLst>
        </pc:picChg>
        <pc:picChg chg="del">
          <ac:chgData name="" userId="" providerId="" clId="Web-{F220477B-2E60-4DA8-B4D1-87ECB31A09C8}" dt="2018-11-02T09:08:48.886" v="22"/>
          <ac:picMkLst>
            <pc:docMk/>
            <pc:sldMk cId="0" sldId="266"/>
            <ac:picMk id="307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A3845-AD0F-4349-822F-01EACF63A8AD}" type="datetimeFigureOut">
              <a:rPr lang="ru-RU" smtClean="0"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E7E58-8461-46B4-9625-2DE1C8725D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E7E58-8461-46B4-9625-2DE1C8725D7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13786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844" y="83497"/>
            <a:ext cx="8832848" cy="663165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D3F145-04DE-461D-A630-5EC1DF70EB0A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Багетная рамка 12"/>
          <p:cNvSpPr/>
          <p:nvPr userDrawn="1"/>
        </p:nvSpPr>
        <p:spPr>
          <a:xfrm>
            <a:off x="571472" y="428604"/>
            <a:ext cx="8072494" cy="6072230"/>
          </a:xfrm>
          <a:prstGeom prst="bevel">
            <a:avLst>
              <a:gd name="adj" fmla="val 144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tImag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1142984"/>
            <a:ext cx="750099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1430">
                  <a:solidFill>
                    <a:srgbClr val="FF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Взаимодействие музыкального руководителя с педагогами</a:t>
            </a:r>
            <a:br>
              <a:rPr lang="ru-RU" sz="2800" b="1" i="1" dirty="0" smtClean="0">
                <a:ln w="11430">
                  <a:solidFill>
                    <a:srgbClr val="FF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i="1" dirty="0" smtClean="0">
                <a:ln w="11430">
                  <a:solidFill>
                    <a:srgbClr val="FF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 при  подготовке </a:t>
            </a:r>
            <a:br>
              <a:rPr lang="ru-RU" sz="2800" b="1" i="1" dirty="0" smtClean="0">
                <a:ln w="11430">
                  <a:solidFill>
                    <a:srgbClr val="FF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i="1" dirty="0" smtClean="0">
                <a:ln w="11430">
                  <a:solidFill>
                    <a:srgbClr val="FF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и проведении </a:t>
            </a:r>
            <a:br>
              <a:rPr lang="ru-RU" sz="2800" b="1" i="1" dirty="0" smtClean="0">
                <a:ln w="11430">
                  <a:solidFill>
                    <a:srgbClr val="FF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i="1" dirty="0" smtClean="0">
                <a:ln w="11430">
                  <a:solidFill>
                    <a:srgbClr val="FF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праздников и досугов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4714884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0000CC"/>
                </a:solidFill>
              </a:rPr>
              <a:t>Подготовила: </a:t>
            </a:r>
          </a:p>
          <a:p>
            <a:pPr algn="r"/>
            <a:r>
              <a:rPr lang="ru-RU" b="1" i="1" dirty="0" smtClean="0">
                <a:solidFill>
                  <a:srgbClr val="0000CC"/>
                </a:solidFill>
              </a:rPr>
              <a:t>Музыкальный руководитель </a:t>
            </a:r>
          </a:p>
          <a:p>
            <a:pPr algn="r"/>
            <a:r>
              <a:rPr lang="ru-RU" b="1" i="1" dirty="0" smtClean="0">
                <a:solidFill>
                  <a:srgbClr val="0000CC"/>
                </a:solidFill>
              </a:rPr>
              <a:t>МДОУ «Д/с № 106 о.в.»</a:t>
            </a:r>
          </a:p>
          <a:p>
            <a:pPr algn="r"/>
            <a:r>
              <a:rPr lang="ru-RU" b="1" i="1" dirty="0" smtClean="0">
                <a:solidFill>
                  <a:srgbClr val="0000CC"/>
                </a:solidFill>
              </a:rPr>
              <a:t>Макарова Валерия </a:t>
            </a:r>
            <a:r>
              <a:rPr lang="ru-RU" b="1" i="1" dirty="0" smtClean="0">
                <a:solidFill>
                  <a:srgbClr val="0000CC"/>
                </a:solidFill>
                <a:cs typeface="Calibri"/>
              </a:rPr>
              <a:t>Николаевна</a:t>
            </a:r>
            <a:endParaRPr lang="ru-RU" b="1" i="1" dirty="0">
              <a:solidFill>
                <a:srgbClr val="0000CC"/>
              </a:solidFill>
              <a:cs typeface="Calibri"/>
            </a:endParaRPr>
          </a:p>
        </p:txBody>
      </p:sp>
      <p:pic>
        <p:nvPicPr>
          <p:cNvPr id="7" name="Рисунок 6" descr="516497128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730" y="142852"/>
            <a:ext cx="1338270" cy="1209675"/>
          </a:xfrm>
          <a:prstGeom prst="rect">
            <a:avLst/>
          </a:prstGeom>
        </p:spPr>
      </p:pic>
      <p:pic>
        <p:nvPicPr>
          <p:cNvPr id="8" name="Рисунок 7" descr="162851724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286388"/>
            <a:ext cx="971550" cy="971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501122" cy="237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В </a:t>
            </a:r>
            <a:r>
              <a:rPr lang="ru-RU" b="1" dirty="0" smtClean="0">
                <a:solidFill>
                  <a:srgbClr val="0070C0"/>
                </a:solidFill>
              </a:rPr>
              <a:t>музыкальном развитии детей большая роль отводится воспитателю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      Воспитатель </a:t>
            </a:r>
            <a:r>
              <a:rPr lang="ru-RU" dirty="0" smtClean="0">
                <a:solidFill>
                  <a:srgbClr val="0070C0"/>
                </a:solidFill>
              </a:rPr>
              <a:t>проводит значительную работу, так как имеет непосредственный ежедневный контакт с детьми и может выяснить музыкальные интересы и склонности каждого ребёнка, создать необходимые условия для развития творческой деятельности ребят в группе, согласуя свои действия с педагогом-музыкантом.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памятка воспитател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000240"/>
            <a:ext cx="3304032" cy="4681728"/>
          </a:xfrm>
          <a:prstGeom prst="rect">
            <a:avLst/>
          </a:prstGeom>
        </p:spPr>
      </p:pic>
      <p:pic>
        <p:nvPicPr>
          <p:cNvPr id="5" name="Рисунок 4" descr="IMG_20200110_172700.jpg"/>
          <p:cNvPicPr>
            <a:picLocks noChangeAspect="1"/>
          </p:cNvPicPr>
          <p:nvPr/>
        </p:nvPicPr>
        <p:blipFill>
          <a:blip r:embed="rId3" cstate="print"/>
          <a:srcRect l="2697" r="13257" b="17708"/>
          <a:stretch>
            <a:fillRect/>
          </a:stretch>
        </p:blipFill>
        <p:spPr>
          <a:xfrm>
            <a:off x="142844" y="2357430"/>
            <a:ext cx="5429288" cy="4071966"/>
          </a:xfrm>
          <a:prstGeom prst="rect">
            <a:avLst/>
          </a:prstGeom>
        </p:spPr>
      </p:pic>
      <p:pic>
        <p:nvPicPr>
          <p:cNvPr id="7" name="Рисунок 6" descr="jemocii_14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214" y="642918"/>
            <a:ext cx="571500" cy="571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91225_094731.jpg"/>
          <p:cNvPicPr>
            <a:picLocks noChangeAspect="1"/>
          </p:cNvPicPr>
          <p:nvPr/>
        </p:nvPicPr>
        <p:blipFill>
          <a:blip r:embed="rId2" cstate="print"/>
          <a:srcRect l="1801" r="41442"/>
          <a:stretch>
            <a:fillRect/>
          </a:stretch>
        </p:blipFill>
        <p:spPr>
          <a:xfrm>
            <a:off x="142844" y="2786058"/>
            <a:ext cx="3286148" cy="3929066"/>
          </a:xfrm>
          <a:prstGeom prst="rect">
            <a:avLst/>
          </a:prstGeom>
        </p:spPr>
      </p:pic>
      <p:pic>
        <p:nvPicPr>
          <p:cNvPr id="10" name="Рисунок 9" descr="5SLpPe9JTEE.jpg"/>
          <p:cNvPicPr>
            <a:picLocks noChangeAspect="1"/>
          </p:cNvPicPr>
          <p:nvPr/>
        </p:nvPicPr>
        <p:blipFill>
          <a:blip r:embed="rId3" cstate="print"/>
          <a:srcRect l="12500" t="14273" r="22222" b="26041"/>
          <a:stretch>
            <a:fillRect/>
          </a:stretch>
        </p:blipFill>
        <p:spPr>
          <a:xfrm>
            <a:off x="2786050" y="3071810"/>
            <a:ext cx="2786082" cy="32861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214290"/>
            <a:ext cx="835824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Bookman Old Style" pitchFamily="18" charset="0"/>
              </a:rPr>
              <a:t>                       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Роль ведущего на праздниках и  досугах</a:t>
            </a:r>
            <a:r>
              <a:rPr lang="ru-RU" dirty="0" smtClean="0">
                <a:solidFill>
                  <a:srgbClr val="0000CC"/>
                </a:solidFill>
              </a:rPr>
              <a:t/>
            </a:r>
            <a:br>
              <a:rPr lang="ru-RU" dirty="0" smtClean="0">
                <a:solidFill>
                  <a:srgbClr val="0000CC"/>
                </a:solidFill>
              </a:rPr>
            </a:br>
            <a:r>
              <a:rPr lang="ru-RU" dirty="0" smtClean="0">
                <a:solidFill>
                  <a:srgbClr val="0000CC"/>
                </a:solidFill>
              </a:rPr>
              <a:t>     </a:t>
            </a:r>
            <a:r>
              <a:rPr lang="ru-RU" sz="1600" dirty="0" smtClean="0">
                <a:solidFill>
                  <a:srgbClr val="0000CC"/>
                </a:solidFill>
                <a:latin typeface="Bookman Old Style" pitchFamily="18" charset="0"/>
              </a:rPr>
              <a:t>Воспитатель - ведущий, руководит праздничным утренником, объединяет все элементы праздника в органическое целое, поясняет детям происходящее, является связующим звеном между зрителями и исполнителями.  </a:t>
            </a:r>
            <a:br>
              <a:rPr lang="ru-RU" sz="1600" dirty="0" smtClean="0">
                <a:solidFill>
                  <a:srgbClr val="0000CC"/>
                </a:solidFill>
                <a:latin typeface="Bookman Old Style" pitchFamily="18" charset="0"/>
              </a:rPr>
            </a:br>
            <a:r>
              <a:rPr lang="ru-RU" sz="1600" dirty="0" smtClean="0">
                <a:solidFill>
                  <a:srgbClr val="0000CC"/>
                </a:solidFill>
                <a:latin typeface="Bookman Old Style" pitchFamily="18" charset="0"/>
              </a:rPr>
              <a:t>Основная </a:t>
            </a:r>
            <a:r>
              <a:rPr lang="ru-RU" sz="1600" b="1" dirty="0" smtClean="0">
                <a:solidFill>
                  <a:srgbClr val="0000CC"/>
                </a:solidFill>
                <a:latin typeface="Bookman Old Style" pitchFamily="18" charset="0"/>
              </a:rPr>
              <a:t>задача </a:t>
            </a:r>
            <a:r>
              <a:rPr lang="ru-RU" sz="1600" dirty="0" smtClean="0">
                <a:solidFill>
                  <a:srgbClr val="0000CC"/>
                </a:solidFill>
                <a:latin typeface="Bookman Old Style" pitchFamily="18" charset="0"/>
              </a:rPr>
              <a:t>воспитателя – тщательно готовиться к выполнению своих обязанностей. </a:t>
            </a:r>
            <a:endParaRPr lang="ru-RU" sz="1600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00240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CC"/>
                </a:solidFill>
                <a:latin typeface="Bookman Old Style" pitchFamily="18" charset="0"/>
              </a:rPr>
              <a:t>Ведущий должен быть находчивым! </a:t>
            </a:r>
          </a:p>
          <a:p>
            <a:r>
              <a:rPr lang="ru-RU" sz="1600" dirty="0" smtClean="0">
                <a:solidFill>
                  <a:srgbClr val="0000CC"/>
                </a:solidFill>
                <a:latin typeface="Bookman Old Style" pitchFamily="18" charset="0"/>
              </a:rPr>
              <a:t>Необходимо научиться организованно заканчивать праздник! </a:t>
            </a:r>
            <a:endParaRPr lang="ru-RU" sz="1600" dirty="0"/>
          </a:p>
        </p:txBody>
      </p:sp>
      <p:pic>
        <p:nvPicPr>
          <p:cNvPr id="12" name="Рисунок 11" descr="_nPO34rvjVM.jpg"/>
          <p:cNvPicPr>
            <a:picLocks noChangeAspect="1"/>
          </p:cNvPicPr>
          <p:nvPr/>
        </p:nvPicPr>
        <p:blipFill>
          <a:blip r:embed="rId4" cstate="print"/>
          <a:srcRect l="10937" r="5468"/>
          <a:stretch>
            <a:fillRect/>
          </a:stretch>
        </p:blipFill>
        <p:spPr>
          <a:xfrm>
            <a:off x="4571968" y="2928934"/>
            <a:ext cx="4572032" cy="3762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0"/>
            <a:ext cx="821537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</a:rPr>
              <a:t>Задачи воспитателя при проведении </a:t>
            </a:r>
            <a:r>
              <a:rPr lang="ru-RU" dirty="0" smtClean="0">
                <a:solidFill>
                  <a:srgbClr val="FF0000"/>
                </a:solidFill>
              </a:rPr>
              <a:t>утренника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Праздник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 детском саду – это, прежде всего, большая проделанная работа всего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коллектива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Праздник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– это общее дело!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1448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Воспитатели, не выступающие в каких-либо ролях, находятся с детьми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своей</a:t>
            </a:r>
            <a:r>
              <a:rPr lang="ru-RU" sz="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группы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Воспитатели: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6" name="Овал 3"/>
          <p:cNvSpPr/>
          <p:nvPr/>
        </p:nvSpPr>
        <p:spPr>
          <a:xfrm>
            <a:off x="0" y="2571744"/>
            <a:ext cx="2916237" cy="15128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Непосредственно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участвуют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разработке сценария, готовят поэтический материал.</a:t>
            </a:r>
          </a:p>
        </p:txBody>
      </p:sp>
      <p:sp>
        <p:nvSpPr>
          <p:cNvPr id="7" name="Овал 3"/>
          <p:cNvSpPr/>
          <p:nvPr/>
        </p:nvSpPr>
        <p:spPr>
          <a:xfrm>
            <a:off x="0" y="4143380"/>
            <a:ext cx="2736850" cy="16573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Оказывают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помощь музыкальному руководителю в изготовлении атрибутов, костюмов.</a:t>
            </a:r>
          </a:p>
        </p:txBody>
      </p:sp>
      <p:sp>
        <p:nvSpPr>
          <p:cNvPr id="8" name="Овал 3"/>
          <p:cNvSpPr/>
          <p:nvPr/>
        </p:nvSpPr>
        <p:spPr>
          <a:xfrm>
            <a:off x="1142976" y="5500688"/>
            <a:ext cx="3095625" cy="13573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Украшают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групповую комнату вместе с музыкальным руководителем.</a:t>
            </a:r>
          </a:p>
        </p:txBody>
      </p:sp>
      <p:sp>
        <p:nvSpPr>
          <p:cNvPr id="9" name="Овал 3"/>
          <p:cNvSpPr>
            <a:spLocks noChangeArrowheads="1"/>
          </p:cNvSpPr>
          <p:nvPr/>
        </p:nvSpPr>
        <p:spPr bwMode="auto">
          <a:xfrm>
            <a:off x="2714612" y="2143116"/>
            <a:ext cx="3462332" cy="1738304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4.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Разучивают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 детьми роли, стихи, контролируя правильное произношение, ударение в словах, соблюдение пунктуации.</a:t>
            </a:r>
          </a:p>
        </p:txBody>
      </p:sp>
      <p:sp>
        <p:nvSpPr>
          <p:cNvPr id="10" name="Овал 3"/>
          <p:cNvSpPr>
            <a:spLocks noChangeArrowheads="1"/>
          </p:cNvSpPr>
          <p:nvPr/>
        </p:nvSpPr>
        <p:spPr bwMode="auto">
          <a:xfrm>
            <a:off x="2643174" y="4000504"/>
            <a:ext cx="3241675" cy="923925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5.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Обеспечивают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перед утренником праздничную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атмосферу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3"/>
          <p:cNvSpPr>
            <a:spLocks noChangeArrowheads="1"/>
          </p:cNvSpPr>
          <p:nvPr/>
        </p:nvSpPr>
        <p:spPr bwMode="auto">
          <a:xfrm>
            <a:off x="3714744" y="5849938"/>
            <a:ext cx="3313113" cy="1008062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273050" indent="-273050" algn="ctr">
              <a:defRPr/>
            </a:pPr>
            <a:r>
              <a:rPr lang="ru-RU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6. Движения танцев, хороводов 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выполняют </a:t>
            </a:r>
            <a:r>
              <a:rPr lang="ru-RU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вместе с детьми.</a:t>
            </a:r>
          </a:p>
        </p:txBody>
      </p:sp>
      <p:sp>
        <p:nvSpPr>
          <p:cNvPr id="12" name="Овал 3"/>
          <p:cNvSpPr/>
          <p:nvPr/>
        </p:nvSpPr>
        <p:spPr>
          <a:xfrm>
            <a:off x="5903913" y="2500306"/>
            <a:ext cx="3240087" cy="10096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73050" indent="-273050" algn="ctr">
              <a:defRPr/>
            </a:pPr>
            <a:r>
              <a:rPr lang="ru-RU" sz="1400" dirty="0">
                <a:latin typeface="Bookman Old Style" pitchFamily="18" charset="0"/>
              </a:rPr>
              <a:t>7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Поют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песни вместе с детьми </a:t>
            </a:r>
          </a:p>
        </p:txBody>
      </p:sp>
      <p:sp>
        <p:nvSpPr>
          <p:cNvPr id="13" name="Овал 3"/>
          <p:cNvSpPr>
            <a:spLocks noChangeArrowheads="1"/>
          </p:cNvSpPr>
          <p:nvPr/>
        </p:nvSpPr>
        <p:spPr bwMode="auto">
          <a:xfrm>
            <a:off x="6408738" y="3357562"/>
            <a:ext cx="2735262" cy="1296988"/>
          </a:xfrm>
          <a:prstGeom prst="ellipse">
            <a:avLst/>
          </a:prstGeom>
          <a:solidFill>
            <a:srgbClr val="FFCC99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/>
          <a:p>
            <a:pPr marL="273050" indent="-273050" algn="ctr">
              <a:defRPr/>
            </a:pPr>
            <a:r>
              <a:rPr lang="ru-RU" sz="1400" dirty="0">
                <a:solidFill>
                  <a:schemeClr val="dk1"/>
                </a:solidFill>
                <a:latin typeface="Bookman Old Style" pitchFamily="18" charset="0"/>
              </a:rPr>
              <a:t>8. </a:t>
            </a:r>
            <a:r>
              <a:rPr lang="ru-RU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Ведущий воспитатель произносит текст эмоционально, громко, внятно.</a:t>
            </a:r>
          </a:p>
        </p:txBody>
      </p:sp>
      <p:sp>
        <p:nvSpPr>
          <p:cNvPr id="14" name="Овал 3"/>
          <p:cNvSpPr/>
          <p:nvPr/>
        </p:nvSpPr>
        <p:spPr>
          <a:xfrm>
            <a:off x="5072066" y="4572008"/>
            <a:ext cx="2771775" cy="10064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73050" indent="-273050" algn="ctr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9. При перестроении детей, руками их не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трогают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Овал 3"/>
          <p:cNvSpPr>
            <a:spLocks noChangeArrowheads="1"/>
          </p:cNvSpPr>
          <p:nvPr/>
        </p:nvSpPr>
        <p:spPr bwMode="auto">
          <a:xfrm>
            <a:off x="6429388" y="5643579"/>
            <a:ext cx="2714612" cy="1011098"/>
          </a:xfrm>
          <a:prstGeom prst="ellipse">
            <a:avLst/>
          </a:prstGeom>
          <a:solidFill>
            <a:schemeClr val="bg2"/>
          </a:solidFill>
          <a:ln w="9525" algn="ctr">
            <a:solidFill>
              <a:srgbClr val="6485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36000" tIns="36000" rIns="36000" bIns="36000" anchor="ctr">
            <a:spAutoFit/>
          </a:bodyPr>
          <a:lstStyle/>
          <a:p>
            <a:pPr marL="273050" indent="-273050" algn="ctr">
              <a:defRPr/>
            </a:pPr>
            <a:r>
              <a:rPr lang="ru-RU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10. </a:t>
            </a:r>
            <a:r>
              <a:rPr lang="ru-RU" sz="1400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После утренника убирают </a:t>
            </a:r>
            <a:r>
              <a:rPr lang="ru-RU"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на место все атрибуты.</a:t>
            </a:r>
          </a:p>
        </p:txBody>
      </p:sp>
      <p:pic>
        <p:nvPicPr>
          <p:cNvPr id="16" name="Рисунок 15" descr="119028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8" y="0"/>
            <a:ext cx="1004890" cy="928670"/>
          </a:xfrm>
          <a:prstGeom prst="rect">
            <a:avLst/>
          </a:prstGeom>
        </p:spPr>
      </p:pic>
      <p:pic>
        <p:nvPicPr>
          <p:cNvPr id="17" name="Рисунок 16" descr="156768160[1]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933450" cy="933450"/>
          </a:xfrm>
          <a:prstGeom prst="rect">
            <a:avLst/>
          </a:prstGeom>
        </p:spPr>
      </p:pic>
      <p:pic>
        <p:nvPicPr>
          <p:cNvPr id="18" name="Рисунок 17" descr="iCAMN1FH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715016"/>
            <a:ext cx="1357290" cy="11429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   Праздник окончен, но праздничные впечатления еще долго живут в памяти детей. </a:t>
            </a:r>
          </a:p>
          <a:p>
            <a:r>
              <a:rPr lang="ru-RU" dirty="0" smtClean="0">
                <a:solidFill>
                  <a:srgbClr val="0000CC"/>
                </a:solidFill>
                <a:latin typeface="Bookman Old Style" pitchFamily="18" charset="0"/>
              </a:rPr>
              <a:t>  Воспитатель стремиться  закрепить наиболее красочные впечатления, связанные с тематикой праздника. </a:t>
            </a:r>
            <a:endParaRPr lang="ru-RU" dirty="0"/>
          </a:p>
        </p:txBody>
      </p:sp>
      <p:pic>
        <p:nvPicPr>
          <p:cNvPr id="3" name="Рисунок 2" descr="jHIbT6KSO-c.jpg"/>
          <p:cNvPicPr>
            <a:picLocks noChangeAspect="1"/>
          </p:cNvPicPr>
          <p:nvPr/>
        </p:nvPicPr>
        <p:blipFill>
          <a:blip r:embed="rId3"/>
          <a:srcRect l="20833" t="22917" r="16666" b="15624"/>
          <a:stretch>
            <a:fillRect/>
          </a:stretch>
        </p:blipFill>
        <p:spPr>
          <a:xfrm>
            <a:off x="5643570" y="2285992"/>
            <a:ext cx="3214710" cy="4214842"/>
          </a:xfrm>
          <a:prstGeom prst="rect">
            <a:avLst/>
          </a:prstGeom>
        </p:spPr>
      </p:pic>
      <p:pic>
        <p:nvPicPr>
          <p:cNvPr id="4" name="Рисунок 3" descr="IMG_20190402_101908.jpg"/>
          <p:cNvPicPr>
            <a:picLocks noChangeAspect="1"/>
          </p:cNvPicPr>
          <p:nvPr/>
        </p:nvPicPr>
        <p:blipFill>
          <a:blip r:embed="rId4" cstate="print"/>
          <a:srcRect l="15625" r="9375" b="30555"/>
          <a:stretch>
            <a:fillRect/>
          </a:stretch>
        </p:blipFill>
        <p:spPr>
          <a:xfrm>
            <a:off x="214282" y="1714488"/>
            <a:ext cx="5143536" cy="38576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0"/>
            <a:ext cx="8686800" cy="36433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подготовки воспитателя к проведению утренника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1-этап: «</a:t>
            </a:r>
            <a:r>
              <a:rPr lang="ru-RU" b="1" dirty="0" smtClean="0">
                <a:solidFill>
                  <a:srgbClr val="00B0F0"/>
                </a:solidFill>
              </a:rPr>
              <a:t>воспитатель как ребенок» </a:t>
            </a:r>
            <a:r>
              <a:rPr lang="ru-RU" dirty="0" smtClean="0">
                <a:solidFill>
                  <a:srgbClr val="00B0F0"/>
                </a:solidFill>
              </a:rPr>
              <a:t>Цель </a:t>
            </a:r>
            <a:r>
              <a:rPr lang="ru-RU" dirty="0" smtClean="0">
                <a:solidFill>
                  <a:srgbClr val="00B0F0"/>
                </a:solidFill>
              </a:rPr>
              <a:t>– понять </a:t>
            </a:r>
            <a:r>
              <a:rPr lang="ru-RU" b="1" dirty="0" smtClean="0">
                <a:solidFill>
                  <a:srgbClr val="00B0F0"/>
                </a:solidFill>
              </a:rPr>
              <a:t>изнутри </a:t>
            </a:r>
            <a:r>
              <a:rPr lang="ru-RU" dirty="0" smtClean="0">
                <a:solidFill>
                  <a:srgbClr val="00B0F0"/>
                </a:solidFill>
              </a:rPr>
              <a:t>музыкально-исполнительские трудности </a:t>
            </a:r>
            <a:r>
              <a:rPr lang="ru-RU" dirty="0" smtClean="0">
                <a:solidFill>
                  <a:srgbClr val="00B0F0"/>
                </a:solidFill>
              </a:rPr>
              <a:t>детей.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071678"/>
            <a:ext cx="4429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2-этап: «</a:t>
            </a:r>
            <a:r>
              <a:rPr lang="ru-RU" b="1" dirty="0" smtClean="0">
                <a:solidFill>
                  <a:srgbClr val="7030A0"/>
                </a:solidFill>
              </a:rPr>
              <a:t>воспитатель как ведущий»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Цель – понять и решать организационно-сценические и коммуникативные проблемы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4429132"/>
            <a:ext cx="3786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3-этап: </a:t>
            </a:r>
            <a:r>
              <a:rPr lang="ru-RU" b="1" dirty="0" smtClean="0">
                <a:solidFill>
                  <a:srgbClr val="00B050"/>
                </a:solidFill>
              </a:rPr>
              <a:t>«воспитатель как актер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Цель – работа над решением собственных сценических, речевых организационных проблем.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12" name="Рисунок 11" descr="_SnVrFDdtG0.jpg"/>
          <p:cNvPicPr>
            <a:picLocks noChangeAspect="1"/>
          </p:cNvPicPr>
          <p:nvPr/>
        </p:nvPicPr>
        <p:blipFill>
          <a:blip r:embed="rId2" cstate="print"/>
          <a:srcRect t="4166" r="13889" b="41667"/>
          <a:stretch>
            <a:fillRect/>
          </a:stretch>
        </p:blipFill>
        <p:spPr>
          <a:xfrm>
            <a:off x="4214810" y="500042"/>
            <a:ext cx="4643452" cy="3571900"/>
          </a:xfrm>
          <a:prstGeom prst="rect">
            <a:avLst/>
          </a:prstGeom>
        </p:spPr>
      </p:pic>
      <p:pic>
        <p:nvPicPr>
          <p:cNvPr id="13" name="Рисунок 12" descr="IMG_20190306_092411.jpg"/>
          <p:cNvPicPr>
            <a:picLocks noChangeAspect="1"/>
          </p:cNvPicPr>
          <p:nvPr/>
        </p:nvPicPr>
        <p:blipFill>
          <a:blip r:embed="rId3" cstate="print"/>
          <a:srcRect t="30555" r="33594"/>
          <a:stretch>
            <a:fillRect/>
          </a:stretch>
        </p:blipFill>
        <p:spPr>
          <a:xfrm>
            <a:off x="0" y="3286118"/>
            <a:ext cx="5214942" cy="35718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Выводы: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1. На праздник дети одеваются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нарядно.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Перед утренником в группе необходимо соблюдать праздничную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атмосферу.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3.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Воспитателям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обязательно необходимо быть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нарядными.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При подготовке к празднику задействовать по возможности всех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Во время разучивания с детьми стихов, ролей контролировать правильное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произношение, ударение в словах, соблюдение пунктуации.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На самом празднике обязательно присутствовать обоим воспитателям.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Во время праздника детей руками не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трогать.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Ведущей необходимо произносить текст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эмоционально.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9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Во время исполнения детьми танцев, хороводов выполнять движения вместе с ними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10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По окончании праздника воспитателям нужно собрать всех детей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организованно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выйти из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зала.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IMG_20190507_095000.jpg"/>
          <p:cNvPicPr>
            <a:picLocks noChangeAspect="1"/>
          </p:cNvPicPr>
          <p:nvPr/>
        </p:nvPicPr>
        <p:blipFill>
          <a:blip r:embed="rId2" cstate="print"/>
          <a:srcRect l="9375" t="37500" r="40625" b="9722"/>
          <a:stretch>
            <a:fillRect/>
          </a:stretch>
        </p:blipFill>
        <p:spPr>
          <a:xfrm>
            <a:off x="0" y="3929066"/>
            <a:ext cx="4572000" cy="2714644"/>
          </a:xfrm>
          <a:prstGeom prst="rect">
            <a:avLst/>
          </a:prstGeom>
        </p:spPr>
      </p:pic>
      <p:pic>
        <p:nvPicPr>
          <p:cNvPr id="4" name="Рисунок 3" descr="IMG_20190507_095959.jpg"/>
          <p:cNvPicPr>
            <a:picLocks noChangeAspect="1"/>
          </p:cNvPicPr>
          <p:nvPr/>
        </p:nvPicPr>
        <p:blipFill>
          <a:blip r:embed="rId3" cstate="print"/>
          <a:srcRect l="28906" t="26905" r="19531" b="15407"/>
          <a:stretch>
            <a:fillRect/>
          </a:stretch>
        </p:blipFill>
        <p:spPr>
          <a:xfrm>
            <a:off x="4429092" y="3929066"/>
            <a:ext cx="4714908" cy="2714644"/>
          </a:xfrm>
          <a:prstGeom prst="rect">
            <a:avLst/>
          </a:prstGeom>
        </p:spPr>
      </p:pic>
      <p:pic>
        <p:nvPicPr>
          <p:cNvPr id="5" name="Рисунок 4" descr="516497128[1]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38" y="1"/>
            <a:ext cx="1071569" cy="857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/>
          <a:lstStyle/>
          <a:p>
            <a:r>
              <a:rPr lang="ru-RU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4" name="Рисунок 3" descr="9b764ccf71a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785794"/>
            <a:ext cx="42148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Спасибо за внимание</a:t>
            </a:r>
            <a:endParaRPr lang="ru-RU" sz="4000" b="1" cap="all" dirty="0">
              <a:ln/>
              <a:solidFill>
                <a:srgbClr val="0000C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849</TotalTime>
  <Words>418</Words>
  <Application>Microsoft Office PowerPoint</Application>
  <PresentationFormat>Экран (4:3)</PresentationFormat>
  <Paragraphs>50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Archery</cp:lastModifiedBy>
  <cp:revision>59</cp:revision>
  <dcterms:created xsi:type="dcterms:W3CDTF">2013-03-01T19:08:15Z</dcterms:created>
  <dcterms:modified xsi:type="dcterms:W3CDTF">2020-01-13T10:17:38Z</dcterms:modified>
</cp:coreProperties>
</file>