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60" r:id="rId5"/>
    <p:sldId id="261" r:id="rId6"/>
    <p:sldId id="262" r:id="rId7"/>
    <p:sldId id="273" r:id="rId8"/>
    <p:sldId id="265" r:id="rId9"/>
    <p:sldId id="266" r:id="rId10"/>
    <p:sldId id="267" r:id="rId11"/>
    <p:sldId id="268" r:id="rId12"/>
    <p:sldId id="270" r:id="rId13"/>
    <p:sldId id="269" r:id="rId14"/>
    <p:sldId id="280" r:id="rId15"/>
    <p:sldId id="279" r:id="rId16"/>
    <p:sldId id="276" r:id="rId17"/>
    <p:sldId id="277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4A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3287-8689-4043-97CE-B237E26898B8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6D93-07D1-4444-9316-0D269725C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3287-8689-4043-97CE-B237E26898B8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6D93-07D1-4444-9316-0D269725C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3287-8689-4043-97CE-B237E26898B8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6D93-07D1-4444-9316-0D269725C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3287-8689-4043-97CE-B237E26898B8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6D93-07D1-4444-9316-0D269725C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3287-8689-4043-97CE-B237E26898B8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6D93-07D1-4444-9316-0D269725C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3287-8689-4043-97CE-B237E26898B8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6D93-07D1-4444-9316-0D269725C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3287-8689-4043-97CE-B237E26898B8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6D93-07D1-4444-9316-0D269725C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3287-8689-4043-97CE-B237E26898B8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6D93-07D1-4444-9316-0D269725C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3287-8689-4043-97CE-B237E26898B8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6D93-07D1-4444-9316-0D269725C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3287-8689-4043-97CE-B237E26898B8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6D93-07D1-4444-9316-0D269725C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3287-8689-4043-97CE-B237E26898B8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6D93-07D1-4444-9316-0D269725C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23287-8689-4043-97CE-B237E26898B8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6D93-07D1-4444-9316-0D269725C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ezopasnost-detej.ru/bezopasnost-shkolnikov/105-bezopasnost-detej-letom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urok.ru/pamyatka-po-bezopasnosti-letom-dlya-detey-klassov-3062956.html" TargetMode="External"/><Relationship Id="rId4" Type="http://schemas.openxmlformats.org/officeDocument/2006/relationships/hyperlink" Target="http://kladraz.ru/blogs/blog19284/pravila-bezopasnosti-detei-letom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704523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3284984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Безопасность летом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530120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err="1" smtClean="0">
                <a:latin typeface="Comic Sans MS" pitchFamily="66" charset="0"/>
              </a:rPr>
              <a:t>Ермаченко</a:t>
            </a:r>
            <a:r>
              <a:rPr lang="ru-RU" sz="1600" b="1" dirty="0" smtClean="0">
                <a:latin typeface="Comic Sans MS" pitchFamily="66" charset="0"/>
              </a:rPr>
              <a:t> Марина Викторовна, </a:t>
            </a:r>
          </a:p>
          <a:p>
            <a:pPr algn="r"/>
            <a:r>
              <a:rPr lang="ru-RU" sz="1600" b="1" dirty="0" smtClean="0">
                <a:latin typeface="Comic Sans MS" pitchFamily="66" charset="0"/>
              </a:rPr>
              <a:t>учитель начальных классов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54868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692696"/>
            <a:ext cx="79208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Запомни!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Хорошо подумай, прежде, чем забраться на крышу или самое высокое дерево!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А то вместо весёлых игр придётся лежать в больнице.</a:t>
            </a:r>
          </a:p>
          <a:p>
            <a:pPr algn="ctr"/>
            <a:endParaRPr lang="ru-RU" sz="2400" dirty="0"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В особо серьёзных случаях может всё закончится смертью или инвалидностью на всю жизнь.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54868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Comic Sans MS" pitchFamily="66" charset="0"/>
            </a:endParaRPr>
          </a:p>
        </p:txBody>
      </p:sp>
      <p:pic>
        <p:nvPicPr>
          <p:cNvPr id="5" name="Рисунок 4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408755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54868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04664"/>
            <a:ext cx="79208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Собака бывает кусачей! 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b="1" dirty="0" smtClean="0">
                <a:latin typeface="Comic Sans MS" pitchFamily="66" charset="0"/>
              </a:rPr>
              <a:t>Во время прогулки тебе может встретиться незнакомая </a:t>
            </a:r>
          </a:p>
          <a:p>
            <a:r>
              <a:rPr lang="ru-RU" sz="3200" b="1" dirty="0" smtClean="0">
                <a:latin typeface="Comic Sans MS" pitchFamily="66" charset="0"/>
              </a:rPr>
              <a:t>собака.</a:t>
            </a:r>
          </a:p>
          <a:p>
            <a:endParaRPr lang="ru-RU" sz="32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Comic Sans MS" pitchFamily="66" charset="0"/>
              </a:rPr>
              <a:t> Не подходи к ней.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Comic Sans MS" pitchFamily="66" charset="0"/>
              </a:rPr>
              <a:t> Не маши на неё руками.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Comic Sans MS" pitchFamily="66" charset="0"/>
              </a:rPr>
              <a:t> Обходи стороной бездомных собак.                    </a:t>
            </a:r>
          </a:p>
          <a:p>
            <a:endParaRPr lang="ru-RU" sz="3200" dirty="0">
              <a:latin typeface="Comic Sans MS" pitchFamily="66" charset="0"/>
            </a:endParaRPr>
          </a:p>
          <a:p>
            <a:endParaRPr lang="ru-RU" sz="3200" dirty="0">
              <a:latin typeface="Comic Sans MS" pitchFamily="66" charset="0"/>
            </a:endParaRPr>
          </a:p>
        </p:txBody>
      </p:sp>
      <p:pic>
        <p:nvPicPr>
          <p:cNvPr id="9" name="Рисунок 8" descr="481000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060848"/>
            <a:ext cx="3138920" cy="2159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sli-ukusila-soba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5919614" cy="407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4509120"/>
            <a:ext cx="68407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убегай от собаки!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Почему?</a:t>
            </a:r>
          </a:p>
          <a:p>
            <a:pPr algn="ctr"/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трогать! Не подходить! Не влезать!</a:t>
            </a:r>
          </a:p>
          <a:p>
            <a:pPr algn="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Почему?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0022-032-Ne-podbiraj-chuzhie-ves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149080"/>
            <a:ext cx="2324645" cy="232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thumb_66931_news_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708920"/>
            <a:ext cx="5073362" cy="349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90-3-bezopasnost-zhiznedeyatelnosti-detej-v-kartinkak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92176"/>
            <a:ext cx="3816424" cy="271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Лето – пора ягод и грибов.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628800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 Отправляясь в лес, помни: некоторые грибы и ягоды могут вызвать сильное отравление.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Какие?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gardenpic_2183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861048"/>
            <a:ext cx="2755623" cy="265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грибники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555" y="1196752"/>
            <a:ext cx="3432382" cy="257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4077072"/>
            <a:ext cx="49685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 Собирать в дикой природе ягоды и грибы можно только со взрослыми! </a:t>
            </a:r>
          </a:p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Почему?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6409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Опасность на воде!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>Купайся только с родителями и только в хорошо знакомом месте.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>Не стоит шалить в воде, даже если ты хорошо плаваешь.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>Никогда не стоит поднимать ложную тревогу и кричать. </a:t>
            </a:r>
          </a:p>
          <a:p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 descr="0_d9343_a80bdd66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96752"/>
            <a:ext cx="4824536" cy="2570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-006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536" y="188642"/>
            <a:ext cx="8448935" cy="6336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772816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Пусть лето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будет счастливым и безопасным!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628800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1. </a:t>
            </a:r>
            <a:r>
              <a:rPr lang="ru-RU" dirty="0" smtClean="0">
                <a:latin typeface="Comic Sans MS" pitchFamily="66" charset="0"/>
              </a:rPr>
              <a:t>В.А. </a:t>
            </a:r>
            <a:r>
              <a:rPr lang="ru-RU" dirty="0" err="1" smtClean="0">
                <a:latin typeface="Comic Sans MS" pitchFamily="66" charset="0"/>
              </a:rPr>
              <a:t>Крутецкая</a:t>
            </a:r>
            <a:r>
              <a:rPr lang="ru-RU" dirty="0" smtClean="0">
                <a:latin typeface="Comic Sans MS" pitchFamily="66" charset="0"/>
              </a:rPr>
              <a:t> «Правила здоровья и оказание первой помощи»,    </a:t>
            </a:r>
            <a:r>
              <a:rPr lang="ru-RU" dirty="0" err="1" smtClean="0">
                <a:latin typeface="Comic Sans MS" pitchFamily="66" charset="0"/>
              </a:rPr>
              <a:t>С-Пб</a:t>
            </a:r>
            <a:r>
              <a:rPr lang="ru-RU" dirty="0" smtClean="0">
                <a:latin typeface="Comic Sans MS" pitchFamily="66" charset="0"/>
              </a:rPr>
              <a:t>., Литера, 2010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2. М.Р. </a:t>
            </a:r>
            <a:r>
              <a:rPr lang="ru-RU" dirty="0" err="1" smtClean="0">
                <a:latin typeface="Comic Sans MS" pitchFamily="66" charset="0"/>
              </a:rPr>
              <a:t>Максиняева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smtClean="0">
                <a:latin typeface="Comic Sans MS" pitchFamily="66" charset="0"/>
              </a:rPr>
              <a:t>Занятия по ОБЖ с младшими школьниками - М: ТЦ Сфера, 2004.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3. Интернет ресурсы:</a:t>
            </a:r>
          </a:p>
          <a:p>
            <a:r>
              <a:rPr lang="ru-RU" dirty="0" smtClean="0">
                <a:solidFill>
                  <a:srgbClr val="644AC2"/>
                </a:solidFill>
                <a:latin typeface="Comic Sans MS" pitchFamily="66" charset="0"/>
                <a:hlinkClick r:id="rId2"/>
              </a:rPr>
              <a:t>http://yandex.ru/</a:t>
            </a:r>
            <a:r>
              <a:rPr lang="ru-RU" dirty="0" smtClean="0">
                <a:solidFill>
                  <a:srgbClr val="644AC2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картинки</a:t>
            </a:r>
          </a:p>
          <a:p>
            <a:r>
              <a:rPr lang="en-US" u="sng" dirty="0" smtClean="0">
                <a:solidFill>
                  <a:srgbClr val="644AC2"/>
                </a:solidFill>
                <a:latin typeface="Comic Sans MS" pitchFamily="66" charset="0"/>
                <a:hlinkClick r:id="rId3"/>
              </a:rPr>
              <a:t>http://bezopasnost-detej.ru/bezopasnost-shkolnikov/105-bezopasnost-detej-letom</a:t>
            </a:r>
            <a:endParaRPr lang="ru-RU" u="sng" dirty="0" smtClean="0">
              <a:solidFill>
                <a:srgbClr val="644AC2"/>
              </a:solidFill>
              <a:latin typeface="Comic Sans MS" pitchFamily="66" charset="0"/>
            </a:endParaRPr>
          </a:p>
          <a:p>
            <a:r>
              <a:rPr lang="en-US" u="sng" dirty="0" smtClean="0">
                <a:solidFill>
                  <a:srgbClr val="644AC2"/>
                </a:solidFill>
                <a:latin typeface="Comic Sans MS" pitchFamily="66" charset="0"/>
                <a:hlinkClick r:id="rId4"/>
              </a:rPr>
              <a:t>http://kladraz.ru/blogs/blog19284/pravila-bezopasnosti-detei-letom.html</a:t>
            </a:r>
            <a:endParaRPr lang="ru-RU" u="sng" dirty="0" smtClean="0">
              <a:solidFill>
                <a:srgbClr val="644AC2"/>
              </a:solidFill>
              <a:latin typeface="Comic Sans MS" pitchFamily="66" charset="0"/>
            </a:endParaRPr>
          </a:p>
          <a:p>
            <a:r>
              <a:rPr lang="en-US" u="sng" dirty="0" smtClean="0">
                <a:solidFill>
                  <a:srgbClr val="644AC2"/>
                </a:solidFill>
                <a:latin typeface="Comic Sans MS" pitchFamily="66" charset="0"/>
                <a:hlinkClick r:id="rId5"/>
              </a:rPr>
              <a:t>https://infourok.ru/pamyatka-po-bezopasnosti-letom-dlya-detey-klassov-3062956.html</a:t>
            </a:r>
            <a:endParaRPr lang="ru-RU" u="sng" dirty="0" smtClean="0">
              <a:solidFill>
                <a:srgbClr val="644AC2"/>
              </a:solidFill>
              <a:latin typeface="Comic Sans MS" pitchFamily="66" charset="0"/>
            </a:endParaRPr>
          </a:p>
          <a:p>
            <a:endParaRPr lang="ru-RU" u="sng" dirty="0" smtClean="0">
              <a:solidFill>
                <a:srgbClr val="644AC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62068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Использованные </a:t>
            </a:r>
            <a:r>
              <a:rPr lang="ru-RU" sz="3200" b="1" dirty="0" smtClean="0">
                <a:latin typeface="Comic Sans MS" pitchFamily="66" charset="0"/>
              </a:rPr>
              <a:t>источники:</a:t>
            </a:r>
            <a:endParaRPr lang="ru-RU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700808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Вот позади учебный год.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Впереди – лето.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сделать, чтобы летние каникулы были безопасными?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7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Надо знать и соблюдать правила безопасного поведения: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49289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Comic Sans MS" pitchFamily="66" charset="0"/>
              </a:rPr>
              <a:t> предвидеть опасность;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1297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ru-RU" sz="3600" b="1" dirty="0" smtClean="0">
                <a:latin typeface="Comic Sans MS" pitchFamily="66" charset="0"/>
              </a:rPr>
              <a:t> по возможности избегать её;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93305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Comic Sans MS" pitchFamily="66" charset="0"/>
              </a:rPr>
              <a:t> при необходимости,                  действовать!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476672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Берегись клещей!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Comic Sans MS" pitchFamily="66" charset="0"/>
              </a:rPr>
              <a:t>  Клещ – это опасное насекомое, которое переносит болезни, угрожающие жизни человека</a:t>
            </a:r>
            <a:r>
              <a:rPr lang="ru-RU" sz="2800" b="1" dirty="0">
                <a:latin typeface="Comic Sans MS" pitchFamily="66" charset="0"/>
              </a:rPr>
              <a:t>.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Comic Sans MS" pitchFamily="66" charset="0"/>
              </a:rPr>
              <a:t>  Важно знать, что прячутся клещи в траве и на ветках кустов вдоль лесных дорожек, на полянах, по берегам водоёмов.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Comic Sans MS" pitchFamily="66" charset="0"/>
              </a:rPr>
              <a:t> </a:t>
            </a:r>
            <a:r>
              <a:rPr lang="ru-RU" sz="2800" b="1" dirty="0" smtClean="0">
                <a:latin typeface="Comic Sans MS" pitchFamily="66" charset="0"/>
              </a:rPr>
              <a:t> Наиболее опасны клещи</a:t>
            </a:r>
          </a:p>
          <a:p>
            <a:r>
              <a:rPr lang="ru-RU" sz="2800" b="1" dirty="0" smtClean="0">
                <a:latin typeface="Comic Sans MS" pitchFamily="66" charset="0"/>
              </a:rPr>
              <a:t>в весенне-летний период.</a:t>
            </a:r>
          </a:p>
          <a:p>
            <a:endParaRPr lang="ru-RU" sz="2800" b="1" dirty="0" smtClean="0">
              <a:latin typeface="Comic Sans MS" pitchFamily="66" charset="0"/>
            </a:endParaRPr>
          </a:p>
          <a:p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9" name="Рисунок 8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4515">
            <a:off x="5455925" y="3764967"/>
            <a:ext cx="2857560" cy="2491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476672"/>
            <a:ext cx="43204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Запомни!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Comic Sans MS" pitchFamily="66" charset="0"/>
              </a:rPr>
              <a:t>  </a:t>
            </a:r>
            <a:r>
              <a:rPr lang="ru-RU" sz="2000" b="1" dirty="0" smtClean="0">
                <a:latin typeface="Comic Sans MS" pitchFamily="66" charset="0"/>
              </a:rPr>
              <a:t>Отправляясь в лес, обязательно надень головной убор, длинные брюки, которые заправь в носки, высокую обувь.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 Верхняя одежда желательна светлая, с плотно прилегающими манжетами.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 Находясь в лесу, парке или у реки, надо периодически осматривать друг друга.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 Если обнаружите клеща, срочно обратитесь в поликлинику. Не пытайтесь сами его вытаскивать.</a:t>
            </a:r>
          </a:p>
        </p:txBody>
      </p:sp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30" y="404664"/>
            <a:ext cx="4072773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92888" cy="598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92088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помощи при укусе насекомыми</a:t>
            </a:r>
          </a:p>
          <a:p>
            <a:pPr algn="ctr"/>
            <a:endParaRPr lang="ru-RU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   </a:t>
            </a:r>
            <a:r>
              <a:rPr lang="ru-RU" sz="2800" b="1" dirty="0" smtClean="0">
                <a:latin typeface="Comic Sans MS" pitchFamily="66" charset="0"/>
              </a:rPr>
              <a:t>Приложить холод </a:t>
            </a:r>
          </a:p>
          <a:p>
            <a:r>
              <a:rPr lang="ru-RU" sz="2800" b="1" dirty="0" smtClean="0">
                <a:latin typeface="Comic Sans MS" pitchFamily="66" charset="0"/>
              </a:rPr>
              <a:t>к месту укуса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Comic Sans MS" pitchFamily="66" charset="0"/>
              </a:rPr>
              <a:t>  Сразу обратиться к врачу: </a:t>
            </a:r>
          </a:p>
          <a:p>
            <a:r>
              <a:rPr lang="ru-RU" sz="2800" b="1" dirty="0" smtClean="0">
                <a:latin typeface="Comic Sans MS" pitchFamily="66" charset="0"/>
              </a:rPr>
              <a:t>самая главная опасность </a:t>
            </a:r>
          </a:p>
          <a:p>
            <a:r>
              <a:rPr lang="ru-RU" sz="2800" b="1" dirty="0" smtClean="0">
                <a:latin typeface="Comic Sans MS" pitchFamily="66" charset="0"/>
              </a:rPr>
              <a:t>при укусе – аллергическая </a:t>
            </a:r>
          </a:p>
          <a:p>
            <a:r>
              <a:rPr lang="ru-RU" sz="2800" b="1" dirty="0" smtClean="0">
                <a:latin typeface="Comic Sans MS" pitchFamily="66" charset="0"/>
              </a:rPr>
              <a:t>реакция.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Comic Sans MS" pitchFamily="66" charset="0"/>
              </a:rPr>
              <a:t> </a:t>
            </a:r>
            <a:r>
              <a:rPr lang="ru-RU" sz="2800" b="1" dirty="0" smtClean="0">
                <a:latin typeface="Comic Sans MS" pitchFamily="66" charset="0"/>
              </a:rPr>
              <a:t> Если врача рядом нет, </a:t>
            </a:r>
          </a:p>
          <a:p>
            <a:r>
              <a:rPr lang="ru-RU" sz="2800" b="1" dirty="0">
                <a:latin typeface="Comic Sans MS" pitchFamily="66" charset="0"/>
              </a:rPr>
              <a:t>о</a:t>
            </a:r>
            <a:r>
              <a:rPr lang="ru-RU" sz="2800" b="1" dirty="0" smtClean="0">
                <a:latin typeface="Comic Sans MS" pitchFamily="66" charset="0"/>
              </a:rPr>
              <a:t>братись к родителям.</a:t>
            </a:r>
          </a:p>
          <a:p>
            <a:endParaRPr lang="ru-RU" sz="2400" dirty="0">
              <a:latin typeface="Comic Sans MS" pitchFamily="66" charset="0"/>
            </a:endParaRPr>
          </a:p>
          <a:p>
            <a:endParaRPr lang="ru-RU" sz="2400" dirty="0" smtClean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  <a:p>
            <a:endParaRPr lang="ru-RU" sz="2400" dirty="0" smtClean="0">
              <a:latin typeface="Comic Sans MS" pitchFamily="66" charset="0"/>
            </a:endParaRPr>
          </a:p>
          <a:p>
            <a:pPr algn="ctr"/>
            <a:endParaRPr lang="ru-RU" sz="2400" dirty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  <a:p>
            <a:endParaRPr lang="ru-RU" sz="2400" dirty="0" smtClean="0">
              <a:latin typeface="Comic Sans MS" pitchFamily="66" charset="0"/>
            </a:endParaRPr>
          </a:p>
        </p:txBody>
      </p:sp>
      <p:pic>
        <p:nvPicPr>
          <p:cNvPr id="4" name="Рисунок 3" descr="13b097605df2312d30e28648d5643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628800"/>
            <a:ext cx="2885972" cy="4725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548680"/>
            <a:ext cx="77768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Солнце </a:t>
            </a:r>
          </a:p>
          <a:p>
            <a:pPr algn="ctr"/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ru-RU" sz="3200" b="1" dirty="0">
                <a:latin typeface="Comic Sans MS" pitchFamily="66" charset="0"/>
              </a:rPr>
              <a:t>	</a:t>
            </a:r>
            <a:r>
              <a:rPr lang="ru-RU" sz="3200" b="1" dirty="0" smtClean="0">
                <a:latin typeface="Comic Sans MS" pitchFamily="66" charset="0"/>
              </a:rPr>
              <a:t>		Длительное пребывание на солнце </a:t>
            </a:r>
          </a:p>
          <a:p>
            <a:pPr algn="r"/>
            <a:r>
              <a:rPr lang="ru-RU" sz="3200" b="1" dirty="0" smtClean="0">
                <a:latin typeface="Comic Sans MS" pitchFamily="66" charset="0"/>
              </a:rPr>
              <a:t>может привести </a:t>
            </a:r>
          </a:p>
          <a:p>
            <a:pPr algn="r"/>
            <a:r>
              <a:rPr lang="ru-RU" sz="3200" b="1" dirty="0" smtClean="0">
                <a:latin typeface="Comic Sans MS" pitchFamily="66" charset="0"/>
              </a:rPr>
              <a:t>к солнечному удару.</a:t>
            </a:r>
          </a:p>
          <a:p>
            <a:endParaRPr lang="ru-RU" sz="3200" b="1" dirty="0" smtClean="0">
              <a:latin typeface="Comic Sans MS" pitchFamily="66" charset="0"/>
            </a:endParaRPr>
          </a:p>
          <a:p>
            <a:r>
              <a:rPr lang="ru-RU" sz="3200" b="1" dirty="0" smtClean="0">
                <a:latin typeface="Comic Sans MS" pitchFamily="66" charset="0"/>
              </a:rPr>
              <a:t>Не выходи на улицу летом без головного убора! </a:t>
            </a:r>
          </a:p>
          <a:p>
            <a:endParaRPr lang="ru-RU" b="1" dirty="0">
              <a:latin typeface="Comic Sans MS" pitchFamily="66" charset="0"/>
            </a:endParaRPr>
          </a:p>
        </p:txBody>
      </p:sp>
      <p:pic>
        <p:nvPicPr>
          <p:cNvPr id="8" name="Рисунок 7" descr="4455_html_5e13bcf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300537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937640" cy="5940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443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</dc:creator>
  <cp:lastModifiedBy>Roman</cp:lastModifiedBy>
  <cp:revision>31</cp:revision>
  <dcterms:created xsi:type="dcterms:W3CDTF">2018-04-22T09:45:49Z</dcterms:created>
  <dcterms:modified xsi:type="dcterms:W3CDTF">2018-06-17T11:45:03Z</dcterms:modified>
</cp:coreProperties>
</file>