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1" r:id="rId5"/>
    <p:sldId id="270" r:id="rId6"/>
    <p:sldId id="272" r:id="rId7"/>
    <p:sldId id="275" r:id="rId8"/>
    <p:sldId id="257" r:id="rId9"/>
    <p:sldId id="258" r:id="rId10"/>
    <p:sldId id="260" r:id="rId11"/>
    <p:sldId id="261" r:id="rId12"/>
    <p:sldId id="262" r:id="rId13"/>
    <p:sldId id="263" r:id="rId14"/>
    <p:sldId id="269" r:id="rId15"/>
    <p:sldId id="279" r:id="rId16"/>
    <p:sldId id="280" r:id="rId17"/>
    <p:sldId id="282" r:id="rId18"/>
    <p:sldId id="285" r:id="rId19"/>
    <p:sldId id="289" r:id="rId20"/>
    <p:sldId id="296" r:id="rId21"/>
    <p:sldId id="291" r:id="rId22"/>
    <p:sldId id="299" r:id="rId23"/>
    <p:sldId id="294" r:id="rId24"/>
    <p:sldId id="298" r:id="rId25"/>
    <p:sldId id="295" r:id="rId26"/>
    <p:sldId id="301" r:id="rId27"/>
    <p:sldId id="302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  <a:srgbClr val="993300"/>
    <a:srgbClr val="CC0000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4" autoAdjust="0"/>
  </p:normalViewPr>
  <p:slideViewPr>
    <p:cSldViewPr>
      <p:cViewPr varScale="1">
        <p:scale>
          <a:sx n="83" d="100"/>
          <a:sy n="83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CE75-E98D-4648-86AE-E21731FFE1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6812-A6C4-4521-9216-754FD64B12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4E18-A6C1-4148-A428-99B3F701FB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4D384-A596-4863-B319-CF174BC9A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0AD50-C5D7-4B34-A640-BF3B97F79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E184-C721-48CA-BF4F-D0B2D74A2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AAD5D-C59E-413E-82AE-597343C2E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52B94-AD88-4A54-AB09-754FF9E38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AB00E-B2F8-4F93-980D-DE446895EE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1AF4A-174B-4019-869D-3AB2F6239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63A97-D777-4321-89D4-1183CEF4C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8058F9-15BA-43E0-A737-AEDBF0F9DC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elpmammy.ru/text-images/20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ankreceptov.ru/pic/skazki-002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mammy.ru/text-images/206.jpg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http://bouquiniste.appee.ru/media/cardim926.jpg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0.jpeg"/><Relationship Id="rId7" Type="http://schemas.openxmlformats.org/officeDocument/2006/relationships/image" Target="../media/image4.jpeg"/><Relationship Id="rId12" Type="http://schemas.openxmlformats.org/officeDocument/2006/relationships/hyperlink" Target="http://alexgetti.narod.ru/imga055.jpg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://img-fotki.yandex.ru/get/3305/m2oo7.0/0_22f55_6059b741_L" TargetMode="External"/><Relationship Id="rId16" Type="http://schemas.openxmlformats.org/officeDocument/2006/relationships/hyperlink" Target="http://www.bookarchive.ru/uploads/posts/1252243351_1.jpg" TargetMode="External"/><Relationship Id="rId20" Type="http://schemas.openxmlformats.org/officeDocument/2006/relationships/hyperlink" Target="http://lib.rus.ec/i/58/109258/co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i.net.ru/books/817375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3.jpeg"/><Relationship Id="rId15" Type="http://schemas.openxmlformats.org/officeDocument/2006/relationships/image" Target="../media/image7.jpeg"/><Relationship Id="rId10" Type="http://schemas.openxmlformats.org/officeDocument/2006/relationships/hyperlink" Target="http://www.bookin.org.ru/book/62260.jpg" TargetMode="External"/><Relationship Id="rId19" Type="http://schemas.openxmlformats.org/officeDocument/2006/relationships/image" Target="../media/image9.jpeg"/><Relationship Id="rId4" Type="http://schemas.openxmlformats.org/officeDocument/2006/relationships/hyperlink" Target="http://www.char.ru/books/p606150.jpg" TargetMode="External"/><Relationship Id="rId9" Type="http://schemas.openxmlformats.org/officeDocument/2006/relationships/image" Target="../media/image1.jpeg"/><Relationship Id="rId14" Type="http://schemas.openxmlformats.org/officeDocument/2006/relationships/hyperlink" Target="http://covers.cnt.itdelo.com/a/as/ast/ast949693big.jpg" TargetMode="External"/><Relationship Id="rId2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kinoru.ru/published/publicdata/KINORU1/attachments/SC/products_pictures/1291923357_quotDvenadtsat-mesyatsevquot-skazka-na-ldu-_enl.jpeg" TargetMode="Externa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img.labirint.ru/images/comments_pic/1021/01labsdnb1275003692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elpmammy.ru/text-images/20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m.img.com.ua/dnevnik/photo/3368145/62/2436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0.liveinternet.ru/images/attach/c/1/54/563/54563544_2891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46.radikal.ru/i111/1008/43/2c3233c3e33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1484313"/>
            <a:ext cx="4176712" cy="3168650"/>
          </a:xfrm>
        </p:spPr>
        <p:txBody>
          <a:bodyPr/>
          <a:lstStyle/>
          <a:p>
            <a:r>
              <a:rPr lang="ru-RU" sz="4800" b="1">
                <a:solidFill>
                  <a:srgbClr val="000099"/>
                </a:solidFill>
              </a:rPr>
              <a:t>Самуил</a:t>
            </a:r>
            <a:br>
              <a:rPr lang="ru-RU" sz="4800" b="1">
                <a:solidFill>
                  <a:srgbClr val="000099"/>
                </a:solidFill>
              </a:rPr>
            </a:br>
            <a:r>
              <a:rPr lang="ru-RU" sz="4800" b="1">
                <a:solidFill>
                  <a:srgbClr val="000099"/>
                </a:solidFill>
              </a:rPr>
              <a:t>Яковлевич</a:t>
            </a:r>
            <a:br>
              <a:rPr lang="ru-RU" sz="4800" b="1">
                <a:solidFill>
                  <a:srgbClr val="000099"/>
                </a:solidFill>
              </a:rPr>
            </a:br>
            <a:r>
              <a:rPr lang="ru-RU" sz="4800" b="1">
                <a:solidFill>
                  <a:srgbClr val="000099"/>
                </a:solidFill>
              </a:rPr>
              <a:t>Маршак - детям!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476250"/>
            <a:ext cx="37465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 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2053" name="Picture 5" descr="Картинка 22 из 130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08050"/>
            <a:ext cx="3667125" cy="485775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0" y="5084763"/>
            <a:ext cx="3960813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1400" dirty="0" smtClean="0">
                <a:solidFill>
                  <a:srgbClr val="0033CC"/>
                </a:solidFill>
                <a:latin typeface="Verdana" pitchFamily="34" charset="0"/>
              </a:rPr>
              <a:t>Работу выполнила </a:t>
            </a:r>
            <a:r>
              <a:rPr lang="ru-RU" sz="1400" dirty="0" smtClean="0">
                <a:solidFill>
                  <a:srgbClr val="0033CC"/>
                </a:solidFill>
                <a:latin typeface="Verdana" pitchFamily="34" charset="0"/>
              </a:rPr>
              <a:t>воспитатель</a:t>
            </a:r>
            <a:endParaRPr lang="ru-RU" sz="1400" dirty="0" smtClean="0">
              <a:solidFill>
                <a:srgbClr val="0033CC"/>
              </a:solidFill>
              <a:latin typeface="Verdana" pitchFamily="34" charset="0"/>
            </a:endParaRPr>
          </a:p>
          <a:p>
            <a:pPr algn="r"/>
            <a:r>
              <a:rPr lang="ru-RU" sz="1400" dirty="0" err="1" smtClean="0">
                <a:solidFill>
                  <a:srgbClr val="0033CC"/>
                </a:solidFill>
                <a:latin typeface="Verdana" pitchFamily="34" charset="0"/>
              </a:rPr>
              <a:t>Аборнева</a:t>
            </a:r>
            <a:r>
              <a:rPr lang="ru-RU" sz="1400" dirty="0" smtClean="0">
                <a:solidFill>
                  <a:srgbClr val="0033CC"/>
                </a:solidFill>
                <a:latin typeface="Verdana" pitchFamily="34" charset="0"/>
              </a:rPr>
              <a:t> Т</a:t>
            </a:r>
            <a:r>
              <a:rPr lang="en-US" sz="1400" dirty="0" smtClean="0">
                <a:solidFill>
                  <a:srgbClr val="0033CC"/>
                </a:solidFill>
                <a:latin typeface="Verdana" pitchFamily="34" charset="0"/>
              </a:rPr>
              <a:t>.</a:t>
            </a:r>
            <a:r>
              <a:rPr lang="ru-RU" sz="1400" dirty="0" smtClean="0">
                <a:solidFill>
                  <a:srgbClr val="0033CC"/>
                </a:solidFill>
                <a:latin typeface="Verdana" pitchFamily="34" charset="0"/>
              </a:rPr>
              <a:t>Б</a:t>
            </a:r>
            <a:r>
              <a:rPr lang="en-US" sz="1400" dirty="0" smtClean="0">
                <a:solidFill>
                  <a:srgbClr val="0033CC"/>
                </a:solidFill>
                <a:latin typeface="Verdana" pitchFamily="34" charset="0"/>
              </a:rPr>
              <a:t>.</a:t>
            </a:r>
          </a:p>
          <a:p>
            <a:pPr algn="r"/>
            <a:endParaRPr lang="ru-RU" sz="1400" dirty="0">
              <a:solidFill>
                <a:srgbClr val="0033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-1323528"/>
            <a:ext cx="3035300" cy="792088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16013" y="260350"/>
            <a:ext cx="626586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solidFill>
                  <a:srgbClr val="000099"/>
                </a:solidFill>
              </a:rPr>
              <a:t>Вот какой рассеянный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211638" y="1125538"/>
            <a:ext cx="4537075" cy="525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Жил человек рассеянный</a:t>
            </a:r>
            <a:br>
              <a:rPr lang="ru-RU" sz="2800" b="1"/>
            </a:br>
            <a:r>
              <a:rPr lang="ru-RU" sz="2800" b="1"/>
              <a:t>На улице Бассейной.</a:t>
            </a:r>
            <a:br>
              <a:rPr lang="ru-RU" sz="2800" b="1"/>
            </a:br>
            <a:r>
              <a:rPr lang="ru-RU" sz="2800" b="1"/>
              <a:t>Сел он утром на кровать,</a:t>
            </a:r>
            <a:br>
              <a:rPr lang="ru-RU" sz="2800" b="1"/>
            </a:br>
            <a:r>
              <a:rPr lang="ru-RU" sz="2800" b="1"/>
              <a:t>Стал рубашку надевать,</a:t>
            </a:r>
            <a:br>
              <a:rPr lang="ru-RU" sz="2800" b="1"/>
            </a:br>
            <a:r>
              <a:rPr lang="ru-RU" sz="2800" b="1"/>
              <a:t>В рукава просунул руки -</a:t>
            </a:r>
            <a:br>
              <a:rPr lang="ru-RU" sz="2800" b="1"/>
            </a:br>
            <a:r>
              <a:rPr lang="ru-RU" sz="2800" b="1"/>
              <a:t>Оказалось, это брюки.</a:t>
            </a:r>
            <a:br>
              <a:rPr lang="ru-RU" sz="2800" b="1"/>
            </a:br>
            <a:r>
              <a:rPr lang="ru-RU" sz="2800" b="1"/>
              <a:t>Вот какой рассеянный</a:t>
            </a:r>
            <a:br>
              <a:rPr lang="ru-RU" sz="2800" b="1"/>
            </a:br>
            <a:r>
              <a:rPr lang="ru-RU" sz="2800" b="1"/>
              <a:t>С улицы Бассейной!</a:t>
            </a:r>
            <a:br>
              <a:rPr lang="ru-RU" sz="2800" b="1"/>
            </a:br>
            <a:endParaRPr lang="ru-RU" sz="2800" b="1"/>
          </a:p>
        </p:txBody>
      </p:sp>
      <p:pic>
        <p:nvPicPr>
          <p:cNvPr id="6152" name="Picture 8" descr="imgu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36957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1052513"/>
            <a:ext cx="4103688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Дама сдавала в багаж</a:t>
            </a:r>
            <a:br>
              <a:rPr lang="ru-RU" sz="2400"/>
            </a:br>
            <a:r>
              <a:rPr lang="ru-RU" sz="2400"/>
              <a:t>Диван,</a:t>
            </a:r>
            <a:br>
              <a:rPr lang="ru-RU" sz="2400"/>
            </a:br>
            <a:r>
              <a:rPr lang="ru-RU" sz="2400"/>
              <a:t>Чемодан,</a:t>
            </a:r>
            <a:br>
              <a:rPr lang="ru-RU" sz="2400"/>
            </a:br>
            <a:r>
              <a:rPr lang="ru-RU" sz="2400"/>
              <a:t>Саквояж,</a:t>
            </a:r>
            <a:br>
              <a:rPr lang="ru-RU" sz="2400"/>
            </a:br>
            <a:r>
              <a:rPr lang="ru-RU" sz="2400"/>
              <a:t>Картину,</a:t>
            </a:r>
            <a:br>
              <a:rPr lang="ru-RU" sz="2400"/>
            </a:br>
            <a:r>
              <a:rPr lang="ru-RU" sz="2400"/>
              <a:t>Корзину,</a:t>
            </a:r>
            <a:br>
              <a:rPr lang="ru-RU" sz="2400"/>
            </a:br>
            <a:r>
              <a:rPr lang="ru-RU" sz="2400"/>
              <a:t>Картонку</a:t>
            </a:r>
            <a:br>
              <a:rPr lang="ru-RU" sz="2400"/>
            </a:br>
            <a:r>
              <a:rPr lang="ru-RU" sz="2400"/>
              <a:t>И маленькую собачонку...</a:t>
            </a:r>
            <a:br>
              <a:rPr lang="ru-RU" sz="2400"/>
            </a:br>
            <a:endParaRPr lang="ru-RU" sz="2400"/>
          </a:p>
        </p:txBody>
      </p:sp>
      <p:pic>
        <p:nvPicPr>
          <p:cNvPr id="7174" name="Picture 6" descr="Картинка 320 из 64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836613"/>
            <a:ext cx="4575175" cy="5545137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76600" y="333375"/>
            <a:ext cx="23764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r>
              <a:rPr lang="ru-RU" sz="3200" b="1">
                <a:solidFill>
                  <a:srgbClr val="0033CC"/>
                </a:solidFill>
              </a:rPr>
              <a:t>Багаж.</a:t>
            </a:r>
            <a:br>
              <a:rPr lang="ru-RU" sz="3200" b="1">
                <a:solidFill>
                  <a:srgbClr val="0033CC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4702d7daf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60350"/>
            <a:ext cx="4391025" cy="5545138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50825" y="260350"/>
            <a:ext cx="3889375" cy="338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/>
            </a:r>
            <a:br>
              <a:rPr lang="ru-RU"/>
            </a:br>
            <a:r>
              <a:rPr lang="ru-RU" sz="2400" b="1"/>
              <a:t>Вот портфель,</a:t>
            </a:r>
            <a:br>
              <a:rPr lang="ru-RU" sz="2400" b="1"/>
            </a:br>
            <a:r>
              <a:rPr lang="ru-RU" sz="2400" b="1"/>
              <a:t>Пальто и шляпа.</a:t>
            </a:r>
            <a:br>
              <a:rPr lang="ru-RU" sz="2400" b="1"/>
            </a:br>
            <a:r>
              <a:rPr lang="ru-RU" sz="2400" b="1"/>
              <a:t>День у папы</a:t>
            </a:r>
            <a:br>
              <a:rPr lang="ru-RU" sz="2400" b="1"/>
            </a:br>
            <a:r>
              <a:rPr lang="ru-RU" sz="2400" b="1"/>
              <a:t>Выходной.</a:t>
            </a:r>
            <a:br>
              <a:rPr lang="ru-RU" sz="2400" b="1"/>
            </a:br>
            <a:r>
              <a:rPr lang="ru-RU" sz="2400" b="1"/>
              <a:t>Не ушёл</a:t>
            </a:r>
            <a:br>
              <a:rPr lang="ru-RU" sz="2400" b="1"/>
            </a:br>
            <a:r>
              <a:rPr lang="ru-RU" sz="2400" b="1"/>
              <a:t>Сегодня</a:t>
            </a:r>
            <a:br>
              <a:rPr lang="ru-RU" sz="2400" b="1"/>
            </a:br>
            <a:r>
              <a:rPr lang="ru-RU" sz="2400" b="1"/>
              <a:t>Папа.</a:t>
            </a:r>
            <a:br>
              <a:rPr lang="ru-RU" sz="2400" b="1"/>
            </a:br>
            <a:r>
              <a:rPr lang="ru-RU" sz="2400" b="1"/>
              <a:t>Значит,</a:t>
            </a:r>
            <a:br>
              <a:rPr lang="ru-RU" sz="2400" b="1"/>
            </a:br>
            <a:r>
              <a:rPr lang="ru-RU" sz="2400" b="1"/>
              <a:t>Будет он со мной.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356100" y="3573463"/>
            <a:ext cx="4465638" cy="302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/>
            </a:r>
            <a:br>
              <a:rPr lang="ru-RU"/>
            </a:br>
            <a:r>
              <a:rPr lang="ru-RU" sz="2400" b="1"/>
              <a:t>Что мы нынче</a:t>
            </a:r>
            <a:br>
              <a:rPr lang="ru-RU" sz="2400" b="1"/>
            </a:br>
            <a:r>
              <a:rPr lang="ru-RU" sz="2400" b="1"/>
              <a:t>Делать будем?</a:t>
            </a:r>
            <a:br>
              <a:rPr lang="ru-RU" sz="2400" b="1"/>
            </a:br>
            <a:r>
              <a:rPr lang="ru-RU" sz="2400" b="1"/>
              <a:t>Это вместе</a:t>
            </a:r>
            <a:br>
              <a:rPr lang="ru-RU" sz="2400" b="1"/>
            </a:br>
            <a:r>
              <a:rPr lang="ru-RU" sz="2400" b="1"/>
              <a:t>Мы обсудим.</a:t>
            </a:r>
            <a:br>
              <a:rPr lang="ru-RU" sz="2400" b="1"/>
            </a:br>
            <a:r>
              <a:rPr lang="ru-RU" sz="2400" b="1"/>
              <a:t>Сяду к папе </a:t>
            </a:r>
            <a:br>
              <a:rPr lang="ru-RU" sz="2400" b="1"/>
            </a:br>
            <a:r>
              <a:rPr lang="ru-RU" sz="2400" b="1"/>
              <a:t>На кровать -</a:t>
            </a:r>
            <a:br>
              <a:rPr lang="ru-RU" sz="2400" b="1"/>
            </a:br>
            <a:r>
              <a:rPr lang="ru-RU" sz="2400" b="1"/>
              <a:t>Станем вместе</a:t>
            </a:r>
            <a:br>
              <a:rPr lang="ru-RU" sz="2400" b="1"/>
            </a:br>
            <a:r>
              <a:rPr lang="ru-RU" sz="2400" b="1"/>
              <a:t>Обсуждать.</a:t>
            </a:r>
            <a:br>
              <a:rPr lang="ru-RU" sz="2400" b="1"/>
            </a:br>
            <a:endParaRPr lang="ru-RU" sz="2400" b="1"/>
          </a:p>
        </p:txBody>
      </p:sp>
      <p:pic>
        <p:nvPicPr>
          <p:cNvPr id="8203" name="Picture 11" descr="h08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644900"/>
            <a:ext cx="2236787" cy="295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1052513"/>
            <a:ext cx="3816350" cy="4679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/>
            </a:r>
            <a:br>
              <a:rPr lang="ru-RU" sz="2400"/>
            </a:br>
            <a:r>
              <a:rPr lang="ru-RU" sz="2400" b="1"/>
              <a:t>Жила-была девочка. </a:t>
            </a:r>
          </a:p>
          <a:p>
            <a:pPr algn="ctr"/>
            <a:r>
              <a:rPr lang="ru-RU" sz="2400" b="1"/>
              <a:t>Как её звали?</a:t>
            </a:r>
            <a:br>
              <a:rPr lang="ru-RU" sz="2400" b="1"/>
            </a:br>
            <a:r>
              <a:rPr lang="ru-RU" sz="2400" b="1"/>
              <a:t>Кто звал,</a:t>
            </a:r>
            <a:br>
              <a:rPr lang="ru-RU" sz="2400" b="1"/>
            </a:br>
            <a:r>
              <a:rPr lang="ru-RU" sz="2400" b="1"/>
              <a:t>Тот и знал.</a:t>
            </a:r>
            <a:br>
              <a:rPr lang="ru-RU" sz="2400" b="1"/>
            </a:br>
            <a:r>
              <a:rPr lang="ru-RU" sz="2400" b="1"/>
              <a:t>А вы не знаете.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Сколько ей было лет?</a:t>
            </a:r>
            <a:br>
              <a:rPr lang="ru-RU" sz="2400" b="1"/>
            </a:br>
            <a:r>
              <a:rPr lang="ru-RU" sz="2400" b="1"/>
              <a:t>Сколько зим,</a:t>
            </a:r>
            <a:br>
              <a:rPr lang="ru-RU" sz="2400" b="1"/>
            </a:br>
            <a:r>
              <a:rPr lang="ru-RU" sz="2400" b="1"/>
              <a:t>Столько лет, -</a:t>
            </a:r>
            <a:br>
              <a:rPr lang="ru-RU" sz="2400" b="1"/>
            </a:br>
            <a:r>
              <a:rPr lang="ru-RU" sz="2400" b="1"/>
              <a:t>Сорока ещё нет.</a:t>
            </a:r>
            <a:br>
              <a:rPr lang="ru-RU" sz="2400" b="1"/>
            </a:br>
            <a:r>
              <a:rPr lang="ru-RU" sz="2400" b="1"/>
              <a:t>А всего четыре года.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pic>
        <p:nvPicPr>
          <p:cNvPr id="9222" name="Picture 6" descr="i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260350"/>
            <a:ext cx="2898775" cy="4608513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995738" y="4724400"/>
            <a:ext cx="47879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И был у неё... Кто у неё был?</a:t>
            </a:r>
            <a:br>
              <a:rPr lang="ru-RU" sz="2400" b="1"/>
            </a:br>
            <a:r>
              <a:rPr lang="ru-RU" sz="2400" b="1"/>
              <a:t>Серый,</a:t>
            </a:r>
            <a:br>
              <a:rPr lang="ru-RU" sz="2400" b="1"/>
            </a:br>
            <a:r>
              <a:rPr lang="ru-RU" sz="2400" b="1"/>
              <a:t>Усатый,</a:t>
            </a:r>
            <a:br>
              <a:rPr lang="ru-RU" sz="2400" b="1"/>
            </a:br>
            <a:r>
              <a:rPr lang="ru-RU" sz="2400" b="1"/>
              <a:t>Весь полосатый.</a:t>
            </a:r>
            <a:br>
              <a:rPr lang="ru-RU" sz="2400" b="1"/>
            </a:br>
            <a:r>
              <a:rPr lang="ru-RU" sz="2400" b="1"/>
              <a:t>Кто это такой? Котёнок.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58888" y="260350"/>
            <a:ext cx="4537075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/>
          </a:p>
          <a:p>
            <a:pPr algn="ctr"/>
            <a:r>
              <a:rPr lang="ru-RU" sz="2800" b="1">
                <a:solidFill>
                  <a:srgbClr val="0033CC"/>
                </a:solidFill>
              </a:rPr>
              <a:t>Усатый полосатый.</a:t>
            </a:r>
            <a:r>
              <a:rPr lang="ru-RU">
                <a:solidFill>
                  <a:srgbClr val="0033CC"/>
                </a:solidFill>
              </a:rPr>
              <a:t/>
            </a:r>
            <a:br>
              <a:rPr lang="ru-RU">
                <a:solidFill>
                  <a:srgbClr val="0033CC"/>
                </a:solidFill>
              </a:rPr>
            </a:br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9279829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49275"/>
            <a:ext cx="2890838" cy="381635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356100" y="4149725"/>
            <a:ext cx="4537075" cy="237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Заклубился дым угарный.</a:t>
            </a:r>
            <a:br>
              <a:rPr lang="ru-RU" sz="2400" b="1"/>
            </a:br>
            <a:r>
              <a:rPr lang="ru-RU" sz="2400" b="1"/>
              <a:t>Гарью комната полна.</a:t>
            </a:r>
            <a:br>
              <a:rPr lang="ru-RU" sz="2400" b="1"/>
            </a:br>
            <a:r>
              <a:rPr lang="ru-RU" sz="2400" b="1"/>
              <a:t>На руках Кузьма-пожарный</a:t>
            </a:r>
            <a:br>
              <a:rPr lang="ru-RU" sz="2400" b="1"/>
            </a:br>
            <a:r>
              <a:rPr lang="ru-RU" sz="2400" b="1"/>
              <a:t>Вынес Лену из окна...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5288" y="1052513"/>
            <a:ext cx="4032250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На площади базарной,</a:t>
            </a:r>
            <a:br>
              <a:rPr lang="ru-RU" sz="2400" b="1"/>
            </a:br>
            <a:r>
              <a:rPr lang="ru-RU" sz="2400" b="1"/>
              <a:t>На каланче пожарной</a:t>
            </a:r>
            <a:br>
              <a:rPr lang="ru-RU" sz="2400" b="1"/>
            </a:br>
            <a:r>
              <a:rPr lang="ru-RU" sz="2400" b="1"/>
              <a:t>Круглые сутки</a:t>
            </a:r>
            <a:br>
              <a:rPr lang="ru-RU" sz="2400" b="1"/>
            </a:br>
            <a:r>
              <a:rPr lang="ru-RU" sz="2400" b="1"/>
              <a:t>Дозорный у будки</a:t>
            </a:r>
            <a:br>
              <a:rPr lang="ru-RU" sz="2400" b="1"/>
            </a:br>
            <a:r>
              <a:rPr lang="ru-RU" sz="2400" b="1"/>
              <a:t>Поглядывал вокруг -</a:t>
            </a:r>
            <a:br>
              <a:rPr lang="ru-RU" sz="2400" b="1"/>
            </a:br>
            <a:r>
              <a:rPr lang="ru-RU" sz="2400" b="1"/>
              <a:t>На север,</a:t>
            </a:r>
            <a:br>
              <a:rPr lang="ru-RU" sz="2400" b="1"/>
            </a:br>
            <a:r>
              <a:rPr lang="ru-RU" sz="2400" b="1"/>
              <a:t>На юг,</a:t>
            </a:r>
            <a:br>
              <a:rPr lang="ru-RU" sz="2400" b="1"/>
            </a:br>
            <a:r>
              <a:rPr lang="ru-RU" sz="2400" b="1"/>
              <a:t>На запад,</a:t>
            </a:r>
            <a:br>
              <a:rPr lang="ru-RU" sz="2400" b="1"/>
            </a:br>
            <a:r>
              <a:rPr lang="ru-RU" sz="2400" b="1"/>
              <a:t>На восток,-</a:t>
            </a:r>
            <a:br>
              <a:rPr lang="ru-RU" sz="2400" b="1"/>
            </a:br>
            <a:r>
              <a:rPr lang="ru-RU" sz="2400" b="1"/>
              <a:t>Не виден ли дымок...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00113" y="333375"/>
            <a:ext cx="2808287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Пожар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55875" y="260350"/>
            <a:ext cx="4248150" cy="626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r>
              <a:rPr lang="ru-RU" sz="2400" b="1"/>
              <a:t>Ищут пожарные,</a:t>
            </a:r>
            <a:br>
              <a:rPr lang="ru-RU" sz="2400" b="1"/>
            </a:br>
            <a:r>
              <a:rPr lang="ru-RU" sz="2400" b="1"/>
              <a:t>Ищет милиция,</a:t>
            </a:r>
            <a:br>
              <a:rPr lang="ru-RU" sz="2400" b="1"/>
            </a:br>
            <a:r>
              <a:rPr lang="ru-RU" sz="2400" b="1"/>
              <a:t>Ищут фотографы</a:t>
            </a:r>
            <a:br>
              <a:rPr lang="ru-RU" sz="2400" b="1"/>
            </a:br>
            <a:r>
              <a:rPr lang="ru-RU" sz="2400" b="1"/>
              <a:t>В нашей столице,</a:t>
            </a:r>
            <a:br>
              <a:rPr lang="ru-RU" sz="2400" b="1"/>
            </a:br>
            <a:r>
              <a:rPr lang="ru-RU" sz="2400" b="1"/>
              <a:t>Ищут давно,</a:t>
            </a:r>
            <a:br>
              <a:rPr lang="ru-RU" sz="2400" b="1"/>
            </a:br>
            <a:r>
              <a:rPr lang="ru-RU" sz="2400" b="1"/>
              <a:t>Но не могут найти</a:t>
            </a:r>
            <a:br>
              <a:rPr lang="ru-RU" sz="2400" b="1"/>
            </a:br>
            <a:r>
              <a:rPr lang="ru-RU" sz="2400" b="1"/>
              <a:t>Парня какого-то</a:t>
            </a:r>
            <a:br>
              <a:rPr lang="ru-RU" sz="2400" b="1"/>
            </a:br>
            <a:r>
              <a:rPr lang="ru-RU" sz="2400" b="1"/>
              <a:t>Лет двадцати.</a:t>
            </a:r>
            <a:endParaRPr lang="en-US" sz="2400" b="1"/>
          </a:p>
          <a:p>
            <a:pPr algn="ctr"/>
            <a:r>
              <a:rPr lang="ru-RU" sz="2400" b="1"/>
              <a:t>Среднего роста,</a:t>
            </a:r>
            <a:br>
              <a:rPr lang="ru-RU" sz="2400" b="1"/>
            </a:br>
            <a:r>
              <a:rPr lang="ru-RU" sz="2400" b="1"/>
              <a:t>Плечистый и крепкий,</a:t>
            </a:r>
            <a:br>
              <a:rPr lang="ru-RU" sz="2400" b="1"/>
            </a:br>
            <a:r>
              <a:rPr lang="ru-RU" sz="2400" b="1"/>
              <a:t>Ходит он в белой</a:t>
            </a:r>
            <a:br>
              <a:rPr lang="ru-RU" sz="2400" b="1"/>
            </a:br>
            <a:r>
              <a:rPr lang="ru-RU" sz="2400" b="1"/>
              <a:t>Футболке и кепке.</a:t>
            </a:r>
            <a:br>
              <a:rPr lang="ru-RU" sz="2400" b="1"/>
            </a:br>
            <a:r>
              <a:rPr lang="ru-RU" sz="2400" b="1"/>
              <a:t>Знак "ГТО"</a:t>
            </a:r>
            <a:br>
              <a:rPr lang="ru-RU" sz="2400" b="1"/>
            </a:br>
            <a:r>
              <a:rPr lang="ru-RU" sz="2400" b="1"/>
              <a:t>На груди у него.</a:t>
            </a:r>
            <a:br>
              <a:rPr lang="ru-RU" sz="2400" b="1"/>
            </a:br>
            <a:r>
              <a:rPr lang="ru-RU" sz="2400" b="1"/>
              <a:t>Больше не знают</a:t>
            </a:r>
            <a:br>
              <a:rPr lang="ru-RU" sz="2400" b="1"/>
            </a:br>
            <a:r>
              <a:rPr lang="ru-RU" sz="2400" b="1"/>
              <a:t>О нем ничего...</a:t>
            </a:r>
          </a:p>
        </p:txBody>
      </p:sp>
      <p:pic>
        <p:nvPicPr>
          <p:cNvPr id="25606" name="Picture 6" descr="0_76354_fa973cf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263" y="0"/>
            <a:ext cx="2573337" cy="6858000"/>
          </a:xfrm>
          <a:prstGeom prst="rect">
            <a:avLst/>
          </a:prstGeom>
          <a:noFill/>
        </p:spPr>
      </p:pic>
      <p:pic>
        <p:nvPicPr>
          <p:cNvPr id="25608" name="Picture 8" descr="18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749550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3888" y="1600200"/>
            <a:ext cx="442912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067175" y="476250"/>
            <a:ext cx="4681538" cy="590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Медведя лет пяти-шести </a:t>
            </a:r>
            <a:br>
              <a:rPr lang="ru-RU" sz="2400" b="1"/>
            </a:br>
            <a:r>
              <a:rPr lang="ru-RU" sz="2400" b="1"/>
              <a:t>Учили, как себя вести : </a:t>
            </a:r>
            <a:br>
              <a:rPr lang="ru-RU" sz="2400" b="1"/>
            </a:br>
            <a:r>
              <a:rPr lang="ru-RU" sz="2400" b="1"/>
              <a:t>-В гостях, медведь, </a:t>
            </a:r>
            <a:br>
              <a:rPr lang="ru-RU" sz="2400" b="1"/>
            </a:br>
            <a:r>
              <a:rPr lang="ru-RU" sz="2400" b="1"/>
              <a:t>Нельзя реветь, </a:t>
            </a:r>
            <a:br>
              <a:rPr lang="ru-RU" sz="2400" b="1"/>
            </a:br>
            <a:r>
              <a:rPr lang="ru-RU" sz="2400" b="1"/>
              <a:t>Нельзя грубить и чванится.</a:t>
            </a:r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ru-RU" sz="2400" b="1"/>
              <a:t> </a:t>
            </a:r>
            <a:br>
              <a:rPr lang="ru-RU" sz="2400" b="1"/>
            </a:br>
            <a:r>
              <a:rPr lang="ru-RU" sz="2400" b="1"/>
              <a:t>Знакомым надо кланяться, </a:t>
            </a:r>
            <a:br>
              <a:rPr lang="ru-RU" sz="2400" b="1"/>
            </a:br>
            <a:r>
              <a:rPr lang="ru-RU" sz="2400" b="1"/>
              <a:t>Снимать пред ними шляпу, </a:t>
            </a:r>
            <a:br>
              <a:rPr lang="ru-RU" sz="2400" b="1"/>
            </a:br>
            <a:r>
              <a:rPr lang="ru-RU" sz="2400" b="1"/>
              <a:t>Не наступать на лапу, </a:t>
            </a:r>
            <a:br>
              <a:rPr lang="ru-RU" sz="2400" b="1"/>
            </a:br>
            <a:r>
              <a:rPr lang="ru-RU" sz="2400" b="1"/>
              <a:t>И не ловить зубами блох, </a:t>
            </a:r>
            <a:br>
              <a:rPr lang="ru-RU" sz="2400" b="1"/>
            </a:br>
            <a:r>
              <a:rPr lang="ru-RU" sz="2400" b="1"/>
              <a:t>И не ходить на четырёх… 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pic>
        <p:nvPicPr>
          <p:cNvPr id="26629" name="Picture 5" descr="161575_Urok_vezhliv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89572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5288" y="1268413"/>
            <a:ext cx="4537075" cy="4752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>
                <a:solidFill>
                  <a:srgbClr val="000000"/>
                </a:solidFill>
                <a:latin typeface="Georgia" pitchFamily="18" charset="0"/>
              </a:rPr>
            </a:br>
            <a:endParaRPr lang="ru-RU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Вьюга снежная, пурга,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Напряди нам пряжи,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Взбей пушистые снега,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Словно пух лебяжий.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Georgia" pitchFamily="18" charset="0"/>
              </a:rPr>
            </a:br>
            <a:endParaRPr lang="ru-RU" sz="2400" b="1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Вы, проворные ткачи -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Вихри и метели,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Дайте радужной парчи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Для косматых елей.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Georgia" pitchFamily="18" charset="0"/>
              </a:rPr>
            </a:br>
            <a:endParaRPr lang="ru-RU" sz="2400" b="1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Georgia" pitchFamily="18" charset="0"/>
              </a:rPr>
            </a:br>
            <a:endParaRPr lang="ru-RU" sz="2400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8678" name="Picture 6" descr="ff484cec615264307486bb1a1e02b0abbc81cc8395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25" y="260350"/>
            <a:ext cx="3938588" cy="3960813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476375" y="404813"/>
            <a:ext cx="25923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>
              <a:solidFill>
                <a:srgbClr val="000000"/>
              </a:solidFill>
            </a:endParaRPr>
          </a:p>
          <a:p>
            <a:pPr algn="ctr"/>
            <a:r>
              <a:rPr lang="ru-RU" sz="3200" b="1">
                <a:solidFill>
                  <a:srgbClr val="0033CC"/>
                </a:solidFill>
              </a:rPr>
              <a:t>Вьюга.</a:t>
            </a:r>
          </a:p>
          <a:p>
            <a:pPr algn="ctr"/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932363" y="4437063"/>
            <a:ext cx="3887787" cy="208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Потрудись, кузнец-мороз,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Скуй ты нам сегодня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Ожерелье для берез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К ночи новогодней!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Маршак – сказочник.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Двенадцать месяцев</a:t>
            </a:r>
          </a:p>
          <a:p>
            <a:pPr>
              <a:lnSpc>
                <a:spcPct val="90000"/>
              </a:lnSpc>
            </a:pPr>
            <a:r>
              <a:rPr lang="ru-RU"/>
              <a:t>Теремок</a:t>
            </a:r>
          </a:p>
          <a:p>
            <a:pPr>
              <a:lnSpc>
                <a:spcPct val="90000"/>
              </a:lnSpc>
            </a:pPr>
            <a:r>
              <a:rPr lang="ru-RU"/>
              <a:t>Кошкин дом</a:t>
            </a:r>
          </a:p>
          <a:p>
            <a:pPr>
              <a:lnSpc>
                <a:spcPct val="90000"/>
              </a:lnSpc>
            </a:pPr>
            <a:r>
              <a:rPr lang="ru-RU"/>
              <a:t>Горя бояться – счастья не видать</a:t>
            </a:r>
          </a:p>
          <a:p>
            <a:pPr>
              <a:lnSpc>
                <a:spcPct val="90000"/>
              </a:lnSpc>
            </a:pPr>
            <a:r>
              <a:rPr lang="ru-RU"/>
              <a:t>Петрушка – иностранец</a:t>
            </a:r>
          </a:p>
          <a:p>
            <a:pPr>
              <a:lnSpc>
                <a:spcPct val="90000"/>
              </a:lnSpc>
            </a:pPr>
            <a:r>
              <a:rPr lang="ru-RU"/>
              <a:t>Умные вещи</a:t>
            </a:r>
          </a:p>
          <a:p>
            <a:pPr>
              <a:lnSpc>
                <a:spcPct val="90000"/>
              </a:lnSpc>
            </a:pPr>
            <a:r>
              <a:rPr lang="ru-RU"/>
              <a:t>Сказка про козла</a:t>
            </a:r>
          </a:p>
          <a:p>
            <a:pPr>
              <a:lnSpc>
                <a:spcPct val="90000"/>
              </a:lnSpc>
            </a:pPr>
            <a:r>
              <a:rPr lang="ru-RU"/>
              <a:t>Волшебная палочка</a:t>
            </a:r>
          </a:p>
          <a:p>
            <a:pPr>
              <a:lnSpc>
                <a:spcPct val="90000"/>
              </a:lnSpc>
            </a:pPr>
            <a:r>
              <a:rPr lang="ru-RU"/>
              <a:t>Золотое колесо...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1052513"/>
            <a:ext cx="5256212" cy="396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Пела ночью мышка в норке:</a:t>
            </a:r>
            <a:br>
              <a:rPr lang="ru-RU" sz="2400" b="1"/>
            </a:br>
            <a:r>
              <a:rPr lang="ru-RU" sz="2400" b="1"/>
              <a:t>- Спи, мышонок, замолчи!</a:t>
            </a:r>
            <a:br>
              <a:rPr lang="ru-RU" sz="2400" b="1"/>
            </a:br>
            <a:r>
              <a:rPr lang="ru-RU" sz="2400" b="1"/>
              <a:t>Дам тебе я хлебной корки</a:t>
            </a:r>
            <a:br>
              <a:rPr lang="ru-RU" sz="2400" b="1"/>
            </a:br>
            <a:r>
              <a:rPr lang="ru-RU" sz="2400" b="1"/>
              <a:t>И огарочек свечи.</a:t>
            </a:r>
            <a:endParaRPr lang="en-US" sz="2400" b="1"/>
          </a:p>
          <a:p>
            <a:pPr algn="ctr"/>
            <a:r>
              <a:rPr lang="ru-RU" sz="2400" b="1"/>
              <a:t>Отвечает ей мышонок:</a:t>
            </a:r>
            <a:br>
              <a:rPr lang="ru-RU" sz="2400" b="1"/>
            </a:br>
            <a:r>
              <a:rPr lang="ru-RU" sz="2400" b="1"/>
              <a:t>- Голосок твой слишком тонок.</a:t>
            </a:r>
            <a:br>
              <a:rPr lang="ru-RU" sz="2400" b="1"/>
            </a:br>
            <a:r>
              <a:rPr lang="ru-RU" sz="2400" b="1"/>
              <a:t>Лучше, мама, не пищи,</a:t>
            </a:r>
            <a:br>
              <a:rPr lang="ru-RU" sz="2400" b="1"/>
            </a:br>
            <a:r>
              <a:rPr lang="ru-RU" sz="2400" b="1"/>
              <a:t>Ты мне няньку поищи!..</a:t>
            </a:r>
          </a:p>
        </p:txBody>
      </p:sp>
      <p:pic>
        <p:nvPicPr>
          <p:cNvPr id="36867" name="Picture 3" descr="i_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357563"/>
            <a:ext cx="4286250" cy="3124200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763713" y="333375"/>
            <a:ext cx="5472112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Сказка о глупом мышонке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635875" y="7016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159 из 30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412875"/>
            <a:ext cx="1776413" cy="2376488"/>
          </a:xfrm>
          <a:prstGeom prst="rect">
            <a:avLst/>
          </a:prstGeom>
          <a:noFill/>
        </p:spPr>
      </p:pic>
      <p:pic>
        <p:nvPicPr>
          <p:cNvPr id="5142" name="Picture 22" descr="Картинка 315 из 30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429000"/>
            <a:ext cx="1695450" cy="2298700"/>
          </a:xfrm>
          <a:prstGeom prst="rect">
            <a:avLst/>
          </a:prstGeom>
          <a:noFill/>
        </p:spPr>
      </p:pic>
      <p:pic>
        <p:nvPicPr>
          <p:cNvPr id="5140" name="Picture 20" descr="Картинка 258 из 306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412875"/>
            <a:ext cx="1425575" cy="2225675"/>
          </a:xfrm>
          <a:prstGeom prst="rect">
            <a:avLst/>
          </a:prstGeom>
          <a:noFill/>
        </p:spPr>
      </p:pic>
      <p:pic>
        <p:nvPicPr>
          <p:cNvPr id="5124" name="Picture 4" descr="Картинка 22 из 1306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2060575"/>
            <a:ext cx="2392362" cy="2952750"/>
          </a:xfrm>
          <a:prstGeom prst="rect">
            <a:avLst/>
          </a:prstGeom>
          <a:noFill/>
        </p:spPr>
      </p:pic>
      <p:pic>
        <p:nvPicPr>
          <p:cNvPr id="5126" name="Picture 6" descr="Картинка 151 из 306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333375"/>
            <a:ext cx="1235075" cy="1944688"/>
          </a:xfrm>
          <a:prstGeom prst="rect">
            <a:avLst/>
          </a:prstGeom>
          <a:noFill/>
        </p:spPr>
      </p:pic>
      <p:pic>
        <p:nvPicPr>
          <p:cNvPr id="5128" name="Picture 8" descr="Картинка 155 из 306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3800" y="4581525"/>
            <a:ext cx="1592263" cy="2087563"/>
          </a:xfrm>
          <a:prstGeom prst="rect">
            <a:avLst/>
          </a:prstGeom>
          <a:noFill/>
        </p:spPr>
      </p:pic>
      <p:pic>
        <p:nvPicPr>
          <p:cNvPr id="5132" name="Picture 12" descr="Картинка 161 из 306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938" y="188913"/>
            <a:ext cx="1624012" cy="1844675"/>
          </a:xfrm>
          <a:prstGeom prst="rect">
            <a:avLst/>
          </a:prstGeom>
          <a:noFill/>
        </p:spPr>
      </p:pic>
      <p:pic>
        <p:nvPicPr>
          <p:cNvPr id="5134" name="Picture 14" descr="Картинка 176 из 3065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2988" y="3141663"/>
            <a:ext cx="1466850" cy="2016125"/>
          </a:xfrm>
          <a:prstGeom prst="rect">
            <a:avLst/>
          </a:prstGeom>
          <a:noFill/>
        </p:spPr>
      </p:pic>
      <p:pic>
        <p:nvPicPr>
          <p:cNvPr id="5136" name="Picture 16" descr="Картинка 141 из 3065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725" y="260350"/>
            <a:ext cx="1498600" cy="1939925"/>
          </a:xfrm>
          <a:prstGeom prst="rect">
            <a:avLst/>
          </a:prstGeom>
          <a:noFill/>
        </p:spPr>
      </p:pic>
      <p:pic>
        <p:nvPicPr>
          <p:cNvPr id="5138" name="Picture 18" descr="Картинка 275 из 3065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79613" y="4581525"/>
            <a:ext cx="1585912" cy="2014538"/>
          </a:xfrm>
          <a:prstGeom prst="rect">
            <a:avLst/>
          </a:prstGeom>
          <a:noFill/>
        </p:spPr>
      </p:pic>
      <p:pic>
        <p:nvPicPr>
          <p:cNvPr id="5143" name="Picture 23" descr="3a2f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92500" y="4724400"/>
            <a:ext cx="1536700" cy="191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84663" y="1268413"/>
            <a:ext cx="4859337" cy="4319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Унесла мышонка кошка</a:t>
            </a:r>
            <a:br>
              <a:rPr lang="ru-RU" sz="2400" b="1"/>
            </a:br>
            <a:r>
              <a:rPr lang="ru-RU" sz="2400" b="1"/>
              <a:t>И поет: - Не бойся, крошка.</a:t>
            </a:r>
            <a:br>
              <a:rPr lang="ru-RU" sz="2400" b="1"/>
            </a:br>
            <a:r>
              <a:rPr lang="ru-RU" sz="2400" b="1"/>
              <a:t>Поиграем час-другой</a:t>
            </a:r>
            <a:br>
              <a:rPr lang="ru-RU" sz="2400" b="1"/>
            </a:br>
            <a:r>
              <a:rPr lang="ru-RU" sz="2400" b="1"/>
              <a:t>В кошки-мышки, дорогой!</a:t>
            </a:r>
          </a:p>
          <a:p>
            <a:pPr algn="ctr"/>
            <a:endParaRPr lang="ru-RU" sz="2400" b="1"/>
          </a:p>
          <a:p>
            <a:pPr algn="ctr"/>
            <a:r>
              <a:rPr lang="ru-RU" sz="2400"/>
              <a:t> </a:t>
            </a:r>
            <a:r>
              <a:rPr lang="ru-RU" sz="2400" b="1"/>
              <a:t>Перепуганный мышонок</a:t>
            </a:r>
            <a:br>
              <a:rPr lang="ru-RU" sz="2400" b="1"/>
            </a:br>
            <a:r>
              <a:rPr lang="ru-RU" sz="2400" b="1"/>
              <a:t>Отвечает ей спросонок:</a:t>
            </a:r>
            <a:br>
              <a:rPr lang="ru-RU" sz="2400" b="1"/>
            </a:br>
            <a:r>
              <a:rPr lang="ru-RU" sz="2400" b="1"/>
              <a:t>- В кошки-мышки наша мать</a:t>
            </a:r>
            <a:br>
              <a:rPr lang="ru-RU" sz="2400" b="1"/>
            </a:br>
            <a:r>
              <a:rPr lang="ru-RU" sz="2400" b="1"/>
              <a:t>Не велела нам играть...</a:t>
            </a:r>
          </a:p>
        </p:txBody>
      </p:sp>
      <p:pic>
        <p:nvPicPr>
          <p:cNvPr id="44039" name="Picture 7" descr="160755_Skazka_ob_umnom_myshon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570413" cy="623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628775"/>
            <a:ext cx="5759450" cy="453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Эту сказку ты прочтёшь</a:t>
            </a:r>
            <a:br>
              <a:rPr lang="ru-RU" sz="2400" b="1"/>
            </a:br>
            <a:r>
              <a:rPr lang="ru-RU" sz="2400" b="1"/>
              <a:t>Тихо, тихо, тихо...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Жили-были серый ёж</a:t>
            </a:r>
            <a:br>
              <a:rPr lang="ru-RU" sz="2400" b="1"/>
            </a:br>
            <a:r>
              <a:rPr lang="ru-RU" sz="2400" b="1"/>
              <a:t>И его ежиха.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Серый ёж был очень тих</a:t>
            </a:r>
            <a:br>
              <a:rPr lang="ru-RU" sz="2400" b="1"/>
            </a:br>
            <a:r>
              <a:rPr lang="ru-RU" sz="2400" b="1"/>
              <a:t>И ежиха тоже.</a:t>
            </a:r>
            <a:br>
              <a:rPr lang="ru-RU" sz="2400" b="1"/>
            </a:br>
            <a:r>
              <a:rPr lang="ru-RU" sz="2400" b="1"/>
              <a:t>И ребёнок был у них -</a:t>
            </a:r>
            <a:br>
              <a:rPr lang="ru-RU" sz="2400" b="1"/>
            </a:br>
            <a:r>
              <a:rPr lang="ru-RU" sz="2400" b="1"/>
              <a:t>Очень тихий ёжик…</a:t>
            </a:r>
            <a:br>
              <a:rPr lang="ru-RU" sz="2400" b="1"/>
            </a:br>
            <a:endParaRPr lang="ru-RU" sz="2400" b="1"/>
          </a:p>
        </p:txBody>
      </p:sp>
      <p:pic>
        <p:nvPicPr>
          <p:cNvPr id="38918" name="Picture 6" descr="i_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76250"/>
            <a:ext cx="3343275" cy="5029200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900113" y="260350"/>
            <a:ext cx="4176712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Тихая 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62275" cy="2146300"/>
          </a:xfrm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Узнай сказку!</a:t>
            </a:r>
          </a:p>
        </p:txBody>
      </p:sp>
      <p:pic>
        <p:nvPicPr>
          <p:cNvPr id="47109" name="Picture 5" descr="nabor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0"/>
            <a:ext cx="5430837" cy="685800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27088" y="5876925"/>
            <a:ext cx="27368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C0000"/>
                </a:solidFill>
              </a:rPr>
              <a:t>Теремок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336463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49275"/>
            <a:ext cx="2495550" cy="3311525"/>
          </a:xfrm>
          <a:prstGeom prst="rect">
            <a:avLst/>
          </a:prstGeom>
          <a:noFill/>
        </p:spPr>
      </p:pic>
      <p:pic>
        <p:nvPicPr>
          <p:cNvPr id="41993" name="Picture 9" descr="80cac3285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2619375" cy="3738563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6840537" cy="706437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Узнай сказку!</a:t>
            </a:r>
          </a:p>
        </p:txBody>
      </p:sp>
      <p:pic>
        <p:nvPicPr>
          <p:cNvPr id="41989" name="Picture 5" descr="300ba32fc6d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573463"/>
            <a:ext cx="4824413" cy="3016250"/>
          </a:xfrm>
          <a:prstGeom prst="rect">
            <a:avLst/>
          </a:prstGeom>
          <a:noFill/>
        </p:spPr>
      </p:pic>
      <p:pic>
        <p:nvPicPr>
          <p:cNvPr id="41995" name="Picture 11" descr="Картинка 52 из 23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052513"/>
            <a:ext cx="295116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6550" y="1600200"/>
            <a:ext cx="73025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6085" name="Picture 5" descr="20080304092817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1196975"/>
            <a:ext cx="3878262" cy="54451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6087" name="Picture 7" descr="28-%D1%80%D0%B2%D0%B7%D1%89%D0%BD%D1%8C%D0%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4068762" cy="30511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Узнай сказку!</a:t>
            </a:r>
          </a:p>
        </p:txBody>
      </p:sp>
      <p:pic>
        <p:nvPicPr>
          <p:cNvPr id="46090" name="Picture 10" descr="Картинка 1 из 293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365625"/>
            <a:ext cx="3043238" cy="227806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6091" name="Picture 11" descr="oblozhka3-fro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84978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Маршак - переводчик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        Маршак – один из лучших переводчиков зарубежной поэзии того времени. Еще будучи молодым человеком, он смог поехать учиться в Англию. Его глубоко тронули народные песни, баллады и стихи английских поэтов и он стал переводить их на русский язык.                                                     С.Я.Маршак переводил также с латышского, польского, еврейского, чешского, казахского, венгерского, итальянского, украинского и армянского языков.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27463" cy="561975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/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ru-RU" sz="4000" b="1">
                <a:solidFill>
                  <a:srgbClr val="0033CC"/>
                </a:solidFill>
              </a:rPr>
              <a:t>Робин-Бобин </a:t>
            </a:r>
            <a:br>
              <a:rPr lang="ru-RU" sz="4000" b="1">
                <a:solidFill>
                  <a:srgbClr val="0033CC"/>
                </a:solidFill>
              </a:rPr>
            </a:br>
            <a:endParaRPr lang="ru-RU" sz="4000" b="1">
              <a:solidFill>
                <a:srgbClr val="0033CC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600200"/>
            <a:ext cx="30353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9157" name="Picture 5" descr="0_779e6_774a8bd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076700" cy="5029200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067175" y="0"/>
            <a:ext cx="5076825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Робин-Бобин </a:t>
            </a:r>
            <a:br>
              <a:rPr lang="ru-RU" sz="2400" b="1"/>
            </a:br>
            <a:r>
              <a:rPr lang="ru-RU" sz="2400" b="1"/>
              <a:t>Кое-как </a:t>
            </a:r>
            <a:br>
              <a:rPr lang="ru-RU" sz="2400" b="1"/>
            </a:br>
            <a:r>
              <a:rPr lang="ru-RU" sz="2400" b="1"/>
              <a:t>Подкрепился </a:t>
            </a:r>
            <a:br>
              <a:rPr lang="ru-RU" sz="2400" b="1"/>
            </a:br>
            <a:r>
              <a:rPr lang="ru-RU" sz="2400" b="1"/>
              <a:t>Натощак: </a:t>
            </a:r>
            <a:br>
              <a:rPr lang="ru-RU" sz="2400" b="1"/>
            </a:br>
            <a:r>
              <a:rPr lang="ru-RU" sz="2400" b="1"/>
              <a:t>Съел теленка </a:t>
            </a:r>
            <a:br>
              <a:rPr lang="ru-RU" sz="2400" b="1"/>
            </a:br>
            <a:r>
              <a:rPr lang="ru-RU" sz="2400" b="1"/>
              <a:t>Утром рано, </a:t>
            </a:r>
            <a:br>
              <a:rPr lang="ru-RU" sz="2400" b="1"/>
            </a:br>
            <a:r>
              <a:rPr lang="ru-RU" sz="2400" b="1"/>
              <a:t>Двух овечек </a:t>
            </a:r>
            <a:br>
              <a:rPr lang="ru-RU" sz="2400" b="1"/>
            </a:br>
            <a:r>
              <a:rPr lang="ru-RU" sz="2400" b="1"/>
              <a:t>И барана, </a:t>
            </a:r>
            <a:br>
              <a:rPr lang="ru-RU" sz="2400" b="1"/>
            </a:br>
            <a:r>
              <a:rPr lang="ru-RU" sz="2400" b="1"/>
              <a:t>Съел корову </a:t>
            </a:r>
            <a:br>
              <a:rPr lang="ru-RU" sz="2400" b="1"/>
            </a:br>
            <a:r>
              <a:rPr lang="ru-RU" sz="2400" b="1"/>
              <a:t>Целиком. </a:t>
            </a:r>
            <a:br>
              <a:rPr lang="ru-RU" sz="2400" b="1"/>
            </a:br>
            <a:r>
              <a:rPr lang="ru-RU" sz="2400" b="1"/>
              <a:t>И прилавок </a:t>
            </a:r>
            <a:br>
              <a:rPr lang="ru-RU" sz="2400" b="1"/>
            </a:br>
            <a:r>
              <a:rPr lang="ru-RU" sz="2400" b="1"/>
              <a:t>С мясником, </a:t>
            </a:r>
            <a:br>
              <a:rPr lang="ru-RU" sz="2400" b="1"/>
            </a:br>
            <a:r>
              <a:rPr lang="ru-RU" sz="2400" b="1"/>
              <a:t>Сотню жаворонков в тесте, </a:t>
            </a:r>
            <a:br>
              <a:rPr lang="ru-RU" sz="2400" b="1"/>
            </a:br>
            <a:r>
              <a:rPr lang="ru-RU" sz="2400" b="1"/>
              <a:t>И коня с телегой вместе, </a:t>
            </a:r>
            <a:br>
              <a:rPr lang="ru-RU" sz="2400" b="1"/>
            </a:br>
            <a:r>
              <a:rPr lang="ru-RU" sz="2400" b="1"/>
              <a:t>Пять церквей и колоколен - </a:t>
            </a:r>
            <a:br>
              <a:rPr lang="ru-RU" sz="2400" b="1"/>
            </a:br>
            <a:r>
              <a:rPr lang="ru-RU" sz="2400" b="1"/>
              <a:t>Да еще и недоволен!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0_2184c_d6966c5d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649413"/>
            <a:ext cx="5219700" cy="5208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95288" y="1412875"/>
            <a:ext cx="4681537" cy="396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i="1"/>
          </a:p>
          <a:p>
            <a:pPr algn="ctr"/>
            <a:r>
              <a:rPr lang="ru-RU" sz="2400" b="1"/>
              <a:t> - Где ты была сегодня, киска?</a:t>
            </a:r>
          </a:p>
          <a:p>
            <a:pPr algn="ctr"/>
            <a:endParaRPr lang="en-US" sz="2400" b="1"/>
          </a:p>
          <a:p>
            <a:pPr algn="ctr"/>
            <a:r>
              <a:rPr lang="ru-RU" sz="2400" b="1"/>
              <a:t> - У королевы, у английской.</a:t>
            </a:r>
          </a:p>
          <a:p>
            <a:pPr algn="ctr"/>
            <a:endParaRPr lang="en-US" sz="2400" b="1"/>
          </a:p>
          <a:p>
            <a:pPr algn="ctr"/>
            <a:r>
              <a:rPr lang="ru-RU" sz="2400" b="1"/>
              <a:t> - Что ты видала при дворе?</a:t>
            </a:r>
          </a:p>
          <a:p>
            <a:pPr algn="ctr"/>
            <a:endParaRPr lang="en-US" sz="2400" b="1"/>
          </a:p>
          <a:p>
            <a:pPr algn="ctr"/>
            <a:r>
              <a:rPr lang="ru-RU" sz="2400" b="1"/>
              <a:t> - Видала мышку на ковре!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203575" y="404813"/>
            <a:ext cx="5940425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В гостях у королевы</a:t>
            </a:r>
            <a:br>
              <a:rPr lang="ru-RU" sz="3200" b="1">
                <a:solidFill>
                  <a:srgbClr val="0033CC"/>
                </a:solidFill>
              </a:rPr>
            </a:br>
            <a:r>
              <a:rPr lang="ru-RU" i="1"/>
              <a:t>Английская песенка</a:t>
            </a:r>
            <a:br>
              <a:rPr lang="ru-RU" i="1"/>
            </a:br>
            <a:endParaRPr lang="ru-RU"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95963" y="4221163"/>
            <a:ext cx="309562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i="1"/>
          </a:p>
          <a:p>
            <a:pPr algn="ctr"/>
            <a:r>
              <a:rPr lang="ru-RU" sz="2400" b="1" i="1"/>
              <a:t>Самуил Маршак</a:t>
            </a:r>
            <a:br>
              <a:rPr lang="ru-RU" sz="2400" b="1" i="1"/>
            </a:br>
            <a:endParaRPr lang="ru-RU" sz="2400" b="1" i="1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333375"/>
            <a:ext cx="4895850" cy="5472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/>
          </a:p>
          <a:p>
            <a:pPr algn="ctr"/>
            <a:endParaRPr lang="ru-RU" sz="3200" b="1"/>
          </a:p>
          <a:p>
            <a:pPr algn="ctr"/>
            <a:r>
              <a:rPr lang="ru-RU" sz="3200" b="1">
                <a:solidFill>
                  <a:srgbClr val="0033CC"/>
                </a:solidFill>
              </a:rPr>
              <a:t>Пожелания друзьям</a:t>
            </a:r>
            <a:br>
              <a:rPr lang="ru-RU" sz="3200" b="1">
                <a:solidFill>
                  <a:srgbClr val="0033CC"/>
                </a:solidFill>
              </a:rPr>
            </a:br>
            <a:r>
              <a:rPr lang="ru-RU"/>
              <a:t/>
            </a:r>
            <a:br>
              <a:rPr lang="ru-RU"/>
            </a:br>
            <a:r>
              <a:rPr lang="ru-RU" sz="2400" b="1"/>
              <a:t>Желаю вам цвести, расти,</a:t>
            </a:r>
            <a:br>
              <a:rPr lang="ru-RU" sz="2400" b="1"/>
            </a:br>
            <a:r>
              <a:rPr lang="ru-RU" sz="2400" b="1"/>
              <a:t>Копить, крепить здоровье.</a:t>
            </a:r>
            <a:br>
              <a:rPr lang="ru-RU" sz="2400" b="1"/>
            </a:br>
            <a:r>
              <a:rPr lang="ru-RU" sz="2400" b="1"/>
              <a:t>Оно для дальнего пути -</a:t>
            </a:r>
            <a:br>
              <a:rPr lang="ru-RU" sz="2400" b="1"/>
            </a:br>
            <a:r>
              <a:rPr lang="ru-RU" sz="2400" b="1"/>
              <a:t>Главнейшее условье.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Пусть каждый день и каждый час</a:t>
            </a:r>
            <a:br>
              <a:rPr lang="ru-RU" sz="2400" b="1"/>
            </a:br>
            <a:r>
              <a:rPr lang="ru-RU" sz="2400" b="1"/>
              <a:t>Вам новое добудет.</a:t>
            </a:r>
            <a:br>
              <a:rPr lang="ru-RU" sz="2400" b="1"/>
            </a:br>
            <a:r>
              <a:rPr lang="ru-RU" sz="2400" b="1"/>
              <a:t>Пусть добрым будет ум у вас,</a:t>
            </a:r>
            <a:br>
              <a:rPr lang="ru-RU" sz="2400" b="1"/>
            </a:br>
            <a:r>
              <a:rPr lang="ru-RU" sz="2400" b="1"/>
              <a:t>А сердце умным будет.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Вам от души желаю я,</a:t>
            </a:r>
            <a:br>
              <a:rPr lang="ru-RU" sz="2400" b="1"/>
            </a:br>
            <a:r>
              <a:rPr lang="ru-RU" sz="2400" b="1"/>
              <a:t>Друзья, всего хорошего.</a:t>
            </a:r>
            <a:br>
              <a:rPr lang="ru-RU" sz="2400" b="1"/>
            </a:br>
            <a:r>
              <a:rPr lang="ru-RU" sz="2400" b="1"/>
              <a:t>А всё хорошее, друзья,</a:t>
            </a:r>
            <a:br>
              <a:rPr lang="ru-RU" sz="2400" b="1"/>
            </a:br>
            <a:r>
              <a:rPr lang="ru-RU" sz="2400" b="1"/>
              <a:t>Дается нам недешево! </a:t>
            </a:r>
            <a:br>
              <a:rPr lang="ru-RU" sz="2400" b="1"/>
            </a:br>
            <a:endParaRPr lang="ru-RU" sz="2400" b="1"/>
          </a:p>
        </p:txBody>
      </p:sp>
      <p:pic>
        <p:nvPicPr>
          <p:cNvPr id="34821" name="Picture 5" descr="Картинка 22 из 130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4813"/>
            <a:ext cx="2881312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Из биографии С.Я. Маршака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341438"/>
            <a:ext cx="4978400" cy="4967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     </a:t>
            </a:r>
            <a:r>
              <a:rPr lang="ru-RU" sz="2800" b="1"/>
              <a:t>Самуил Яковлевич Маршак родился 3 ноября 1887 года в Воронеже.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         Раннее детство и первые школьные годы будущий писатель провёл в маленьком городке Острогожске Воронежской губернии. Его семья жила небогато, но дружно.</a:t>
            </a:r>
          </a:p>
        </p:txBody>
      </p:sp>
      <p:pic>
        <p:nvPicPr>
          <p:cNvPr id="14341" name="Picture 5" descr="marshak-2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2289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600200"/>
            <a:ext cx="5184775" cy="47085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    </a:t>
            </a:r>
            <a:r>
              <a:rPr lang="ru-RU" sz="2800" b="1"/>
              <a:t>Мальчик с детства тянулся к знаниям, к книгам, рано стал писать стихи.</a:t>
            </a:r>
          </a:p>
          <a:p>
            <a:pPr>
              <a:buFontTx/>
              <a:buNone/>
            </a:pPr>
            <a:r>
              <a:rPr lang="ru-RU" sz="2800" b="1"/>
              <a:t>         Сначала учился в гимназии, потом окончил Лондонский университет. Первые стихотворные книжки писателя появились в 1923 году.</a:t>
            </a:r>
          </a:p>
        </p:txBody>
      </p:sp>
      <p:pic>
        <p:nvPicPr>
          <p:cNvPr id="17413" name="Picture 5" descr="detstvo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152775" cy="47625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Из биографии С.Я. Маршака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1844675"/>
            <a:ext cx="4608513" cy="230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Шумит он в поле и в саду,</a:t>
            </a:r>
            <a:br>
              <a:rPr lang="ru-RU" sz="2400" b="1"/>
            </a:br>
            <a:r>
              <a:rPr lang="ru-RU" sz="2400" b="1"/>
              <a:t>А в дом не попадёт.</a:t>
            </a:r>
            <a:br>
              <a:rPr lang="ru-RU" sz="2400" b="1"/>
            </a:br>
            <a:r>
              <a:rPr lang="ru-RU" sz="2400" b="1"/>
              <a:t>И никуда я не иду,</a:t>
            </a:r>
            <a:br>
              <a:rPr lang="ru-RU" sz="2400" b="1"/>
            </a:br>
            <a:r>
              <a:rPr lang="ru-RU" sz="2400" b="1"/>
              <a:t>Покуда он идёт.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435600" y="5084763"/>
            <a:ext cx="30241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Дождь</a:t>
            </a:r>
          </a:p>
        </p:txBody>
      </p:sp>
      <p:pic>
        <p:nvPicPr>
          <p:cNvPr id="16391" name="Picture 7" descr="Картинка 1 из 1792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3924300" cy="293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1700213"/>
            <a:ext cx="4392613" cy="2233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Что такое перед нами:</a:t>
            </a:r>
            <a:br>
              <a:rPr lang="ru-RU" sz="2400" b="1"/>
            </a:br>
            <a:r>
              <a:rPr lang="ru-RU" sz="2400" b="1"/>
              <a:t>Две оглобли за ушами,</a:t>
            </a:r>
            <a:br>
              <a:rPr lang="ru-RU" sz="2400" b="1"/>
            </a:br>
            <a:r>
              <a:rPr lang="ru-RU" sz="2400" b="1"/>
              <a:t>На глазах по колесу</a:t>
            </a:r>
            <a:br>
              <a:rPr lang="ru-RU" sz="2400" b="1"/>
            </a:br>
            <a:r>
              <a:rPr lang="ru-RU" sz="2400" b="1"/>
              <a:t>И сиделка на носу?</a:t>
            </a:r>
          </a:p>
          <a:p>
            <a:pPr algn="ctr"/>
            <a:endParaRPr lang="ru-RU" sz="2400" b="1"/>
          </a:p>
        </p:txBody>
      </p:sp>
      <p:pic>
        <p:nvPicPr>
          <p:cNvPr id="18440" name="Picture 8" descr="Картинка 28 из 170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68638"/>
            <a:ext cx="4762500" cy="2676525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651500" y="5876925"/>
            <a:ext cx="15128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b="1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1844675"/>
            <a:ext cx="4824413" cy="2881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Бьют его рукой и палкой,</a:t>
            </a:r>
            <a:br>
              <a:rPr lang="ru-RU" sz="2800" b="1"/>
            </a:br>
            <a:r>
              <a:rPr lang="ru-RU" sz="2800" b="1"/>
              <a:t>Никому его не жалко.</a:t>
            </a:r>
            <a:br>
              <a:rPr lang="ru-RU" sz="2800" b="1"/>
            </a:br>
            <a:r>
              <a:rPr lang="ru-RU" sz="2800" b="1"/>
              <a:t>А за что беднягу бьют?</a:t>
            </a:r>
            <a:br>
              <a:rPr lang="ru-RU" sz="2800" b="1"/>
            </a:br>
            <a:r>
              <a:rPr lang="ru-RU" sz="2800" b="1"/>
              <a:t>А за то, что он надут!</a:t>
            </a:r>
          </a:p>
        </p:txBody>
      </p:sp>
      <p:pic>
        <p:nvPicPr>
          <p:cNvPr id="21508" name="Picture 4" descr="Картинка 9 из 173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08050"/>
            <a:ext cx="3609975" cy="3810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940425" y="4581525"/>
            <a:ext cx="20875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r>
              <a:rPr lang="ru-RU" sz="2400" b="1"/>
              <a:t>Мяч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9563" y="274638"/>
            <a:ext cx="2027237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3888" y="1600200"/>
            <a:ext cx="442912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8313" y="3544888"/>
            <a:ext cx="2376487" cy="3313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/>
          </a:p>
          <a:p>
            <a:pPr algn="ctr"/>
            <a:r>
              <a:rPr lang="ru-RU" sz="2400" b="1"/>
              <a:t>Мой</a:t>
            </a:r>
            <a:br>
              <a:rPr lang="ru-RU" sz="2400" b="1"/>
            </a:br>
            <a:r>
              <a:rPr lang="ru-RU" sz="2400" b="1"/>
              <a:t>Веселый,</a:t>
            </a:r>
            <a:br>
              <a:rPr lang="ru-RU" sz="2400" b="1"/>
            </a:br>
            <a:r>
              <a:rPr lang="ru-RU" sz="2400" b="1"/>
              <a:t>Звонкий</a:t>
            </a:r>
            <a:br>
              <a:rPr lang="ru-RU" sz="2400" b="1"/>
            </a:br>
            <a:r>
              <a:rPr lang="ru-RU" sz="2400" b="1"/>
              <a:t>Мяч,</a:t>
            </a:r>
            <a:br>
              <a:rPr lang="ru-RU" sz="2400" b="1"/>
            </a:br>
            <a:r>
              <a:rPr lang="ru-RU" sz="2400" b="1"/>
              <a:t>Ты куда</a:t>
            </a:r>
            <a:br>
              <a:rPr lang="ru-RU" sz="2400" b="1"/>
            </a:br>
            <a:r>
              <a:rPr lang="ru-RU" sz="2400" b="1"/>
              <a:t>Помчался</a:t>
            </a:r>
            <a:br>
              <a:rPr lang="ru-RU" sz="2400" b="1"/>
            </a:br>
            <a:r>
              <a:rPr lang="ru-RU" sz="2400" b="1"/>
              <a:t>Вскачь?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19700" y="260350"/>
            <a:ext cx="3313113" cy="503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Мяч </a:t>
            </a:r>
          </a:p>
        </p:txBody>
      </p:sp>
      <p:pic>
        <p:nvPicPr>
          <p:cNvPr id="3079" name="Picture 7" descr="m0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938" y="0"/>
            <a:ext cx="4870450" cy="68580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132138" y="4076700"/>
            <a:ext cx="2447925" cy="2401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9933"/>
                </a:solidFill>
              </a:rPr>
              <a:t>Желтый,</a:t>
            </a:r>
            <a:br>
              <a:rPr lang="ru-RU" sz="2400" b="1">
                <a:solidFill>
                  <a:srgbClr val="FF9933"/>
                </a:solidFill>
              </a:rPr>
            </a:br>
            <a:r>
              <a:rPr lang="ru-RU" sz="2400" b="1">
                <a:solidFill>
                  <a:srgbClr val="CC0000"/>
                </a:solidFill>
              </a:rPr>
              <a:t>Красный,</a:t>
            </a:r>
            <a:br>
              <a:rPr lang="ru-RU" sz="2400" b="1">
                <a:solidFill>
                  <a:srgbClr val="CC0000"/>
                </a:solidFill>
              </a:rPr>
            </a:br>
            <a:r>
              <a:rPr lang="ru-RU" sz="2400" b="1">
                <a:solidFill>
                  <a:srgbClr val="0033CC"/>
                </a:solidFill>
              </a:rPr>
              <a:t>Голубой,</a:t>
            </a:r>
            <a:br>
              <a:rPr lang="ru-RU" sz="2400" b="1">
                <a:solidFill>
                  <a:srgbClr val="0033CC"/>
                </a:solidFill>
              </a:rPr>
            </a:br>
            <a:r>
              <a:rPr lang="ru-RU" sz="2400" b="1"/>
              <a:t>Не угнаться</a:t>
            </a:r>
            <a:br>
              <a:rPr lang="ru-RU" sz="2400" b="1"/>
            </a:br>
            <a:r>
              <a:rPr lang="ru-RU" sz="2400" b="1"/>
              <a:t>За тобой!</a:t>
            </a:r>
          </a:p>
        </p:txBody>
      </p:sp>
      <p:pic>
        <p:nvPicPr>
          <p:cNvPr id="3082" name="Picture 10" descr="319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33375"/>
            <a:ext cx="2362200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24300" y="620713"/>
            <a:ext cx="4751388" cy="576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ru-RU" sz="2800" b="1"/>
              <a:t>Где обедал, воробей?</a:t>
            </a:r>
            <a:br>
              <a:rPr lang="ru-RU" sz="2800" b="1"/>
            </a:br>
            <a:r>
              <a:rPr lang="ru-RU" sz="2800" b="1"/>
              <a:t>- В зоопарке у зверей.</a:t>
            </a:r>
            <a:br>
              <a:rPr lang="ru-RU" sz="2800" b="1"/>
            </a:br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- Пообедал я сперва</a:t>
            </a:r>
            <a:br>
              <a:rPr lang="ru-RU" sz="2800" b="1"/>
            </a:br>
            <a:r>
              <a:rPr lang="ru-RU" sz="2800" b="1"/>
              <a:t>За решеткою у льва.</a:t>
            </a:r>
          </a:p>
          <a:p>
            <a:pPr algn="ctr"/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- Подкрепился у лисицы,</a:t>
            </a:r>
            <a:br>
              <a:rPr lang="ru-RU" sz="2800" b="1"/>
            </a:br>
            <a:r>
              <a:rPr lang="ru-RU" sz="2800" b="1"/>
              <a:t>У моржа попил водицы...</a:t>
            </a:r>
            <a:br>
              <a:rPr lang="ru-RU" sz="2800" b="1"/>
            </a:br>
            <a:endParaRPr lang="ru-RU" sz="2800" b="1"/>
          </a:p>
        </p:txBody>
      </p:sp>
      <p:pic>
        <p:nvPicPr>
          <p:cNvPr id="4103" name="Picture 7" descr="1857140_Gde_obedal_vorob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333375"/>
            <a:ext cx="36607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361</Words>
  <Application>Microsoft Office PowerPoint</Application>
  <PresentationFormat>Экран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Самуил Яковлевич Маршак - детям!</vt:lpstr>
      <vt:lpstr>Слайд 2</vt:lpstr>
      <vt:lpstr>Из биографии С.Я. Маршака</vt:lpstr>
      <vt:lpstr>Из биографии С.Я. Маршака</vt:lpstr>
      <vt:lpstr>Загадки С.Я. Маршака</vt:lpstr>
      <vt:lpstr>Загадки С.Я. Маршака</vt:lpstr>
      <vt:lpstr>Загадки С.Я. Маршака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Маршак – сказочник.</vt:lpstr>
      <vt:lpstr>Слайд 19</vt:lpstr>
      <vt:lpstr>Слайд 20</vt:lpstr>
      <vt:lpstr>Слайд 21</vt:lpstr>
      <vt:lpstr>Узнай сказку!</vt:lpstr>
      <vt:lpstr>Узнай сказку!</vt:lpstr>
      <vt:lpstr>Узнай сказку!</vt:lpstr>
      <vt:lpstr>Маршак - переводчик</vt:lpstr>
      <vt:lpstr> Робин-Бобин  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</cp:revision>
  <dcterms:created xsi:type="dcterms:W3CDTF">2010-10-19T17:55:22Z</dcterms:created>
  <dcterms:modified xsi:type="dcterms:W3CDTF">2020-01-28T15:58:54Z</dcterms:modified>
</cp:coreProperties>
</file>