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9" r:id="rId3"/>
    <p:sldId id="278" r:id="rId4"/>
    <p:sldId id="269" r:id="rId5"/>
    <p:sldId id="277" r:id="rId6"/>
    <p:sldId id="276" r:id="rId7"/>
    <p:sldId id="275" r:id="rId8"/>
    <p:sldId id="274" r:id="rId9"/>
    <p:sldId id="273" r:id="rId10"/>
    <p:sldId id="284" r:id="rId11"/>
    <p:sldId id="283" r:id="rId12"/>
    <p:sldId id="282" r:id="rId13"/>
    <p:sldId id="281" r:id="rId14"/>
    <p:sldId id="28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1EB66-0EC7-4516-81D2-1788FA11C922}" type="datetimeFigureOut">
              <a:rPr lang="ru-RU" smtClean="0"/>
              <a:pPr/>
              <a:t>29.01.2020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15D1B-2C08-46B4-91AA-F2EB77B7D5BB}" type="slidenum">
              <a:rPr lang="ru-RU" smtClean="0"/>
              <a:pPr/>
              <a:t>‹#›</a:t>
            </a:fld>
            <a:endParaRPr lang="ru-RU"/>
          </a:p>
        </p:txBody>
      </p:sp>
    </p:spTree>
    <p:extLst>
      <p:ext uri="{BB962C8B-B14F-4D97-AF65-F5344CB8AC3E}">
        <p14:creationId xmlns:p14="http://schemas.microsoft.com/office/powerpoint/2010/main" xmlns="" val="69750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3933"/>
            <a:ext cx="9143999" cy="6858000"/>
          </a:xfrm>
          <a:prstGeom prst="rect">
            <a:avLst/>
          </a:prstGeom>
        </p:spPr>
      </p:pic>
      <p:sp>
        <p:nvSpPr>
          <p:cNvPr id="5" name="TextBox 4"/>
          <p:cNvSpPr txBox="1"/>
          <p:nvPr/>
        </p:nvSpPr>
        <p:spPr>
          <a:xfrm>
            <a:off x="1043608" y="764704"/>
            <a:ext cx="7925133" cy="523220"/>
          </a:xfrm>
          <a:prstGeom prst="rect">
            <a:avLst/>
          </a:prstGeom>
          <a:noFill/>
        </p:spPr>
        <p:txBody>
          <a:bodyPr wrap="square" rtlCol="0">
            <a:spAutoFit/>
          </a:bodyPr>
          <a:lstStyle/>
          <a:p>
            <a:r>
              <a:rPr lang="ru-RU" sz="2800" dirty="0" smtClean="0">
                <a:latin typeface="Times New Roman" panose="02020603050405020304" pitchFamily="18" charset="0"/>
                <a:cs typeface="Times New Roman" panose="02020603050405020304" pitchFamily="18" charset="0"/>
              </a:rPr>
              <a:t>МБДОУ «</a:t>
            </a:r>
            <a:r>
              <a:rPr lang="ru-RU" sz="2800" dirty="0" err="1" smtClean="0">
                <a:latin typeface="Times New Roman" panose="02020603050405020304" pitchFamily="18" charset="0"/>
                <a:cs typeface="Times New Roman" panose="02020603050405020304" pitchFamily="18" charset="0"/>
              </a:rPr>
              <a:t>Черюмчинский</a:t>
            </a:r>
            <a:r>
              <a:rPr lang="ru-RU" sz="2800" dirty="0" smtClean="0">
                <a:latin typeface="Times New Roman" panose="02020603050405020304" pitchFamily="18" charset="0"/>
                <a:cs typeface="Times New Roman" panose="02020603050405020304" pitchFamily="18" charset="0"/>
              </a:rPr>
              <a:t> детский сад»</a:t>
            </a:r>
            <a:endParaRPr lang="ru-RU"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67744" y="3212976"/>
            <a:ext cx="4522392" cy="584775"/>
          </a:xfrm>
          <a:prstGeom prst="rect">
            <a:avLst/>
          </a:prstGeom>
          <a:noFill/>
        </p:spPr>
        <p:txBody>
          <a:bodyPr wrap="none" rtlCol="0">
            <a:spAutoFit/>
          </a:bodyPr>
          <a:lstStyle/>
          <a:p>
            <a:r>
              <a:rPr lang="ru-RU" sz="3200" dirty="0" smtClean="0">
                <a:latin typeface="Times New Roman" panose="02020603050405020304" pitchFamily="18" charset="0"/>
                <a:cs typeface="Times New Roman" panose="02020603050405020304" pitchFamily="18" charset="0"/>
              </a:rPr>
              <a:t>Проект « Я и моя семья»</a:t>
            </a:r>
            <a:endParaRPr lang="ru-RU"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707904" y="6021288"/>
            <a:ext cx="5699333"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Выполнила: Горохова </a:t>
            </a:r>
            <a:r>
              <a:rPr lang="ru-RU" sz="2000" dirty="0" err="1" smtClean="0">
                <a:latin typeface="Times New Roman" panose="02020603050405020304" pitchFamily="18" charset="0"/>
                <a:cs typeface="Times New Roman" panose="02020603050405020304" pitchFamily="18" charset="0"/>
              </a:rPr>
              <a:t>Туйаара</a:t>
            </a:r>
            <a:r>
              <a:rPr lang="ru-RU" sz="2000" dirty="0" smtClean="0">
                <a:latin typeface="Times New Roman" panose="02020603050405020304" pitchFamily="18" charset="0"/>
                <a:cs typeface="Times New Roman" panose="02020603050405020304" pitchFamily="18" charset="0"/>
              </a:rPr>
              <a:t> Александровна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67283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
        <p:nvSpPr>
          <p:cNvPr id="5" name="TextBox 4"/>
          <p:cNvSpPr txBox="1"/>
          <p:nvPr/>
        </p:nvSpPr>
        <p:spPr>
          <a:xfrm>
            <a:off x="827584" y="116632"/>
            <a:ext cx="8208912" cy="5632311"/>
          </a:xfrm>
          <a:prstGeom prst="rect">
            <a:avLst/>
          </a:prstGeom>
          <a:noFill/>
        </p:spPr>
        <p:txBody>
          <a:bodyPr wrap="square" rtlCol="0">
            <a:spAutoFit/>
          </a:bodyPr>
          <a:lstStyle/>
          <a:p>
            <a:r>
              <a:rPr lang="ru-RU" b="1" i="1" dirty="0">
                <a:latin typeface="Times New Roman" panose="02020603050405020304" pitchFamily="18" charset="0"/>
                <a:cs typeface="Times New Roman" panose="02020603050405020304" pitchFamily="18" charset="0"/>
              </a:rPr>
              <a:t>Работа с родителями</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Консультации:«История</a:t>
            </a:r>
            <a:r>
              <a:rPr lang="ru-RU" dirty="0">
                <a:latin typeface="Times New Roman" panose="02020603050405020304" pitchFamily="18" charset="0"/>
                <a:cs typeface="Times New Roman" panose="02020603050405020304" pitchFamily="18" charset="0"/>
              </a:rPr>
              <a:t> возникновения праздника День семьи, любви и верности», «Духовно-нравственное </a:t>
            </a:r>
            <a:r>
              <a:rPr lang="ru-RU" dirty="0" err="1">
                <a:latin typeface="Times New Roman" panose="02020603050405020304" pitchFamily="18" charset="0"/>
                <a:cs typeface="Times New Roman" panose="02020603050405020304" pitchFamily="18" charset="0"/>
              </a:rPr>
              <a:t>воспитание»,«Права</a:t>
            </a:r>
            <a:r>
              <a:rPr lang="ru-RU" dirty="0">
                <a:latin typeface="Times New Roman" panose="02020603050405020304" pitchFamily="18" charset="0"/>
                <a:cs typeface="Times New Roman" panose="02020603050405020304" pitchFamily="18" charset="0"/>
              </a:rPr>
              <a:t> и обязанности в семье».</a:t>
            </a:r>
          </a:p>
          <a:p>
            <a:r>
              <a:rPr lang="ru-RU" dirty="0">
                <a:latin typeface="Times New Roman" panose="02020603050405020304" pitchFamily="18" charset="0"/>
                <a:cs typeface="Times New Roman" panose="02020603050405020304" pitchFamily="18" charset="0"/>
              </a:rPr>
              <a:t>Заключительное мероприятие - проведение музыкального праздника, посвященного Дню семьи, любви и верности совместно с родителями. Вручение родителям открыток, сделанными детьми</a:t>
            </a:r>
            <a:r>
              <a:rPr lang="ru-RU" dirty="0" smtClean="0">
                <a:latin typeface="Times New Roman" panose="02020603050405020304" pitchFamily="18" charset="0"/>
                <a:cs typeface="Times New Roman" panose="02020603050405020304" pitchFamily="18" charset="0"/>
              </a:rPr>
              <a:t>.</a:t>
            </a:r>
          </a:p>
          <a:p>
            <a:r>
              <a:rPr lang="ru-RU" b="1" u="sng" dirty="0">
                <a:latin typeface="Times New Roman" panose="02020603050405020304" pitchFamily="18" charset="0"/>
                <a:cs typeface="Times New Roman" panose="02020603050405020304" pitchFamily="18" charset="0"/>
              </a:rPr>
              <a:t>3 этап – результаты.</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Фотовыставка «Моя семья».</a:t>
            </a:r>
          </a:p>
          <a:p>
            <a:r>
              <a:rPr lang="ru-RU" dirty="0">
                <a:latin typeface="Times New Roman" panose="02020603050405020304" pitchFamily="18" charset="0"/>
                <a:cs typeface="Times New Roman" panose="02020603050405020304" pitchFamily="18" charset="0"/>
              </a:rPr>
              <a:t>Утренник «День семьи</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Презентация «Я и моя семья».</a:t>
            </a:r>
          </a:p>
          <a:p>
            <a:r>
              <a:rPr lang="ru-RU" b="1" dirty="0">
                <a:latin typeface="Times New Roman" panose="02020603050405020304" pitchFamily="18" charset="0"/>
                <a:cs typeface="Times New Roman" panose="02020603050405020304" pitchFamily="18" charset="0"/>
              </a:rPr>
              <a:t>Ожидаемые результаты</a:t>
            </a:r>
            <a:r>
              <a:rPr lang="ru-RU" dirty="0">
                <a:latin typeface="Times New Roman" panose="02020603050405020304" pitchFamily="18" charset="0"/>
                <a:cs typeface="Times New Roman" panose="02020603050405020304" pitchFamily="18" charset="0"/>
              </a:rPr>
              <a:t>.</a:t>
            </a:r>
          </a:p>
          <a:p>
            <a:r>
              <a:rPr lang="ru-RU" b="1" i="1" dirty="0">
                <a:latin typeface="Times New Roman" panose="02020603050405020304" pitchFamily="18" charset="0"/>
                <a:cs typeface="Times New Roman" panose="02020603050405020304" pitchFamily="18" charset="0"/>
              </a:rPr>
              <a:t>для детей:</a:t>
            </a:r>
            <a:endParaRPr lang="ru-RU" b="1"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овладение понятием </a:t>
            </a:r>
            <a:r>
              <a:rPr lang="ru-RU" i="1" dirty="0">
                <a:latin typeface="Times New Roman" panose="02020603050405020304" pitchFamily="18" charset="0"/>
                <a:cs typeface="Times New Roman" panose="02020603050405020304" pitchFamily="18" charset="0"/>
              </a:rPr>
              <a:t>«семья»</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иметь представления о своей семье, профессии родителей;</a:t>
            </a:r>
          </a:p>
          <a:p>
            <a:r>
              <a:rPr lang="ru-RU" dirty="0">
                <a:latin typeface="Times New Roman" panose="02020603050405020304" pitchFamily="18" charset="0"/>
                <a:cs typeface="Times New Roman" panose="02020603050405020304" pitchFamily="18" charset="0"/>
              </a:rPr>
              <a:t>- иметь представления о родственных отношениях;</a:t>
            </a:r>
          </a:p>
          <a:p>
            <a:r>
              <a:rPr lang="ru-RU" dirty="0">
                <a:latin typeface="Times New Roman" panose="02020603050405020304" pitchFamily="18" charset="0"/>
                <a:cs typeface="Times New Roman" panose="02020603050405020304" pitchFamily="18" charset="0"/>
              </a:rPr>
              <a:t>- иметь представления о празднике «День семьи, любви и верности».</a:t>
            </a:r>
          </a:p>
          <a:p>
            <a:r>
              <a:rPr lang="ru-RU" b="1" i="1" dirty="0">
                <a:latin typeface="Times New Roman" panose="02020603050405020304" pitchFamily="18" charset="0"/>
                <a:cs typeface="Times New Roman" panose="02020603050405020304" pitchFamily="18" charset="0"/>
              </a:rPr>
              <a:t>для педагогов:</a:t>
            </a:r>
            <a:endParaRPr lang="ru-RU" b="1"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-самореализация, повышение творческого потенциала;</a:t>
            </a:r>
          </a:p>
          <a:p>
            <a:r>
              <a:rPr lang="ru-RU" dirty="0">
                <a:latin typeface="Times New Roman" panose="02020603050405020304" pitchFamily="18" charset="0"/>
                <a:cs typeface="Times New Roman" panose="02020603050405020304" pitchFamily="18" charset="0"/>
              </a:rPr>
              <a:t>-накопление практических навыков проектной деятельности.</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94630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
        <p:nvSpPr>
          <p:cNvPr id="5" name="TextBox 4"/>
          <p:cNvSpPr txBox="1"/>
          <p:nvPr/>
        </p:nvSpPr>
        <p:spPr>
          <a:xfrm>
            <a:off x="1331640" y="404664"/>
            <a:ext cx="7454798" cy="4247317"/>
          </a:xfrm>
          <a:prstGeom prst="rect">
            <a:avLst/>
          </a:prstGeom>
          <a:noFill/>
        </p:spPr>
        <p:txBody>
          <a:bodyPr wrap="none" rtlCol="0">
            <a:spAutoFit/>
          </a:bodyPr>
          <a:lstStyle/>
          <a:p>
            <a:r>
              <a:rPr lang="ru-RU" b="1" i="1" dirty="0">
                <a:latin typeface="Times New Roman" panose="02020603050405020304" pitchFamily="18" charset="0"/>
                <a:cs typeface="Times New Roman" panose="02020603050405020304" pitchFamily="18" charset="0"/>
              </a:rPr>
              <a:t>для родителей:</a:t>
            </a:r>
            <a:endParaRPr lang="ru-RU" b="1"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-повышение уровня информированности родителей о деятельности ДОУ;</a:t>
            </a:r>
          </a:p>
          <a:p>
            <a:r>
              <a:rPr lang="ru-RU" dirty="0">
                <a:latin typeface="Times New Roman" panose="02020603050405020304" pitchFamily="18" charset="0"/>
                <a:cs typeface="Times New Roman" panose="02020603050405020304" pitchFamily="18" charset="0"/>
              </a:rPr>
              <a:t>-укрепление заинтересованности родителей в сотрудничестве с ДОУ.</a:t>
            </a:r>
          </a:p>
          <a:p>
            <a:r>
              <a:rPr lang="ru-RU" dirty="0">
                <a:latin typeface="Times New Roman" panose="02020603050405020304" pitchFamily="18" charset="0"/>
                <a:cs typeface="Times New Roman" panose="02020603050405020304" pitchFamily="18" charset="0"/>
              </a:rPr>
              <a:t>Участие музыкального руководителя:</a:t>
            </a:r>
          </a:p>
          <a:p>
            <a:r>
              <a:rPr lang="ru-RU" dirty="0">
                <a:latin typeface="Times New Roman" panose="02020603050405020304" pitchFamily="18" charset="0"/>
                <a:cs typeface="Times New Roman" panose="02020603050405020304" pitchFamily="18" charset="0"/>
              </a:rPr>
              <a:t>-разработка сценария праздника;</a:t>
            </a:r>
          </a:p>
          <a:p>
            <a:r>
              <a:rPr lang="ru-RU" dirty="0">
                <a:latin typeface="Times New Roman" panose="02020603050405020304" pitchFamily="18" charset="0"/>
                <a:cs typeface="Times New Roman" panose="02020603050405020304" pitchFamily="18" charset="0"/>
              </a:rPr>
              <a:t>-разучивание песен к празднику;</a:t>
            </a:r>
          </a:p>
          <a:p>
            <a:r>
              <a:rPr lang="ru-RU" dirty="0">
                <a:latin typeface="Times New Roman" panose="02020603050405020304" pitchFamily="18" charset="0"/>
                <a:cs typeface="Times New Roman" panose="02020603050405020304" pitchFamily="18" charset="0"/>
              </a:rPr>
              <a:t>-музыкальное сопровождение;</a:t>
            </a:r>
          </a:p>
          <a:p>
            <a:r>
              <a:rPr lang="ru-RU" dirty="0">
                <a:latin typeface="Times New Roman" panose="02020603050405020304" pitchFamily="18" charset="0"/>
                <a:cs typeface="Times New Roman" panose="02020603050405020304" pitchFamily="18" charset="0"/>
              </a:rPr>
              <a:t>-постановка танцев, музыкальных номеров.</a:t>
            </a:r>
          </a:p>
          <a:p>
            <a:r>
              <a:rPr lang="ru-RU" dirty="0">
                <a:latin typeface="Times New Roman" panose="02020603050405020304" pitchFamily="18" charset="0"/>
                <a:cs typeface="Times New Roman" panose="02020603050405020304" pitchFamily="18" charset="0"/>
              </a:rPr>
              <a:t>Продукт проектной деятельности:</a:t>
            </a:r>
          </a:p>
          <a:p>
            <a:r>
              <a:rPr lang="ru-RU" dirty="0">
                <a:latin typeface="Times New Roman" panose="02020603050405020304" pitchFamily="18" charset="0"/>
                <a:cs typeface="Times New Roman" panose="02020603050405020304" pitchFamily="18" charset="0"/>
              </a:rPr>
              <a:t>-выставка рисунков </a:t>
            </a:r>
            <a:r>
              <a:rPr lang="ru-RU" i="1" dirty="0">
                <a:latin typeface="Times New Roman" panose="02020603050405020304" pitchFamily="18" charset="0"/>
                <a:cs typeface="Times New Roman" panose="02020603050405020304" pitchFamily="18" charset="0"/>
              </a:rPr>
              <a:t>«Моя семья»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-изготовление поделок </a:t>
            </a:r>
            <a:r>
              <a:rPr lang="ru-RU" i="1" dirty="0">
                <a:latin typeface="Times New Roman" panose="02020603050405020304" pitchFamily="18" charset="0"/>
                <a:cs typeface="Times New Roman" panose="02020603050405020304" pitchFamily="18" charset="0"/>
              </a:rPr>
              <a:t>«Подарок маме»</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-утренник </a:t>
            </a:r>
            <a:r>
              <a:rPr lang="ru-RU" i="1" dirty="0">
                <a:latin typeface="Times New Roman" panose="02020603050405020304" pitchFamily="18" charset="0"/>
                <a:cs typeface="Times New Roman" panose="02020603050405020304" pitchFamily="18" charset="0"/>
              </a:rPr>
              <a:t>«День семьи»</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создание презентации </a:t>
            </a:r>
            <a:r>
              <a:rPr lang="ru-RU" i="1" dirty="0">
                <a:latin typeface="Times New Roman" panose="02020603050405020304" pitchFamily="18" charset="0"/>
                <a:cs typeface="Times New Roman" panose="02020603050405020304" pitchFamily="18" charset="0"/>
              </a:rPr>
              <a:t>«Я и моя семья» </a:t>
            </a:r>
            <a:r>
              <a:rPr lang="ru-RU" dirty="0">
                <a:latin typeface="Times New Roman" panose="02020603050405020304" pitchFamily="18" charset="0"/>
                <a:cs typeface="Times New Roman" panose="02020603050405020304" pitchFamily="18" charset="0"/>
              </a:rPr>
              <a:t>для сайта ДОУ.</a:t>
            </a:r>
          </a:p>
          <a:p>
            <a:r>
              <a:rPr lang="ru-RU"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xmlns="" val="24214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74764" y="1600200"/>
            <a:ext cx="3394472" cy="4525963"/>
          </a:xfr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55432" y="1039747"/>
            <a:ext cx="1869672" cy="234888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61276" y="1070997"/>
            <a:ext cx="1761660" cy="2348880"/>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954161" y="1082404"/>
            <a:ext cx="1934407" cy="2346596"/>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94500" y="3647157"/>
            <a:ext cx="1977684" cy="2636912"/>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636098" y="3663772"/>
            <a:ext cx="1906008" cy="2541344"/>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948264" y="3663772"/>
            <a:ext cx="1837986" cy="2541344"/>
          </a:xfrm>
          <a:prstGeom prst="rect">
            <a:avLst/>
          </a:prstGeom>
        </p:spPr>
      </p:pic>
      <p:pic>
        <p:nvPicPr>
          <p:cNvPr id="12" name="Рисунок 1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778342" y="3663772"/>
            <a:ext cx="1853620" cy="2541344"/>
          </a:xfrm>
          <a:prstGeom prst="rect">
            <a:avLst/>
          </a:prstGeom>
        </p:spPr>
      </p:pic>
      <p:sp>
        <p:nvSpPr>
          <p:cNvPr id="13" name="TextBox 12"/>
          <p:cNvSpPr txBox="1"/>
          <p:nvPr/>
        </p:nvSpPr>
        <p:spPr>
          <a:xfrm>
            <a:off x="2195736" y="274638"/>
            <a:ext cx="4283850" cy="584775"/>
          </a:xfrm>
          <a:prstGeom prst="rect">
            <a:avLst/>
          </a:prstGeom>
          <a:noFill/>
        </p:spPr>
        <p:txBody>
          <a:bodyPr wrap="square" rtlCol="0">
            <a:spAutoFit/>
          </a:bodyPr>
          <a:lstStyle/>
          <a:p>
            <a:r>
              <a:rPr lang="ru-RU" dirty="0" smtClean="0"/>
              <a:t>              </a:t>
            </a:r>
            <a:r>
              <a:rPr lang="ru-RU" sz="3200" dirty="0" smtClean="0">
                <a:latin typeface="Times New Roman" panose="02020603050405020304" pitchFamily="18" charset="0"/>
                <a:cs typeface="Times New Roman" panose="02020603050405020304" pitchFamily="18" charset="0"/>
              </a:rPr>
              <a:t>Семейное древо</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74056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74764" y="1600200"/>
            <a:ext cx="3394472" cy="4525963"/>
          </a:xfr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xmlns="" val="0"/>
              </a:ext>
            </a:extLst>
          </a:blip>
          <a:srcRect t="16720" r="3800" b="11506"/>
          <a:stretch/>
        </p:blipFill>
        <p:spPr>
          <a:xfrm>
            <a:off x="400261" y="1594251"/>
            <a:ext cx="3297051" cy="3235498"/>
          </a:xfrm>
          <a:prstGeom prst="rect">
            <a:avLst/>
          </a:prstGeom>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xmlns="" val="0"/>
              </a:ext>
            </a:extLst>
          </a:blip>
          <a:srcRect l="12988" t="17451" r="14563" b="16400"/>
          <a:stretch/>
        </p:blipFill>
        <p:spPr>
          <a:xfrm>
            <a:off x="4209649" y="1594251"/>
            <a:ext cx="4534090" cy="3235498"/>
          </a:xfrm>
          <a:prstGeom prst="rect">
            <a:avLst/>
          </a:prstGeom>
        </p:spPr>
      </p:pic>
      <p:sp>
        <p:nvSpPr>
          <p:cNvPr id="3" name="TextBox 2"/>
          <p:cNvSpPr txBox="1"/>
          <p:nvPr/>
        </p:nvSpPr>
        <p:spPr>
          <a:xfrm>
            <a:off x="755576" y="908720"/>
            <a:ext cx="2376264" cy="461665"/>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    Подарок маме</a:t>
            </a:r>
            <a:endParaRPr lang="ru-RU"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148064" y="908720"/>
            <a:ext cx="2304256" cy="461665"/>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Наши родители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49683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l="11413" t="33200" r="14562" b="3801"/>
          <a:stretch/>
        </p:blipFill>
        <p:spPr>
          <a:xfrm>
            <a:off x="1187623" y="1961234"/>
            <a:ext cx="6768752" cy="4320480"/>
          </a:xfrm>
          <a:prstGeom prst="rect">
            <a:avLst/>
          </a:prstGeom>
        </p:spPr>
      </p:pic>
      <p:sp>
        <p:nvSpPr>
          <p:cNvPr id="6" name="TextBox 5"/>
          <p:cNvSpPr txBox="1"/>
          <p:nvPr/>
        </p:nvSpPr>
        <p:spPr>
          <a:xfrm>
            <a:off x="2267744" y="836712"/>
            <a:ext cx="4229428" cy="584775"/>
          </a:xfrm>
          <a:prstGeom prst="rect">
            <a:avLst/>
          </a:prstGeom>
          <a:noFill/>
        </p:spPr>
        <p:txBody>
          <a:bodyPr wrap="none" rtlCol="0">
            <a:spAutoFit/>
          </a:bodyPr>
          <a:lstStyle/>
          <a:p>
            <a:r>
              <a:rPr lang="ru-RU" sz="3200" dirty="0" smtClean="0">
                <a:latin typeface="Times New Roman" panose="02020603050405020304" pitchFamily="18" charset="0"/>
                <a:cs typeface="Times New Roman" panose="02020603050405020304" pitchFamily="18" charset="0"/>
              </a:rPr>
              <a:t>   Спасибо за внимание</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37899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
        <p:nvSpPr>
          <p:cNvPr id="5" name="TextBox 4"/>
          <p:cNvSpPr txBox="1"/>
          <p:nvPr/>
        </p:nvSpPr>
        <p:spPr>
          <a:xfrm>
            <a:off x="685801" y="332656"/>
            <a:ext cx="8492784" cy="6050999"/>
          </a:xfrm>
          <a:prstGeom prst="rect">
            <a:avLst/>
          </a:prstGeom>
          <a:noFill/>
        </p:spPr>
        <p:txBody>
          <a:bodyPr wrap="square" rtlCol="0">
            <a:spAutoFit/>
          </a:bodyPr>
          <a:lstStyle/>
          <a:p>
            <a:r>
              <a:rPr lang="ru-RU" dirty="0" smtClean="0"/>
              <a:t>                                                             «</a:t>
            </a:r>
            <a:r>
              <a:rPr lang="ru-RU" dirty="0"/>
              <a:t>Семья – это та самая среда, в которой человек</a:t>
            </a:r>
          </a:p>
          <a:p>
            <a:r>
              <a:rPr lang="ru-RU" dirty="0"/>
              <a:t>              </a:t>
            </a:r>
            <a:r>
              <a:rPr lang="ru-RU" dirty="0" smtClean="0"/>
              <a:t>                                                                                </a:t>
            </a:r>
            <a:r>
              <a:rPr lang="ru-RU" dirty="0"/>
              <a:t> учится и сам творит добро»</a:t>
            </a:r>
          </a:p>
          <a:p>
            <a:r>
              <a:rPr lang="ru-RU" dirty="0" smtClean="0"/>
              <a:t>                                                                                                                    </a:t>
            </a:r>
            <a:r>
              <a:rPr lang="ru-RU" dirty="0" err="1" smtClean="0"/>
              <a:t>В.А.Сухомлинский</a:t>
            </a:r>
            <a:r>
              <a:rPr lang="ru-RU" dirty="0"/>
              <a:t>.</a:t>
            </a:r>
          </a:p>
          <a:p>
            <a:r>
              <a:rPr lang="ru-RU" dirty="0"/>
              <a:t> </a:t>
            </a:r>
          </a:p>
          <a:p>
            <a:r>
              <a:rPr lang="ru-RU" b="1" dirty="0"/>
              <a:t>Актуальность.</a:t>
            </a:r>
            <a:endParaRPr lang="ru-RU" dirty="0"/>
          </a:p>
          <a:p>
            <a:r>
              <a:rPr lang="ru-RU" dirty="0"/>
              <a:t> </a:t>
            </a:r>
          </a:p>
          <a:p>
            <a:r>
              <a:rPr lang="ru-RU" dirty="0">
                <a:latin typeface="Times New Roman" panose="02020603050405020304" pitchFamily="18" charset="0"/>
                <a:cs typeface="Times New Roman" panose="02020603050405020304" pitchFamily="18" charset="0"/>
              </a:rPr>
              <a:t>Наш проект о том, что объединяет всех нас -  о семье. Есть такая пословица: "Счастье не птица, само не прилетит". Его создают те, у кого в семье царят мир, уважение и любовь.</a:t>
            </a:r>
          </a:p>
          <a:p>
            <a:r>
              <a:rPr lang="ru-RU" dirty="0">
                <a:latin typeface="Times New Roman" panose="02020603050405020304" pitchFamily="18" charset="0"/>
                <a:cs typeface="Times New Roman" panose="02020603050405020304" pitchFamily="18" charset="0"/>
              </a:rPr>
              <a:t> Важным фактором личностного развития ребёнка является удовлетворение его потребности в положительных эмоциональных контактах с близкими людьми. В первую очередь – с родителями.</a:t>
            </a:r>
          </a:p>
          <a:p>
            <a:r>
              <a:rPr lang="ru-RU" dirty="0">
                <a:latin typeface="Times New Roman" panose="02020603050405020304" pitchFamily="18" charset="0"/>
                <a:cs typeface="Times New Roman" panose="02020603050405020304" pitchFamily="18" charset="0"/>
              </a:rPr>
              <a:t>Семья - это первый социальный институт, с которым ребенок встречается в жизни, частью которого является. Семья занимает центральное место в воспитании ребёнка, играет основную роль в формировании мировоззрения, нравственных норм поведения, чувств, социально-нравственного облика и позиции малыша. В семье воспитание детей должно строиться на любви, опыте, традициях, личном примере из детства родных и близких. И какую бы сторону развития ребёнка мы не рассматривали, всегда окажется, что главную роль в становлении его личности на разных возрастных этапах играет семья.</a:t>
            </a:r>
          </a:p>
          <a:p>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33424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
        <p:nvSpPr>
          <p:cNvPr id="5" name="TextBox 4"/>
          <p:cNvSpPr txBox="1"/>
          <p:nvPr/>
        </p:nvSpPr>
        <p:spPr>
          <a:xfrm>
            <a:off x="827584" y="404664"/>
            <a:ext cx="7992888" cy="5078313"/>
          </a:xfrm>
          <a:prstGeom prst="rect">
            <a:avLst/>
          </a:prstGeom>
          <a:noFill/>
        </p:spPr>
        <p:txBody>
          <a:bodyPr wrap="square" rtlCol="0">
            <a:spAutoFit/>
          </a:bodyPr>
          <a:lstStyle/>
          <a:p>
            <a:endParaRPr lang="ru-RU" dirty="0" smtClean="0"/>
          </a:p>
          <a:p>
            <a:endParaRPr lang="ru-RU" dirty="0"/>
          </a:p>
          <a:p>
            <a:r>
              <a:rPr lang="ru-RU" dirty="0" smtClean="0">
                <a:latin typeface="Times New Roman" panose="02020603050405020304" pitchFamily="18" charset="0"/>
                <a:cs typeface="Times New Roman" panose="02020603050405020304" pitchFamily="18" charset="0"/>
              </a:rPr>
              <a:t>Вот </a:t>
            </a:r>
            <a:r>
              <a:rPr lang="ru-RU" dirty="0">
                <a:latin typeface="Times New Roman" panose="02020603050405020304" pitchFamily="18" charset="0"/>
                <a:cs typeface="Times New Roman" panose="02020603050405020304" pitchFamily="18" charset="0"/>
              </a:rPr>
              <a:t>почему проблема сохранения семейных ценностей, возрождения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семейных </a:t>
            </a:r>
            <a:r>
              <a:rPr lang="ru-RU" dirty="0">
                <a:latin typeface="Times New Roman" panose="02020603050405020304" pitchFamily="18" charset="0"/>
                <a:cs typeface="Times New Roman" panose="02020603050405020304" pitchFamily="18" charset="0"/>
              </a:rPr>
              <a:t>традиций становится актуальной и определяется той огромной ролью, которую играет семья и семейные традиции в развитии и формировании социально-нравственной культуры ребёнка. Данная тема позволит поделиться впечатлениями, личным опытом; даст возможность педагогам сформировать у детей понятия «Моя семья», родители дошкольников смогут почувствовать себя полноправными участниками педагогического процесса. И самое главное, проект будет способствовать укреплению семьи, что само по себе переоценить невозможно. Семья во все времена оказывала огромное влияние на детей. Именно семья может создать для ребенка атмосферу душевного комфорта, помочь почувствовать свою защищенность, уверенность в себе, научить его правильно относиться к окружающим.</a:t>
            </a:r>
          </a:p>
          <a:p>
            <a:r>
              <a:rPr lang="ru-RU" dirty="0">
                <a:latin typeface="Times New Roman" panose="02020603050405020304" pitchFamily="18" charset="0"/>
                <a:cs typeface="Times New Roman" panose="02020603050405020304" pitchFamily="18" charset="0"/>
              </a:rPr>
              <a:t>«Семья – это цветок, который надо холить, лелеять, любить. Основа хорошего, яркого детства, обучение житейским мудростям, основанным на житейских заповедях». Именно семья является хранителем традиций, обеспечивает преемственность поколений, сохраняет и развивает лучшие качества людей</a:t>
            </a:r>
          </a:p>
        </p:txBody>
      </p:sp>
    </p:spTree>
    <p:extLst>
      <p:ext uri="{BB962C8B-B14F-4D97-AF65-F5344CB8AC3E}">
        <p14:creationId xmlns:p14="http://schemas.microsoft.com/office/powerpoint/2010/main" xmlns="" val="466128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
        <p:nvSpPr>
          <p:cNvPr id="5" name="TextBox 4"/>
          <p:cNvSpPr txBox="1"/>
          <p:nvPr/>
        </p:nvSpPr>
        <p:spPr>
          <a:xfrm>
            <a:off x="1259633" y="620688"/>
            <a:ext cx="7704855" cy="5632311"/>
          </a:xfrm>
          <a:prstGeom prst="rect">
            <a:avLst/>
          </a:prstGeom>
          <a:noFill/>
        </p:spPr>
        <p:txBody>
          <a:bodyPr wrap="square" rtlCol="0">
            <a:spAutoFit/>
          </a:bodyPr>
          <a:lstStyle/>
          <a:p>
            <a:r>
              <a:rPr lang="ru-RU" b="1" dirty="0">
                <a:latin typeface="Times New Roman" panose="02020603050405020304" pitchFamily="18" charset="0"/>
                <a:cs typeface="Times New Roman" panose="02020603050405020304" pitchFamily="18" charset="0"/>
              </a:rPr>
              <a:t>Проблема:</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отсутствие знаний детей о членах своей семьи (имя, отчество, кем работают, чем увлекаются);</a:t>
            </a:r>
          </a:p>
          <a:p>
            <a:r>
              <a:rPr lang="ru-RU" dirty="0">
                <a:latin typeface="Times New Roman" panose="02020603050405020304" pitchFamily="18" charset="0"/>
                <a:cs typeface="Times New Roman" panose="02020603050405020304" pitchFamily="18" charset="0"/>
              </a:rPr>
              <a:t>- возникновение конфликтов, непонимания между детьми и родителями, бабушками, дедушками (во время общения в ДОУ в утренние и вечерние часы);</a:t>
            </a:r>
          </a:p>
          <a:p>
            <a:r>
              <a:rPr lang="ru-RU" dirty="0">
                <a:latin typeface="Times New Roman" panose="02020603050405020304" pitchFamily="18" charset="0"/>
                <a:cs typeface="Times New Roman" panose="02020603050405020304" pitchFamily="18" charset="0"/>
              </a:rPr>
              <a:t>- нежелание родителей принимать активное участие в совместных мероприятиях, проводимых в ДОУ.</a:t>
            </a:r>
          </a:p>
          <a:p>
            <a:r>
              <a:rPr lang="ru-RU" b="1" dirty="0">
                <a:latin typeface="Times New Roman" panose="02020603050405020304" pitchFamily="18" charset="0"/>
                <a:cs typeface="Times New Roman" panose="02020603050405020304" pitchFamily="18" charset="0"/>
              </a:rPr>
              <a:t>Цель проекта:</a:t>
            </a:r>
            <a:r>
              <a:rPr lang="ru-RU" dirty="0">
                <a:latin typeface="Times New Roman" panose="02020603050405020304" pitchFamily="18" charset="0"/>
                <a:cs typeface="Times New Roman" panose="02020603050405020304" pitchFamily="18" charset="0"/>
              </a:rPr>
              <a:t> сформировать у детей понятие «Семья», показать её ценность для каждого человека, способствовать закреплению интереса к своей семье воспитывая любовь к своим близким родственникам и привлечь родителей к сотрудничеству с детским садом.</a:t>
            </a:r>
          </a:p>
          <a:p>
            <a:r>
              <a:rPr lang="ru-RU" b="1" dirty="0">
                <a:latin typeface="Times New Roman" panose="02020603050405020304" pitchFamily="18" charset="0"/>
                <a:cs typeface="Times New Roman" panose="02020603050405020304" pitchFamily="18" charset="0"/>
              </a:rPr>
              <a:t>Задачи проекта:</a:t>
            </a:r>
            <a:endParaRPr lang="ru-RU"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для детей:</a:t>
            </a:r>
            <a:endParaRPr lang="ru-RU" dirty="0">
              <a:latin typeface="Times New Roman" panose="02020603050405020304" pitchFamily="18" charset="0"/>
              <a:cs typeface="Times New Roman" panose="02020603050405020304" pitchFamily="18" charset="0"/>
            </a:endParaRPr>
          </a:p>
          <a:p>
            <a:r>
              <a:rPr lang="ru-RU" u="sng" dirty="0">
                <a:latin typeface="Times New Roman" panose="02020603050405020304" pitchFamily="18" charset="0"/>
                <a:cs typeface="Times New Roman" panose="02020603050405020304" pitchFamily="18" charset="0"/>
              </a:rPr>
              <a:t>образовательные:</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Формировать у детей представление о семье;</a:t>
            </a:r>
          </a:p>
          <a:p>
            <a:r>
              <a:rPr lang="ru-RU" dirty="0">
                <a:latin typeface="Times New Roman" panose="02020603050405020304" pitchFamily="18" charset="0"/>
                <a:cs typeface="Times New Roman" panose="02020603050405020304" pitchFamily="18" charset="0"/>
              </a:rPr>
              <a:t>- формировать представления о взаимоотношениях между детьми и родителями, других членов семьи;</a:t>
            </a:r>
          </a:p>
          <a:p>
            <a:r>
              <a:rPr lang="ru-RU" dirty="0">
                <a:latin typeface="Times New Roman" panose="02020603050405020304" pitchFamily="18" charset="0"/>
                <a:cs typeface="Times New Roman" panose="02020603050405020304" pitchFamily="18" charset="0"/>
              </a:rPr>
              <a:t>- закреплять знание имён, фамилий родителей, бабушек и дедушек;</a:t>
            </a:r>
          </a:p>
          <a:p>
            <a:r>
              <a:rPr lang="ru-RU" dirty="0">
                <a:latin typeface="Times New Roman" panose="02020603050405020304" pitchFamily="18" charset="0"/>
                <a:cs typeface="Times New Roman" panose="02020603050405020304" pitchFamily="18" charset="0"/>
              </a:rPr>
              <a:t>- формирование представлений о </a:t>
            </a:r>
            <a:r>
              <a:rPr lang="ru-RU" dirty="0" smtClean="0">
                <a:latin typeface="Times New Roman" panose="02020603050405020304" pitchFamily="18" charset="0"/>
                <a:cs typeface="Times New Roman" panose="02020603050405020304" pitchFamily="18" charset="0"/>
              </a:rPr>
              <a:t>празднике.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79872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
        <p:nvSpPr>
          <p:cNvPr id="5" name="TextBox 4"/>
          <p:cNvSpPr txBox="1"/>
          <p:nvPr/>
        </p:nvSpPr>
        <p:spPr>
          <a:xfrm>
            <a:off x="971600" y="548680"/>
            <a:ext cx="7776864" cy="5355312"/>
          </a:xfrm>
          <a:prstGeom prst="rect">
            <a:avLst/>
          </a:prstGeom>
          <a:noFill/>
        </p:spPr>
        <p:txBody>
          <a:bodyPr wrap="square" rtlCol="0">
            <a:spAutoFit/>
          </a:bodyPr>
          <a:lstStyle/>
          <a:p>
            <a:r>
              <a:rPr lang="ru-RU" u="sng" dirty="0">
                <a:latin typeface="Times New Roman" panose="02020603050405020304" pitchFamily="18" charset="0"/>
                <a:cs typeface="Times New Roman" panose="02020603050405020304" pitchFamily="18" charset="0"/>
              </a:rPr>
              <a:t>развивающие</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-развитие коммуникативных навыков детей;</a:t>
            </a:r>
          </a:p>
          <a:p>
            <a:r>
              <a:rPr lang="ru-RU" dirty="0">
                <a:latin typeface="Times New Roman" panose="02020603050405020304" pitchFamily="18" charset="0"/>
                <a:cs typeface="Times New Roman" panose="02020603050405020304" pitchFamily="18" charset="0"/>
              </a:rPr>
              <a:t>-способствовать развитию речи через выразительное чтение стихов,</a:t>
            </a:r>
          </a:p>
          <a:p>
            <a:r>
              <a:rPr lang="ru-RU" dirty="0">
                <a:latin typeface="Times New Roman" panose="02020603050405020304" pitchFamily="18" charset="0"/>
                <a:cs typeface="Times New Roman" panose="02020603050405020304" pitchFamily="18" charset="0"/>
              </a:rPr>
              <a:t>обогащать словарь новыми словами;</a:t>
            </a:r>
          </a:p>
          <a:p>
            <a:r>
              <a:rPr lang="ru-RU" dirty="0">
                <a:latin typeface="Times New Roman" panose="02020603050405020304" pitchFamily="18" charset="0"/>
                <a:cs typeface="Times New Roman" panose="02020603050405020304" pitchFamily="18" charset="0"/>
              </a:rPr>
              <a:t>- Развивать познавательную активность, творческие способности, воображение, мышление, фантазию.</a:t>
            </a:r>
          </a:p>
          <a:p>
            <a:r>
              <a:rPr lang="ru-RU" u="sng" dirty="0">
                <a:latin typeface="Times New Roman" panose="02020603050405020304" pitchFamily="18" charset="0"/>
                <a:cs typeface="Times New Roman" panose="02020603050405020304" pitchFamily="18" charset="0"/>
              </a:rPr>
              <a:t>воспитательные</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воспитывать уважительное отношение и любовь к родным и близким;</a:t>
            </a:r>
          </a:p>
          <a:p>
            <a:r>
              <a:rPr lang="ru-RU" dirty="0">
                <a:latin typeface="Times New Roman" panose="02020603050405020304" pitchFamily="18" charset="0"/>
                <a:cs typeface="Times New Roman" panose="02020603050405020304" pitchFamily="18" charset="0"/>
              </a:rPr>
              <a:t>- воспитывать уважение к труду и занятиям членам семьи.</a:t>
            </a:r>
          </a:p>
          <a:p>
            <a:r>
              <a:rPr lang="ru-RU" i="1" dirty="0">
                <a:latin typeface="Times New Roman" panose="02020603050405020304" pitchFamily="18" charset="0"/>
                <a:cs typeface="Times New Roman" panose="02020603050405020304" pitchFamily="18" charset="0"/>
              </a:rPr>
              <a:t>для педагогов:</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-совершенствование профессионального уровня педагогов;</a:t>
            </a:r>
          </a:p>
          <a:p>
            <a:r>
              <a:rPr lang="ru-RU" dirty="0">
                <a:latin typeface="Times New Roman" panose="02020603050405020304" pitchFamily="18" charset="0"/>
                <a:cs typeface="Times New Roman" panose="02020603050405020304" pitchFamily="18" charset="0"/>
              </a:rPr>
              <a:t>-рост творческой активности педагогов;</a:t>
            </a:r>
          </a:p>
          <a:p>
            <a:r>
              <a:rPr lang="ru-RU" dirty="0">
                <a:latin typeface="Times New Roman" panose="02020603050405020304" pitchFamily="18" charset="0"/>
                <a:cs typeface="Times New Roman" panose="02020603050405020304" pitchFamily="18" charset="0"/>
              </a:rPr>
              <a:t>-развитие навыков планирования;</a:t>
            </a:r>
          </a:p>
          <a:p>
            <a:r>
              <a:rPr lang="ru-RU" dirty="0">
                <a:latin typeface="Times New Roman" panose="02020603050405020304" pitchFamily="18" charset="0"/>
                <a:cs typeface="Times New Roman" panose="02020603050405020304" pitchFamily="18" charset="0"/>
              </a:rPr>
              <a:t>-создание условий для взаимодействия с семьями воспитанников.</a:t>
            </a:r>
          </a:p>
          <a:p>
            <a:r>
              <a:rPr lang="ru-RU" i="1" dirty="0">
                <a:latin typeface="Times New Roman" panose="02020603050405020304" pitchFamily="18" charset="0"/>
                <a:cs typeface="Times New Roman" panose="02020603050405020304" pitchFamily="18" charset="0"/>
              </a:rPr>
              <a:t>для родителей:</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-обеспечение преемственности в воспитании ребенка в детском учреждении и в семье;</a:t>
            </a:r>
          </a:p>
          <a:p>
            <a:r>
              <a:rPr lang="ru-RU" dirty="0">
                <a:latin typeface="Times New Roman" panose="02020603050405020304" pitchFamily="18" charset="0"/>
                <a:cs typeface="Times New Roman" panose="02020603050405020304" pitchFamily="18" charset="0"/>
              </a:rPr>
              <a:t>-привлечение родителей к совместной вместе с детьми и педагогами деятельности.</a:t>
            </a:r>
          </a:p>
        </p:txBody>
      </p:sp>
    </p:spTree>
    <p:extLst>
      <p:ext uri="{BB962C8B-B14F-4D97-AF65-F5344CB8AC3E}">
        <p14:creationId xmlns:p14="http://schemas.microsoft.com/office/powerpoint/2010/main" xmlns="" val="2347150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
        <p:nvSpPr>
          <p:cNvPr id="5" name="TextBox 4"/>
          <p:cNvSpPr txBox="1"/>
          <p:nvPr/>
        </p:nvSpPr>
        <p:spPr>
          <a:xfrm>
            <a:off x="539552" y="-99392"/>
            <a:ext cx="8352928" cy="7116698"/>
          </a:xfrm>
          <a:prstGeom prst="rect">
            <a:avLst/>
          </a:prstGeom>
          <a:noFill/>
        </p:spPr>
        <p:txBody>
          <a:bodyPr wrap="square" rtlCol="0">
            <a:spAutoFit/>
          </a:bodyPr>
          <a:lstStyle/>
          <a:p>
            <a:endParaRPr lang="ru-RU" b="1" dirty="0" smtClean="0"/>
          </a:p>
          <a:p>
            <a:r>
              <a:rPr lang="ru-RU" b="1" dirty="0" smtClean="0">
                <a:latin typeface="Times New Roman" panose="02020603050405020304" pitchFamily="18" charset="0"/>
                <a:cs typeface="Times New Roman" panose="02020603050405020304" pitchFamily="18" charset="0"/>
              </a:rPr>
              <a:t>Вид </a:t>
            </a:r>
            <a:r>
              <a:rPr lang="ru-RU" b="1" dirty="0">
                <a:latin typeface="Times New Roman" panose="02020603050405020304" pitchFamily="18" charset="0"/>
                <a:cs typeface="Times New Roman" panose="02020603050405020304" pitchFamily="18" charset="0"/>
              </a:rPr>
              <a:t>проекта:</a:t>
            </a:r>
            <a:r>
              <a:rPr lang="ru-RU" dirty="0">
                <a:latin typeface="Times New Roman" panose="02020603050405020304" pitchFamily="18" charset="0"/>
                <a:cs typeface="Times New Roman" panose="02020603050405020304" pitchFamily="18" charset="0"/>
              </a:rPr>
              <a:t> образовательно-творческий.</a:t>
            </a:r>
          </a:p>
          <a:p>
            <a:r>
              <a:rPr lang="ru-RU" b="1" dirty="0" smtClean="0">
                <a:latin typeface="Times New Roman" panose="02020603050405020304" pitchFamily="18" charset="0"/>
                <a:cs typeface="Times New Roman" panose="02020603050405020304" pitchFamily="18" charset="0"/>
              </a:rPr>
              <a:t> Участники </a:t>
            </a:r>
            <a:r>
              <a:rPr lang="ru-RU" b="1" dirty="0">
                <a:latin typeface="Times New Roman" panose="02020603050405020304" pitchFamily="18" charset="0"/>
                <a:cs typeface="Times New Roman" panose="02020603050405020304" pitchFamily="18" charset="0"/>
              </a:rPr>
              <a:t>проекта:</a:t>
            </a:r>
            <a:r>
              <a:rPr lang="ru-RU" dirty="0">
                <a:latin typeface="Times New Roman" panose="02020603050405020304" pitchFamily="18" charset="0"/>
                <a:cs typeface="Times New Roman" panose="02020603050405020304" pitchFamily="18" charset="0"/>
              </a:rPr>
              <a:t> музыкальный руководитель</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дети младшей, средней, старшей и подготовительной групп, воспитатели, родители.</a:t>
            </a:r>
          </a:p>
          <a:p>
            <a:r>
              <a:rPr lang="ru-RU" b="1" dirty="0">
                <a:latin typeface="Times New Roman" panose="02020603050405020304" pitchFamily="18" charset="0"/>
                <a:cs typeface="Times New Roman" panose="02020603050405020304" pitchFamily="18" charset="0"/>
              </a:rPr>
              <a:t>Этапы проекта:</a:t>
            </a:r>
            <a:endParaRPr lang="ru-RU" dirty="0">
              <a:latin typeface="Times New Roman" panose="02020603050405020304" pitchFamily="18" charset="0"/>
              <a:cs typeface="Times New Roman" panose="02020603050405020304" pitchFamily="18" charset="0"/>
            </a:endParaRPr>
          </a:p>
          <a:p>
            <a:r>
              <a:rPr lang="ru-RU" b="1" u="sng" dirty="0">
                <a:latin typeface="Times New Roman" panose="02020603050405020304" pitchFamily="18" charset="0"/>
                <a:cs typeface="Times New Roman" panose="02020603050405020304" pitchFamily="18" charset="0"/>
              </a:rPr>
              <a:t>1 этап - подготовительный</a:t>
            </a:r>
            <a:r>
              <a:rPr lang="ru-RU" b="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-составление паспорта проекта;</a:t>
            </a:r>
          </a:p>
          <a:p>
            <a:r>
              <a:rPr lang="ru-RU" dirty="0">
                <a:latin typeface="Times New Roman" panose="02020603050405020304" pitchFamily="18" charset="0"/>
                <a:cs typeface="Times New Roman" panose="02020603050405020304" pitchFamily="18" charset="0"/>
              </a:rPr>
              <a:t>-разработка конспектов мероприятий;</a:t>
            </a:r>
          </a:p>
          <a:p>
            <a:r>
              <a:rPr lang="ru-RU" dirty="0">
                <a:latin typeface="Times New Roman" panose="02020603050405020304" pitchFamily="18" charset="0"/>
                <a:cs typeface="Times New Roman" panose="02020603050405020304" pitchFamily="18" charset="0"/>
              </a:rPr>
              <a:t>-подбор детской художественной литературы для чтения, для заучивания стихотворений наизусть;</a:t>
            </a:r>
          </a:p>
          <a:p>
            <a:r>
              <a:rPr lang="ru-RU" dirty="0">
                <a:latin typeface="Times New Roman" panose="02020603050405020304" pitchFamily="18" charset="0"/>
                <a:cs typeface="Times New Roman" panose="02020603050405020304" pitchFamily="18" charset="0"/>
              </a:rPr>
              <a:t>-изучение методической литературы по теме проекта;</a:t>
            </a:r>
          </a:p>
          <a:p>
            <a:r>
              <a:rPr lang="ru-RU" dirty="0">
                <a:latin typeface="Times New Roman" panose="02020603050405020304" pitchFamily="18" charset="0"/>
                <a:cs typeface="Times New Roman" panose="02020603050405020304" pitchFamily="18" charset="0"/>
              </a:rPr>
              <a:t>-размещение информационного материала в родительских уголках группы</a:t>
            </a:r>
          </a:p>
          <a:p>
            <a:r>
              <a:rPr lang="ru-RU" dirty="0">
                <a:latin typeface="Times New Roman" panose="02020603050405020304" pitchFamily="18" charset="0"/>
                <a:cs typeface="Times New Roman" panose="02020603050405020304" pitchFamily="18" charset="0"/>
              </a:rPr>
              <a:t>-подбор наглядного материала по теме</a:t>
            </a:r>
            <a:r>
              <a:rPr lang="ru-RU" dirty="0" smtClean="0">
                <a:latin typeface="Times New Roman" panose="02020603050405020304" pitchFamily="18" charset="0"/>
                <a:cs typeface="Times New Roman" panose="02020603050405020304" pitchFamily="18" charset="0"/>
              </a:rPr>
              <a:t>.</a:t>
            </a:r>
          </a:p>
          <a:p>
            <a:r>
              <a:rPr lang="ru-RU" b="1" u="sng" dirty="0">
                <a:latin typeface="Times New Roman" panose="02020603050405020304" pitchFamily="18" charset="0"/>
                <a:cs typeface="Times New Roman" panose="02020603050405020304" pitchFamily="18" charset="0"/>
              </a:rPr>
              <a:t>2 этап. Выполнение проекта.</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Работа с детьми (младший дошкольный возраст).</a:t>
            </a:r>
            <a:endParaRPr lang="ru-RU" dirty="0">
              <a:latin typeface="Times New Roman" panose="02020603050405020304" pitchFamily="18" charset="0"/>
              <a:cs typeface="Times New Roman" panose="02020603050405020304" pitchFamily="18" charset="0"/>
            </a:endParaRPr>
          </a:p>
          <a:p>
            <a:r>
              <a:rPr lang="ru-RU" b="1" i="1" dirty="0">
                <a:latin typeface="Times New Roman" panose="02020603050405020304" pitchFamily="18" charset="0"/>
                <a:cs typeface="Times New Roman" panose="02020603050405020304" pitchFamily="18" charset="0"/>
              </a:rPr>
              <a:t>Социально-коммуникативное развитие</a:t>
            </a:r>
            <a:r>
              <a:rPr lang="ru-RU" b="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ru-RU" u="sng" dirty="0">
                <a:latin typeface="Times New Roman" panose="02020603050405020304" pitchFamily="18" charset="0"/>
                <a:cs typeface="Times New Roman" panose="02020603050405020304" pitchFamily="18" charset="0"/>
              </a:rPr>
              <a:t>Сюжетно-ролевые игры:</a:t>
            </a:r>
            <a:r>
              <a:rPr lang="ru-RU" dirty="0">
                <a:latin typeface="Times New Roman" panose="02020603050405020304" pitchFamily="18" charset="0"/>
                <a:cs typeface="Times New Roman" panose="02020603050405020304" pitchFamily="18" charset="0"/>
              </a:rPr>
              <a:t> «Семья», «Магазин», «Угостим маму зайчиху и зайчонка вкусными овощами и фруктами», «Испечём для куклы Кати вкусные куличи», «Дочки-матери»</a:t>
            </a:r>
          </a:p>
          <a:p>
            <a:r>
              <a:rPr lang="ru-RU" u="sng" dirty="0">
                <a:latin typeface="Times New Roman" panose="02020603050405020304" pitchFamily="18" charset="0"/>
                <a:cs typeface="Times New Roman" panose="02020603050405020304" pitchFamily="18" charset="0"/>
              </a:rPr>
              <a:t>Дидактические игры:</a:t>
            </a:r>
            <a:r>
              <a:rPr lang="ru-RU" dirty="0">
                <a:latin typeface="Times New Roman" panose="02020603050405020304" pitchFamily="18" charset="0"/>
                <a:cs typeface="Times New Roman" panose="02020603050405020304" pitchFamily="18" charset="0"/>
              </a:rPr>
              <a:t> «Какие праздники мы отмечаем вместе с семьей», «Чей малыш?»,</a:t>
            </a:r>
          </a:p>
          <a:p>
            <a:r>
              <a:rPr lang="ru-RU" u="sng" dirty="0">
                <a:latin typeface="Times New Roman" panose="02020603050405020304" pitchFamily="18" charset="0"/>
                <a:cs typeface="Times New Roman" panose="02020603050405020304" pitchFamily="18" charset="0"/>
              </a:rPr>
              <a:t>Игры-драматизации:</a:t>
            </a:r>
            <a:r>
              <a:rPr lang="ru-RU" dirty="0">
                <a:latin typeface="Times New Roman" panose="02020603050405020304" pitchFamily="18" charset="0"/>
                <a:cs typeface="Times New Roman" panose="02020603050405020304" pitchFamily="18" charset="0"/>
              </a:rPr>
              <a:t> «Репка», «Три медведя», «Кура Ряба».</a:t>
            </a:r>
          </a:p>
          <a:p>
            <a:r>
              <a:rPr lang="ru-RU" dirty="0">
                <a:latin typeface="Times New Roman" panose="02020603050405020304" pitchFamily="18" charset="0"/>
                <a:cs typeface="Times New Roman" panose="02020603050405020304" pitchFamily="18" charset="0"/>
              </a:rPr>
              <a:t>Пальчиковая игра «Этот пальчик дедушка…», «Строим дом»</a:t>
            </a:r>
          </a:p>
          <a:p>
            <a:r>
              <a:rPr lang="ru-RU" dirty="0">
                <a:latin typeface="Times New Roman" panose="02020603050405020304" pitchFamily="18" charset="0"/>
                <a:cs typeface="Times New Roman" panose="02020603050405020304" pitchFamily="18" charset="0"/>
              </a:rPr>
              <a:t>Игра-ситуация «Мамы укладывают детей спать»</a:t>
            </a:r>
          </a:p>
          <a:p>
            <a:endParaRPr lang="ru-RU" dirty="0"/>
          </a:p>
        </p:txBody>
      </p:sp>
    </p:spTree>
    <p:extLst>
      <p:ext uri="{BB962C8B-B14F-4D97-AF65-F5344CB8AC3E}">
        <p14:creationId xmlns:p14="http://schemas.microsoft.com/office/powerpoint/2010/main" xmlns="" val="2068117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
        <p:nvSpPr>
          <p:cNvPr id="5" name="TextBox 4"/>
          <p:cNvSpPr txBox="1"/>
          <p:nvPr/>
        </p:nvSpPr>
        <p:spPr>
          <a:xfrm>
            <a:off x="685800" y="0"/>
            <a:ext cx="8206680" cy="7294305"/>
          </a:xfrm>
          <a:prstGeom prst="rect">
            <a:avLst/>
          </a:prstGeom>
          <a:noFill/>
        </p:spPr>
        <p:txBody>
          <a:bodyPr wrap="square" rtlCol="0">
            <a:spAutoFit/>
          </a:bodyPr>
          <a:lstStyle/>
          <a:p>
            <a:r>
              <a:rPr lang="ru-RU" b="1" i="1" dirty="0">
                <a:latin typeface="Times New Roman" panose="02020603050405020304" pitchFamily="18" charset="0"/>
                <a:cs typeface="Times New Roman" panose="02020603050405020304" pitchFamily="18" charset="0"/>
              </a:rPr>
              <a:t>Познавательно-речевое развитие</a:t>
            </a:r>
            <a:r>
              <a:rPr lang="ru-RU" b="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ru-RU" u="sng" dirty="0">
                <a:latin typeface="Times New Roman" panose="02020603050405020304" pitchFamily="18" charset="0"/>
                <a:cs typeface="Times New Roman" panose="02020603050405020304" pitchFamily="18" charset="0"/>
              </a:rPr>
              <a:t>Тематические беседы:</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«Праздник День любви и верности», «Моя семья», «Я люблю маму (папу, бабушку, дедушку, брата, сестру) потому, что…», «Где живет твоя семья»</a:t>
            </a:r>
          </a:p>
          <a:p>
            <a:r>
              <a:rPr lang="ru-RU" u="sng" dirty="0">
                <a:latin typeface="Times New Roman" panose="02020603050405020304" pitchFamily="18" charset="0"/>
                <a:cs typeface="Times New Roman" panose="02020603050405020304" pitchFamily="18" charset="0"/>
              </a:rPr>
              <a:t>Чтение художественной </a:t>
            </a:r>
            <a:r>
              <a:rPr lang="ru-RU" u="sng" dirty="0" err="1">
                <a:latin typeface="Times New Roman" panose="02020603050405020304" pitchFamily="18" charset="0"/>
                <a:cs typeface="Times New Roman" panose="02020603050405020304" pitchFamily="18" charset="0"/>
              </a:rPr>
              <a:t>литературы:</a:t>
            </a:r>
            <a:r>
              <a:rPr lang="ru-RU" dirty="0" err="1">
                <a:latin typeface="Times New Roman" panose="02020603050405020304" pitchFamily="18" charset="0"/>
                <a:cs typeface="Times New Roman" panose="02020603050405020304" pitchFamily="18" charset="0"/>
              </a:rPr>
              <a:t>р.н.сказки</a:t>
            </a:r>
            <a:r>
              <a:rPr lang="ru-RU" dirty="0">
                <a:latin typeface="Times New Roman" panose="02020603050405020304" pitchFamily="18" charset="0"/>
                <a:cs typeface="Times New Roman" panose="02020603050405020304" pitchFamily="18" charset="0"/>
              </a:rPr>
              <a:t> «Три медведя», «Волк и семеро козлят», «Гуси-лебеди», «Колобок», «Репка», «Курочка Ряба» стихотворения А. </a:t>
            </a:r>
            <a:r>
              <a:rPr lang="ru-RU" dirty="0" err="1">
                <a:latin typeface="Times New Roman" panose="02020603050405020304" pitchFamily="18" charset="0"/>
                <a:cs typeface="Times New Roman" panose="02020603050405020304" pitchFamily="18" charset="0"/>
              </a:rPr>
              <a:t>Барто</a:t>
            </a:r>
            <a:r>
              <a:rPr lang="ru-RU" dirty="0">
                <a:latin typeface="Times New Roman" panose="02020603050405020304" pitchFamily="18" charset="0"/>
                <a:cs typeface="Times New Roman" panose="02020603050405020304" pitchFamily="18" charset="0"/>
              </a:rPr>
              <a:t>, Е. Благинина «Посидим в тишине», пословицы о семье.</a:t>
            </a:r>
          </a:p>
          <a:p>
            <a:r>
              <a:rPr lang="ru-RU" b="1" i="1" dirty="0">
                <a:latin typeface="Times New Roman" panose="02020603050405020304" pitchFamily="18" charset="0"/>
                <a:cs typeface="Times New Roman" panose="02020603050405020304" pitchFamily="18" charset="0"/>
              </a:rPr>
              <a:t>Художественно-эстетическое развитие</a:t>
            </a:r>
            <a:endParaRPr lang="ru-RU" dirty="0">
              <a:latin typeface="Times New Roman" panose="02020603050405020304" pitchFamily="18" charset="0"/>
              <a:cs typeface="Times New Roman" panose="02020603050405020304" pitchFamily="18" charset="0"/>
            </a:endParaRPr>
          </a:p>
          <a:p>
            <a:r>
              <a:rPr lang="ru-RU" u="sng" dirty="0">
                <a:latin typeface="Times New Roman" panose="02020603050405020304" pitchFamily="18" charset="0"/>
                <a:cs typeface="Times New Roman" panose="02020603050405020304" pitchFamily="18" charset="0"/>
              </a:rPr>
              <a:t>Рисование на темы:</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Коллективная работа «Ромашковое поле».</a:t>
            </a:r>
          </a:p>
          <a:p>
            <a:r>
              <a:rPr lang="ru-RU" dirty="0">
                <a:latin typeface="Times New Roman" panose="02020603050405020304" pitchFamily="18" charset="0"/>
                <a:cs typeface="Times New Roman" panose="02020603050405020304" pitchFamily="18" charset="0"/>
              </a:rPr>
              <a:t>Аппликация: «Ромашка для мамы».</a:t>
            </a:r>
          </a:p>
          <a:p>
            <a:r>
              <a:rPr lang="ru-RU" dirty="0">
                <a:latin typeface="Times New Roman" panose="02020603050405020304" pitchFamily="18" charset="0"/>
                <a:cs typeface="Times New Roman" panose="02020603050405020304" pitchFamily="18" charset="0"/>
              </a:rPr>
              <a:t>Лепка: коллективная работа «Ромашки на поляне».</a:t>
            </a:r>
          </a:p>
          <a:p>
            <a:r>
              <a:rPr lang="ru-RU" dirty="0">
                <a:latin typeface="Times New Roman" panose="02020603050405020304" pitchFamily="18" charset="0"/>
                <a:cs typeface="Times New Roman" panose="02020603050405020304" pitchFamily="18" charset="0"/>
              </a:rPr>
              <a:t>Конструирование: «Домик для зайчихи и зайчонка и его друзей».</a:t>
            </a:r>
          </a:p>
          <a:p>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Физическое развитие</a:t>
            </a:r>
            <a:endParaRPr lang="ru-RU" dirty="0">
              <a:latin typeface="Times New Roman" panose="02020603050405020304" pitchFamily="18" charset="0"/>
              <a:cs typeface="Times New Roman" panose="02020603050405020304" pitchFamily="18" charset="0"/>
            </a:endParaRPr>
          </a:p>
          <a:p>
            <a:r>
              <a:rPr lang="ru-RU" u="sng" dirty="0">
                <a:latin typeface="Times New Roman" panose="02020603050405020304" pitchFamily="18" charset="0"/>
                <a:cs typeface="Times New Roman" panose="02020603050405020304" pitchFamily="18" charset="0"/>
              </a:rPr>
              <a:t>Проведение народных подвижных игр: </a:t>
            </a:r>
            <a:r>
              <a:rPr lang="ru-RU" dirty="0">
                <a:latin typeface="Times New Roman" panose="02020603050405020304" pitchFamily="18" charset="0"/>
                <a:cs typeface="Times New Roman" panose="02020603050405020304" pitchFamily="18" charset="0"/>
              </a:rPr>
              <a:t>«Хоровод», «Пузырь», «Карусель», «Мишка по лесу гулял</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Работа с родителями</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Консультации: «История возникновения праздника День семьи, любви и </a:t>
            </a:r>
            <a:r>
              <a:rPr lang="ru-RU" dirty="0" err="1">
                <a:latin typeface="Times New Roman" panose="02020603050405020304" pitchFamily="18" charset="0"/>
                <a:cs typeface="Times New Roman" panose="02020603050405020304" pitchFamily="18" charset="0"/>
              </a:rPr>
              <a:t>верности»,«Семья</a:t>
            </a:r>
            <a:r>
              <a:rPr lang="ru-RU" dirty="0">
                <a:latin typeface="Times New Roman" panose="02020603050405020304" pitchFamily="18" charset="0"/>
                <a:cs typeface="Times New Roman" panose="02020603050405020304" pitchFamily="18" charset="0"/>
              </a:rPr>
              <a:t> и семейные ценности».</a:t>
            </a:r>
          </a:p>
          <a:p>
            <a:r>
              <a:rPr lang="ru-RU" dirty="0">
                <a:latin typeface="Times New Roman" panose="02020603050405020304" pitchFamily="18" charset="0"/>
                <a:cs typeface="Times New Roman" panose="02020603050405020304" pitchFamily="18" charset="0"/>
              </a:rPr>
              <a:t>Выставка рисунков и творческих поделок, посвященных Дню семьи, любви и верности.</a:t>
            </a:r>
          </a:p>
          <a:p>
            <a:r>
              <a:rPr lang="ru-RU" dirty="0">
                <a:latin typeface="Times New Roman" panose="02020603050405020304" pitchFamily="18" charset="0"/>
                <a:cs typeface="Times New Roman" panose="02020603050405020304" pitchFamily="18" charset="0"/>
              </a:rPr>
              <a:t>Итоговое мероприятие образовательного проекта в младшей и средней группе – музыкальный тематический досуг ко Дню семьи, любви и верности «Вместе дружная семья».</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42065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
        <p:nvSpPr>
          <p:cNvPr id="5" name="TextBox 4"/>
          <p:cNvSpPr txBox="1"/>
          <p:nvPr/>
        </p:nvSpPr>
        <p:spPr>
          <a:xfrm>
            <a:off x="937319" y="532192"/>
            <a:ext cx="8206680" cy="5078313"/>
          </a:xfrm>
          <a:prstGeom prst="rect">
            <a:avLst/>
          </a:prstGeom>
          <a:noFill/>
        </p:spPr>
        <p:txBody>
          <a:bodyPr wrap="square" rtlCol="0">
            <a:spAutoFit/>
          </a:bodyPr>
          <a:lstStyle/>
          <a:p>
            <a:r>
              <a:rPr lang="ru-RU" b="1" i="1" dirty="0">
                <a:latin typeface="Times New Roman" panose="02020603050405020304" pitchFamily="18" charset="0"/>
                <a:cs typeface="Times New Roman" panose="02020603050405020304" pitchFamily="18" charset="0"/>
              </a:rPr>
              <a:t>Социально-коммуникативное развитие</a:t>
            </a:r>
            <a:r>
              <a:rPr lang="ru-RU" b="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ru-RU" u="sng" dirty="0">
                <a:latin typeface="Times New Roman" panose="02020603050405020304" pitchFamily="18" charset="0"/>
                <a:cs typeface="Times New Roman" panose="02020603050405020304" pitchFamily="18" charset="0"/>
              </a:rPr>
              <a:t>Сюжетно-ролевые игры:</a:t>
            </a:r>
            <a:r>
              <a:rPr lang="ru-RU" dirty="0">
                <a:latin typeface="Times New Roman" panose="02020603050405020304" pitchFamily="18" charset="0"/>
                <a:cs typeface="Times New Roman" panose="02020603050405020304" pitchFamily="18" charset="0"/>
              </a:rPr>
              <a:t> «Семья», «Магазин», «Больница», «Строим дом»,</a:t>
            </a:r>
          </a:p>
          <a:p>
            <a:r>
              <a:rPr lang="ru-RU" dirty="0">
                <a:latin typeface="Times New Roman" panose="02020603050405020304" pitchFamily="18" charset="0"/>
                <a:cs typeface="Times New Roman" panose="02020603050405020304" pitchFamily="18" charset="0"/>
              </a:rPr>
              <a:t>«Дочки-матери», «День рождения», «Путешествие», «Наш дом».</a:t>
            </a:r>
          </a:p>
          <a:p>
            <a:r>
              <a:rPr lang="ru-RU" u="sng" dirty="0">
                <a:latin typeface="Times New Roman" panose="02020603050405020304" pitchFamily="18" charset="0"/>
                <a:cs typeface="Times New Roman" panose="02020603050405020304" pitchFamily="18" charset="0"/>
              </a:rPr>
              <a:t>Дидактические игры: </a:t>
            </a:r>
            <a:r>
              <a:rPr lang="ru-RU" dirty="0">
                <a:latin typeface="Times New Roman" panose="02020603050405020304" pitchFamily="18" charset="0"/>
                <a:cs typeface="Times New Roman" panose="02020603050405020304" pitchFamily="18" charset="0"/>
              </a:rPr>
              <a:t>«Чей дом?», «Чей малыш?», «Профессии», «</a:t>
            </a:r>
            <a:r>
              <a:rPr lang="ru-RU" dirty="0" err="1">
                <a:latin typeface="Times New Roman" panose="02020603050405020304" pitchFamily="18" charset="0"/>
                <a:cs typeface="Times New Roman" panose="02020603050405020304" pitchFamily="18" charset="0"/>
              </a:rPr>
              <a:t>Инструменты»,«Что</a:t>
            </a:r>
            <a:r>
              <a:rPr lang="ru-RU" dirty="0">
                <a:latin typeface="Times New Roman" panose="02020603050405020304" pitchFamily="18" charset="0"/>
                <a:cs typeface="Times New Roman" panose="02020603050405020304" pitchFamily="18" charset="0"/>
              </a:rPr>
              <a:t> сначала, что потом?», «Из чего сделано?», «Лакомое блюдо», «Ателье».</a:t>
            </a:r>
          </a:p>
          <a:p>
            <a:r>
              <a:rPr lang="ru-RU" u="sng" dirty="0">
                <a:latin typeface="Times New Roman" panose="02020603050405020304" pitchFamily="18" charset="0"/>
                <a:cs typeface="Times New Roman" panose="02020603050405020304" pitchFamily="18" charset="0"/>
              </a:rPr>
              <a:t>Игры-драматизации:</a:t>
            </a:r>
            <a:r>
              <a:rPr lang="ru-RU" dirty="0">
                <a:latin typeface="Times New Roman" panose="02020603050405020304" pitchFamily="18" charset="0"/>
                <a:cs typeface="Times New Roman" panose="02020603050405020304" pitchFamily="18" charset="0"/>
              </a:rPr>
              <a:t> «Гуси-лебеди», «Три медведя»,«</a:t>
            </a:r>
            <a:r>
              <a:rPr lang="ru-RU" dirty="0" err="1">
                <a:latin typeface="Times New Roman" panose="02020603050405020304" pitchFamily="18" charset="0"/>
                <a:cs typeface="Times New Roman" panose="02020603050405020304" pitchFamily="18" charset="0"/>
              </a:rPr>
              <a:t>Заюшкина</a:t>
            </a:r>
            <a:r>
              <a:rPr lang="ru-RU" dirty="0">
                <a:latin typeface="Times New Roman" panose="02020603050405020304" pitchFamily="18" charset="0"/>
                <a:cs typeface="Times New Roman" panose="02020603050405020304" pitchFamily="18" charset="0"/>
              </a:rPr>
              <a:t> избушка».</a:t>
            </a:r>
          </a:p>
          <a:p>
            <a:r>
              <a:rPr lang="ru-RU" u="sng" dirty="0">
                <a:latin typeface="Times New Roman" panose="02020603050405020304" pitchFamily="18" charset="0"/>
                <a:cs typeface="Times New Roman" panose="02020603050405020304" pitchFamily="18" charset="0"/>
              </a:rPr>
              <a:t>«Час общения»</a:t>
            </a:r>
            <a:r>
              <a:rPr lang="ru-RU" dirty="0">
                <a:latin typeface="Times New Roman" panose="02020603050405020304" pitchFamily="18" charset="0"/>
                <a:cs typeface="Times New Roman" panose="02020603050405020304" pitchFamily="18" charset="0"/>
              </a:rPr>
              <a:t> по ознакомлению детей с легендой о благоверных князе Петре и княгине </a:t>
            </a:r>
            <a:r>
              <a:rPr lang="ru-RU" dirty="0" err="1">
                <a:latin typeface="Times New Roman" panose="02020603050405020304" pitchFamily="18" charset="0"/>
                <a:cs typeface="Times New Roman" panose="02020603050405020304" pitchFamily="18" charset="0"/>
              </a:rPr>
              <a:t>Февронии</a:t>
            </a:r>
            <a:r>
              <a:rPr lang="ru-RU" dirty="0">
                <a:latin typeface="Times New Roman" panose="02020603050405020304" pitchFamily="18" charset="0"/>
                <a:cs typeface="Times New Roman" panose="02020603050405020304" pitchFamily="18" charset="0"/>
              </a:rPr>
              <a:t> Муромских. (Просмотр с детьми электронных презентаций: «Петр и </a:t>
            </a:r>
            <a:r>
              <a:rPr lang="ru-RU" dirty="0" err="1">
                <a:latin typeface="Times New Roman" panose="02020603050405020304" pitchFamily="18" charset="0"/>
                <a:cs typeface="Times New Roman" panose="02020603050405020304" pitchFamily="18" charset="0"/>
              </a:rPr>
              <a:t>Феврония</a:t>
            </a:r>
            <a:r>
              <a:rPr lang="ru-RU" dirty="0">
                <a:latin typeface="Times New Roman" panose="02020603050405020304" pitchFamily="18" charset="0"/>
                <a:cs typeface="Times New Roman" panose="02020603050405020304" pitchFamily="18" charset="0"/>
              </a:rPr>
              <a:t>», «Красота вокруг нас»).</a:t>
            </a:r>
          </a:p>
          <a:p>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Познавательное развитие</a:t>
            </a:r>
            <a:r>
              <a:rPr lang="ru-RU" b="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ru-RU" u="sng" dirty="0">
                <a:latin typeface="Times New Roman" panose="02020603050405020304" pitchFamily="18" charset="0"/>
                <a:cs typeface="Times New Roman" panose="02020603050405020304" pitchFamily="18" charset="0"/>
              </a:rPr>
              <a:t>Тематические беседы:</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«Праздник День любви и верности», «Моя семья», «Увлечения членов моей семьи», «Мои питомцы», «Что означают наши имена?», «Права и обязанности в нашей семье», «Семья – это значит мы вместе», «Неразлучная семья взрослые и дети», «Когда я буду большой».</a:t>
            </a:r>
          </a:p>
          <a:p>
            <a:r>
              <a:rPr lang="ru-RU" u="sng" dirty="0">
                <a:latin typeface="Times New Roman" panose="02020603050405020304" pitchFamily="18" charset="0"/>
                <a:cs typeface="Times New Roman" panose="02020603050405020304" pitchFamily="18" charset="0"/>
              </a:rPr>
              <a:t>Классификация</a:t>
            </a:r>
            <a:r>
              <a:rPr lang="ru-RU" dirty="0">
                <a:latin typeface="Times New Roman" panose="02020603050405020304" pitchFamily="18" charset="0"/>
                <a:cs typeface="Times New Roman" panose="02020603050405020304" pitchFamily="18" charset="0"/>
              </a:rPr>
              <a:t> (мебель, одежда, посуда, электроприборы, бытовая техника, продукты питания).</a:t>
            </a:r>
          </a:p>
        </p:txBody>
      </p:sp>
    </p:spTree>
    <p:extLst>
      <p:ext uri="{BB962C8B-B14F-4D97-AF65-F5344CB8AC3E}">
        <p14:creationId xmlns:p14="http://schemas.microsoft.com/office/powerpoint/2010/main" xmlns="" val="2554239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
        <p:nvSpPr>
          <p:cNvPr id="5" name="TextBox 4"/>
          <p:cNvSpPr txBox="1"/>
          <p:nvPr/>
        </p:nvSpPr>
        <p:spPr>
          <a:xfrm>
            <a:off x="457201" y="620688"/>
            <a:ext cx="8363272" cy="5909310"/>
          </a:xfrm>
          <a:prstGeom prst="rect">
            <a:avLst/>
          </a:prstGeom>
          <a:noFill/>
        </p:spPr>
        <p:txBody>
          <a:bodyPr wrap="square" rtlCol="0">
            <a:spAutoFit/>
          </a:bodyPr>
          <a:lstStyle/>
          <a:p>
            <a:r>
              <a:rPr lang="ru-RU" b="1" i="1" dirty="0">
                <a:latin typeface="Times New Roman" panose="02020603050405020304" pitchFamily="18" charset="0"/>
                <a:cs typeface="Times New Roman" panose="02020603050405020304" pitchFamily="18" charset="0"/>
              </a:rPr>
              <a:t>Речевое развитие</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Составление рассказов: «Моя семья», «Любимый праздник», «Домашние питомцы», «Что на грядке выросло?», «Один день в лесу»,</a:t>
            </a:r>
          </a:p>
          <a:p>
            <a:r>
              <a:rPr lang="ru-RU" dirty="0">
                <a:latin typeface="Times New Roman" panose="02020603050405020304" pitchFamily="18" charset="0"/>
                <a:cs typeface="Times New Roman" panose="02020603050405020304" pitchFamily="18" charset="0"/>
              </a:rPr>
              <a:t>«Выходной день в моей семье», «Как я помогаю дома»;</a:t>
            </a:r>
          </a:p>
          <a:p>
            <a:r>
              <a:rPr lang="ru-RU" u="sng" dirty="0">
                <a:latin typeface="Times New Roman" panose="02020603050405020304" pitchFamily="18" charset="0"/>
                <a:cs typeface="Times New Roman" panose="02020603050405020304" pitchFamily="18" charset="0"/>
              </a:rPr>
              <a:t>Чтение художественной литературы: </a:t>
            </a:r>
            <a:r>
              <a:rPr lang="ru-RU" dirty="0">
                <a:latin typeface="Times New Roman" panose="02020603050405020304" pitchFamily="18" charset="0"/>
                <a:cs typeface="Times New Roman" panose="02020603050405020304" pitchFamily="18" charset="0"/>
              </a:rPr>
              <a:t>"Хлеб да соль" А. Логунова, «Орешки», «Город Цветов», П. Лебеденко сказка «Доброе сердце дороже красоты», </a:t>
            </a:r>
            <a:r>
              <a:rPr lang="ru-RU" dirty="0" err="1">
                <a:latin typeface="Times New Roman" panose="02020603050405020304" pitchFamily="18" charset="0"/>
                <a:cs typeface="Times New Roman" panose="02020603050405020304" pitchFamily="18" charset="0"/>
              </a:rPr>
              <a:t>р.н</a:t>
            </a:r>
            <a:r>
              <a:rPr lang="ru-RU" dirty="0">
                <a:latin typeface="Times New Roman" panose="02020603050405020304" pitchFamily="18" charset="0"/>
                <a:cs typeface="Times New Roman" panose="02020603050405020304" pitchFamily="18" charset="0"/>
              </a:rPr>
              <a:t>. сказки «Сестрица Аленушка и братец Иванушка»; «Гуси-лебеди», ненецкая сказка «Кукушка»; «</a:t>
            </a:r>
            <a:r>
              <a:rPr lang="ru-RU" dirty="0" err="1">
                <a:latin typeface="Times New Roman" panose="02020603050405020304" pitchFamily="18" charset="0"/>
                <a:cs typeface="Times New Roman" panose="02020603050405020304" pitchFamily="18" charset="0"/>
              </a:rPr>
              <a:t>Айога</a:t>
            </a:r>
            <a:r>
              <a:rPr lang="ru-RU" dirty="0">
                <a:latin typeface="Times New Roman" panose="02020603050405020304" pitchFamily="18" charset="0"/>
                <a:cs typeface="Times New Roman" panose="02020603050405020304" pitchFamily="18" charset="0"/>
              </a:rPr>
              <a:t>», рассказы </a:t>
            </a:r>
            <a:r>
              <a:rPr lang="ru-RU" dirty="0" err="1">
                <a:latin typeface="Times New Roman" panose="02020603050405020304" pitchFamily="18" charset="0"/>
                <a:cs typeface="Times New Roman" panose="02020603050405020304" pitchFamily="18" charset="0"/>
              </a:rPr>
              <a:t>Л.Н.Толстого</a:t>
            </a:r>
            <a:r>
              <a:rPr lang="ru-RU" dirty="0">
                <a:latin typeface="Times New Roman" panose="02020603050405020304" pitchFamily="18" charset="0"/>
                <a:cs typeface="Times New Roman" panose="02020603050405020304" pitchFamily="18" charset="0"/>
              </a:rPr>
              <a:t>; стихи, пословицы, поговорки, загадки о семье.</a:t>
            </a:r>
          </a:p>
          <a:p>
            <a:r>
              <a:rPr lang="ru-RU" dirty="0" err="1">
                <a:latin typeface="Times New Roman" panose="02020603050405020304" pitchFamily="18" charset="0"/>
                <a:cs typeface="Times New Roman" panose="02020603050405020304" pitchFamily="18" charset="0"/>
              </a:rPr>
              <a:t>Книжно</a:t>
            </a:r>
            <a:r>
              <a:rPr lang="ru-RU" dirty="0">
                <a:latin typeface="Times New Roman" panose="02020603050405020304" pitchFamily="18" charset="0"/>
                <a:cs typeface="Times New Roman" panose="02020603050405020304" pitchFamily="18" charset="0"/>
              </a:rPr>
              <a:t> - иллюстративная выставка «Семья. Любовь. Верность».</a:t>
            </a:r>
          </a:p>
          <a:p>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Художественно-эстетическое развитие.</a:t>
            </a:r>
            <a:r>
              <a:rPr lang="ru-RU" dirty="0">
                <a:latin typeface="Times New Roman" panose="02020603050405020304" pitchFamily="18" charset="0"/>
                <a:cs typeface="Times New Roman" panose="02020603050405020304" pitchFamily="18" charset="0"/>
              </a:rPr>
              <a:t> </a:t>
            </a:r>
          </a:p>
          <a:p>
            <a:r>
              <a:rPr lang="ru-RU" u="sng" dirty="0">
                <a:latin typeface="Times New Roman" panose="02020603050405020304" pitchFamily="18" charset="0"/>
                <a:cs typeface="Times New Roman" panose="02020603050405020304" pitchFamily="18" charset="0"/>
              </a:rPr>
              <a:t>Рисование на темы:</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«Моя семья», «Мой дом», «Любимая игрушка».</a:t>
            </a:r>
          </a:p>
          <a:p>
            <a:r>
              <a:rPr lang="ru-RU" dirty="0" err="1">
                <a:latin typeface="Times New Roman" panose="02020603050405020304" pitchFamily="18" charset="0"/>
                <a:cs typeface="Times New Roman" panose="02020603050405020304" pitchFamily="18" charset="0"/>
              </a:rPr>
              <a:t>Аппликация:«Букет</a:t>
            </a:r>
            <a:r>
              <a:rPr lang="ru-RU" dirty="0">
                <a:latin typeface="Times New Roman" panose="02020603050405020304" pitchFamily="18" charset="0"/>
                <a:cs typeface="Times New Roman" panose="02020603050405020304" pitchFamily="18" charset="0"/>
              </a:rPr>
              <a:t> для родных».</a:t>
            </a:r>
          </a:p>
          <a:p>
            <a:r>
              <a:rPr lang="ru-RU" dirty="0">
                <a:latin typeface="Times New Roman" panose="02020603050405020304" pitchFamily="18" charset="0"/>
                <a:cs typeface="Times New Roman" panose="02020603050405020304" pitchFamily="18" charset="0"/>
              </a:rPr>
              <a:t>Лепка: «Семья зайцев».</a:t>
            </a:r>
          </a:p>
          <a:p>
            <a:r>
              <a:rPr lang="ru-RU" dirty="0">
                <a:latin typeface="Times New Roman" panose="02020603050405020304" pitchFamily="18" charset="0"/>
                <a:cs typeface="Times New Roman" panose="02020603050405020304" pitchFamily="18" charset="0"/>
              </a:rPr>
              <a:t>Конструирование: «Дом моей мечты», «Мебель для дома</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Физическое развитие</a:t>
            </a:r>
            <a:endParaRPr lang="ru-RU" dirty="0">
              <a:latin typeface="Times New Roman" panose="02020603050405020304" pitchFamily="18" charset="0"/>
              <a:cs typeface="Times New Roman" panose="02020603050405020304" pitchFamily="18" charset="0"/>
            </a:endParaRPr>
          </a:p>
          <a:p>
            <a:r>
              <a:rPr lang="ru-RU" u="sng" dirty="0">
                <a:latin typeface="Times New Roman" panose="02020603050405020304" pitchFamily="18" charset="0"/>
                <a:cs typeface="Times New Roman" panose="02020603050405020304" pitchFamily="18" charset="0"/>
              </a:rPr>
              <a:t>Проведение народных подвижных игр:</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«Золотые ворота», «Сени, мои сени», «Пятнашки», «Гори, гори ясно!», «Гуси-лебеди».</a:t>
            </a:r>
          </a:p>
          <a:p>
            <a:endParaRPr lang="ru-RU" dirty="0"/>
          </a:p>
        </p:txBody>
      </p:sp>
    </p:spTree>
    <p:extLst>
      <p:ext uri="{BB962C8B-B14F-4D97-AF65-F5344CB8AC3E}">
        <p14:creationId xmlns:p14="http://schemas.microsoft.com/office/powerpoint/2010/main" xmlns="" val="2286921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452</Words>
  <Application>Microsoft Office PowerPoint</Application>
  <PresentationFormat>Экран (4:3)</PresentationFormat>
  <Paragraphs>139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SAD</cp:lastModifiedBy>
  <cp:revision>14</cp:revision>
  <dcterms:created xsi:type="dcterms:W3CDTF">2018-11-28T09:46:03Z</dcterms:created>
  <dcterms:modified xsi:type="dcterms:W3CDTF">2020-01-28T23:44:06Z</dcterms:modified>
</cp:coreProperties>
</file>