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84" r:id="rId2"/>
    <p:sldId id="292" r:id="rId3"/>
    <p:sldId id="278" r:id="rId4"/>
    <p:sldId id="262" r:id="rId5"/>
    <p:sldId id="289" r:id="rId6"/>
    <p:sldId id="261" r:id="rId7"/>
    <p:sldId id="286" r:id="rId8"/>
    <p:sldId id="264" r:id="rId9"/>
    <p:sldId id="260" r:id="rId10"/>
    <p:sldId id="263" r:id="rId11"/>
    <p:sldId id="294" r:id="rId12"/>
    <p:sldId id="293" r:id="rId13"/>
    <p:sldId id="277" r:id="rId14"/>
    <p:sldId id="290" r:id="rId15"/>
    <p:sldId id="283" r:id="rId16"/>
    <p:sldId id="300" r:id="rId17"/>
    <p:sldId id="306" r:id="rId18"/>
    <p:sldId id="287" r:id="rId19"/>
    <p:sldId id="296" r:id="rId20"/>
    <p:sldId id="285" r:id="rId21"/>
    <p:sldId id="279" r:id="rId22"/>
    <p:sldId id="295" r:id="rId23"/>
    <p:sldId id="288" r:id="rId24"/>
    <p:sldId id="276" r:id="rId25"/>
    <p:sldId id="282" r:id="rId26"/>
    <p:sldId id="266" r:id="rId27"/>
    <p:sldId id="298" r:id="rId28"/>
    <p:sldId id="305" r:id="rId29"/>
    <p:sldId id="267" r:id="rId30"/>
    <p:sldId id="280" r:id="rId31"/>
    <p:sldId id="269" r:id="rId32"/>
    <p:sldId id="268" r:id="rId33"/>
    <p:sldId id="270" r:id="rId34"/>
    <p:sldId id="272" r:id="rId35"/>
    <p:sldId id="291" r:id="rId36"/>
    <p:sldId id="304" r:id="rId37"/>
    <p:sldId id="273" r:id="rId38"/>
    <p:sldId id="301" r:id="rId39"/>
    <p:sldId id="307" r:id="rId40"/>
    <p:sldId id="302" r:id="rId41"/>
    <p:sldId id="275" r:id="rId42"/>
    <p:sldId id="299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7B9C5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41" autoAdjust="0"/>
    <p:restoredTop sz="94660"/>
  </p:normalViewPr>
  <p:slideViewPr>
    <p:cSldViewPr>
      <p:cViewPr>
        <p:scale>
          <a:sx n="68" d="100"/>
          <a:sy n="68" d="100"/>
        </p:scale>
        <p:origin x="-1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833AD8-11E6-4637-BC00-52E2A7CC6910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5005AF-1680-4D5F-A713-ECC2183613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6A65-3737-45E3-8BF4-4D1A8708F30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D9590C-5426-4F3D-8C6E-C174BE7B21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F46A877-1655-41CE-A4BD-5376A11F2A30}" type="slidenum">
              <a:rPr lang="ru-RU" sz="1200">
                <a:latin typeface="+mn-lt"/>
              </a:rPr>
              <a:pPr algn="r">
                <a:defRPr/>
              </a:pPr>
              <a:t>34</a:t>
            </a:fld>
            <a:endParaRPr lang="ru-RU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197DB5D-9147-4914-83E1-CC1E1D8EC01E}" type="slidenum">
              <a:rPr lang="ru-RU" sz="1200">
                <a:latin typeface="+mn-lt"/>
              </a:rPr>
              <a:pPr algn="r">
                <a:defRPr/>
              </a:pPr>
              <a:t>37</a:t>
            </a:fld>
            <a:endParaRPr lang="ru-RU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60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821964D-4682-4801-BF88-936B89BE70F4}" type="slidenum">
              <a:rPr lang="ru-RU" sz="1200">
                <a:latin typeface="Calibri" pitchFamily="34" charset="0"/>
              </a:rPr>
              <a:pPr algn="r"/>
              <a:t>38</a:t>
            </a:fld>
            <a:endParaRPr lang="ru-RU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60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821964D-4682-4801-BF88-936B89BE70F4}" type="slidenum">
              <a:rPr lang="ru-RU" sz="1200">
                <a:latin typeface="Calibri" pitchFamily="34" charset="0"/>
              </a:rPr>
              <a:pPr algn="r"/>
              <a:t>39</a:t>
            </a:fld>
            <a:endParaRPr lang="ru-RU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813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04BD799-3A8B-4B8E-8C29-D3947101DD80}" type="slidenum">
              <a:rPr lang="ru-RU" sz="1200">
                <a:latin typeface="Calibri" pitchFamily="34" charset="0"/>
              </a:rPr>
              <a:pPr algn="r"/>
              <a:t>41</a:t>
            </a:fld>
            <a:endParaRPr lang="ru-RU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826015-8090-4AC1-A596-9E72396E85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6663AF-F4C5-4C36-A01B-3A71D6EA0F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5005AF-1680-4D5F-A713-ECC2183613B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608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821964D-4682-4801-BF88-936B89BE70F4}" type="slidenum">
              <a:rPr lang="ru-RU" sz="1200">
                <a:latin typeface="Calibri" pitchFamily="34" charset="0"/>
              </a:rPr>
              <a:pPr algn="r"/>
              <a:t>16</a:t>
            </a:fld>
            <a:endParaRPr lang="ru-RU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6C4BA0-D015-4C6F-84BC-2BD066837E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E35AC6-6642-4271-8619-A78ADEFBAD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42A856-D07C-4EF8-AFE4-66D56201CB6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ECA17-D294-49E8-BD1B-EE6368FD24D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DCCF9-C291-4499-AD55-37CE2CB8F70A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FE1D3-EDAE-470E-9F08-D34834BAD1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5ED76-B627-41D4-AA18-04EFEEF63281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062EE-302F-4927-BB3F-DFB372626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99356-FB8A-4512-BCC6-91C37C7243B6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350B2-09D8-43B4-BC6C-0ED5132877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183C-2037-43EB-A9CA-4D324C7FB2FB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5DEEC-F1E1-4E0E-BADA-49B2502976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AEB75-56B1-48EE-998A-EADDBD168880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CA338-7AD6-4293-BD8F-453654C986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E3CD3-31BE-4705-9DFB-2053F5D62D35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5536-5E40-4735-B85B-A0B5C4AAEF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D853-5C73-4974-B88F-6F7D9EF60365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00DF-C9B5-4124-87BB-3D5714C224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50B7-7A38-4701-8452-609A217C4DB2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D5E5C-2B0B-4953-8B36-08DB04CBE4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4C8B4-E6D4-4BD9-A7AB-76B724D6DA66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2964F-3040-4EFA-B298-5523EF3101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6F671-597F-4791-A176-0C3E60F4578A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CF13A-A1D2-4C02-B512-CAFFC41D2C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692F8-8181-44AC-8F55-72FC6C437456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00A9-3484-49F5-AB3D-8EB009F3AB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227F4E-8BB6-4C93-978F-197E85E12268}" type="datetimeFigureOut">
              <a:rPr lang="ru-RU"/>
              <a:pPr>
                <a:defRPr/>
              </a:pPr>
              <a:t>14.11.2018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39EEFB-AA78-4250-A2E5-9C520AFBF4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ДетСад\Pictures\Saved Pictures\объявление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71438"/>
            <a:ext cx="9001124" cy="67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785794"/>
            <a:ext cx="6429420" cy="4500594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ФОЛЬКЛОРНЫЙ</a:t>
            </a:r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 МУЗЫКАЛЬНО – ОБРАЗОВАТЕЛЬНЫЙ ПРОЕКТ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С ДЕТЬМИ 3-7 лет</a:t>
            </a:r>
          </a:p>
          <a:p>
            <a:pPr algn="ctr"/>
            <a:endParaRPr lang="ru-RU" sz="2470" b="1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247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«История песни – история русского народа»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«Патриотическое воспитание дошкольников средствами фольклора».</a:t>
            </a:r>
            <a:r>
              <a:rPr lang="ru-RU" sz="2000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Музыкальный руководитель </a:t>
            </a:r>
          </a:p>
          <a:p>
            <a:pPr algn="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отличник народного просвещения</a:t>
            </a:r>
          </a:p>
          <a:p>
            <a:pPr algn="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 Арефьева Л.С.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00166" y="1000108"/>
            <a:ext cx="6615130" cy="41753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/>
                </a:solidFill>
              </a:rPr>
              <a:t/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smtClean="0">
                <a:solidFill>
                  <a:schemeClr val="tx2"/>
                </a:solidFill>
                <a:latin typeface="Bookman Old Style" pitchFamily="18" charset="0"/>
              </a:rPr>
              <a:t>Муниципальное автономное  дошкольное образовательное учреждение детский сад № 187</a:t>
            </a:r>
            <a:endParaRPr lang="ru-RU" sz="1400" b="1" dirty="0">
              <a:solidFill>
                <a:schemeClr val="tx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6" name="Рисунок 5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85918" y="642918"/>
            <a:ext cx="585791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Краткое описание проекта.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algn="just" eaLnBrk="0" hangingPunct="0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Arial" pitchFamily="34" charset="0"/>
              </a:rPr>
              <a:t>  </a:t>
            </a:r>
            <a:r>
              <a:rPr lang="ru-RU" sz="2400" b="1" dirty="0" smtClean="0"/>
              <a:t> </a:t>
            </a:r>
            <a:r>
              <a:rPr lang="ru-RU" sz="2000" b="1" dirty="0" smtClean="0"/>
              <a:t>Проект основан на интеграции художественно-речевой, музыкальной, игровой, изобразительной, театрализованной деятельности. В его основе лежит ознакомление детей с детей с народным искусством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Arial" pitchFamily="34" charset="0"/>
              </a:rPr>
              <a:t>    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9" name="Picture 4" descr="H:\ВАЛ.ИВ\IMG_4726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347286" y="3000372"/>
            <a:ext cx="4695076" cy="32861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етСад\Desktop\для МО\проект фото\IMG_20180226_1715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28794" y="500042"/>
            <a:ext cx="5214974" cy="6000792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7013" algn="ctr"/>
            <a:r>
              <a:rPr lang="ru-RU" b="1" dirty="0" smtClean="0">
                <a:solidFill>
                  <a:schemeClr val="accent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ЗАДАЧИ</a:t>
            </a:r>
          </a:p>
          <a:p>
            <a:pPr lvl="0" indent="227013" algn="ctr"/>
            <a:r>
              <a:rPr lang="ru-RU" b="1" u="sng" dirty="0" smtClean="0">
                <a:solidFill>
                  <a:schemeClr val="accent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Образовательные </a:t>
            </a:r>
          </a:p>
          <a:p>
            <a:pPr lvl="0" indent="227013" algn="ctr"/>
            <a:endParaRPr lang="ru-RU" b="1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algn="just" eaLnBrk="0" hangingPunct="0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Расширять знания детей о народных праздниках, обычаях и традициях русского народа.</a:t>
            </a:r>
          </a:p>
          <a:p>
            <a:pPr indent="227013" algn="just" eaLnBrk="0" hangingPunct="0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Обогащать словарный запас детей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, использовать в речи названия предметов русского быта, одежды, обуви.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indent="227013" algn="just" eaLnBrk="0" hangingPunct="0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Знакомить детей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 предметами русской старины,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со звучанием и внешним видом русских народных инструментов (рожок, балалайка, гармонь, баян, ансамбль русских народных инструментов и т.п.).</a:t>
            </a:r>
          </a:p>
          <a:p>
            <a:pPr lvl="0" indent="227013" algn="just" eaLnBrk="0" hangingPunct="0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Знакомить детей с русскими народными песнями различных жанров: календарные, трудовые, плясовые, обрядовые, лирические, шуточные, хороводные и пр.;</a:t>
            </a:r>
          </a:p>
          <a:p>
            <a:pPr lvl="0" indent="227013" algn="just" eaLnBrk="0" hangingPunct="0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Расширять диапазон детского голоса, развивать вокально-хоровые навыки, чистоту интонирования    средствами народного фольклора </a:t>
            </a:r>
          </a:p>
          <a:p>
            <a:pPr lvl="0" indent="227013" algn="just" eaLnBrk="0" hangingPunct="0"/>
            <a:endParaRPr lang="ru-RU" sz="1600" b="1" dirty="0" smtClean="0">
              <a:solidFill>
                <a:schemeClr val="accent4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.depositphotos.com/2435397/3000/i/950/depositphotos_30003765-stock-photo-frame-border-with-blue-bird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1857364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/>
            <a:r>
              <a:rPr lang="ru-RU" b="1" u="sng" dirty="0" smtClean="0">
                <a:solidFill>
                  <a:srgbClr val="11111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0"/>
            <a:ext cx="4857784" cy="314327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" name="Рисунок 6" descr="C:\Users\ДетСад\Desktop\для МО\проект фото\DSC0178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58" y="3214686"/>
            <a:ext cx="5072066" cy="314324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MG_20180222_1626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429000"/>
            <a:ext cx="5239476" cy="314327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2" name="Picture 4" descr="IMG_20180305_152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57166"/>
            <a:ext cx="4857752" cy="291439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3" name="Picture 5" descr="IMG_20180305_1519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28604"/>
            <a:ext cx="2786050" cy="463867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IMG_20180212_102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928934"/>
            <a:ext cx="5937250" cy="35623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Picture 3" descr="IMG_20180227_1705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290"/>
            <a:ext cx="5937250" cy="35719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IMG_20180306_1753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643050"/>
            <a:ext cx="2786082" cy="404630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076" name="Picture 4" descr="IMG-20180213-WA00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714620"/>
            <a:ext cx="2928958" cy="378621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C:\Users\ДетСад\Desktop\для МО\проект фото\IMG_20180226_1715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571480"/>
            <a:ext cx="4517569" cy="288199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png.oformi-foto.ru/2544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38113"/>
            <a:ext cx="8929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63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5064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pic>
        <p:nvPicPr>
          <p:cNvPr id="5122" name="Picture 2" descr="IMG_20180305_1517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47" y="357166"/>
            <a:ext cx="5119724" cy="307183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Рисунок 11" descr="C:\Users\ДетСад\Desktop\для МО\проект фото\IMG_20180305_1307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006566"/>
            <a:ext cx="5715040" cy="34942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388" name="Picture 4" descr="http://img1.liveinternet.ru/images/attach/c/5/87/774/87774155_3517075_75183491_0_2ce96_bc84dabc_XL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32" y="214290"/>
            <a:ext cx="3929090" cy="3036115"/>
          </a:xfrm>
          <a:prstGeom prst="ellipse">
            <a:avLst/>
          </a:prstGeom>
          <a:solidFill>
            <a:srgbClr val="FF0000"/>
          </a:solidFill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392" name="Picture 8" descr="http://im1-tub-ru.yandex.net/i?id=106388101-09-72&amp;n=2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3438" y="214290"/>
            <a:ext cx="4357686" cy="3000396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000125" y="142875"/>
            <a:ext cx="7000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152525" y="295275"/>
            <a:ext cx="7000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1" name="Рисунок 10" descr="C:\Users\ДетСад\Desktop\для МО\проект фото\DSC017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3214686"/>
            <a:ext cx="5511797" cy="3643314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colors.life/upload/blogs/bf/01/bf0192c39015556be53e216405d27db4_RSZ_690.jp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24530" y="500042"/>
            <a:ext cx="3333750" cy="452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ДетСад\Desktop\для МО\проект фото\DSC018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857364"/>
            <a:ext cx="521497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етСад\Desktop\для МО\проект фото\IMG_20180226_1715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28794" y="714356"/>
            <a:ext cx="5214974" cy="5715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7013" algn="ctr"/>
            <a:endParaRPr lang="ru-RU" b="1" u="sng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algn="ctr"/>
            <a:endParaRPr lang="ru-RU" b="1" u="sng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algn="ctr"/>
            <a:r>
              <a:rPr lang="ru-RU" b="1" u="sng" dirty="0" smtClean="0">
                <a:solidFill>
                  <a:schemeClr val="accent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Развивающие</a:t>
            </a:r>
          </a:p>
          <a:p>
            <a:pPr lvl="0" indent="227013" algn="ctr"/>
            <a:endParaRPr lang="ru-RU" b="1" u="sng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Формировать творческие проявления при инсценировании песен, попевок,  в исполнении танцевальных движений, в народных играх со словом.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Развивать воображение, творческие и актерские способности;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    Развивать эмоциональное восприятие народной музыки в различных видах музыкальной деятельности;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     Развивать умение разыгрывать театральные  представления, основанные на русском фольклоре.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    Создавать необходимую предметно–развивающую среду.</a:t>
            </a:r>
          </a:p>
          <a:p>
            <a:pPr lvl="0" indent="227013" algn="ctr"/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eaLnBrk="0" hangingPunct="0"/>
            <a:endParaRPr lang="ru-RU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ДетСад\Pictures\Saved Pictures\объявление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71438"/>
            <a:ext cx="9001124" cy="67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785794"/>
            <a:ext cx="6429420" cy="45005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В.В. Путин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00166" y="1000108"/>
            <a:ext cx="6615130" cy="1928826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tx2"/>
                </a:solidFill>
              </a:rPr>
              <a:t/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smtClean="0">
                <a:solidFill>
                  <a:schemeClr val="tx2"/>
                </a:solidFill>
              </a:rPr>
              <a:t/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smtClean="0">
                <a:solidFill>
                  <a:schemeClr val="tx2"/>
                </a:solidFill>
              </a:rPr>
              <a:t/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smtClean="0">
                <a:solidFill>
                  <a:schemeClr val="tx2"/>
                </a:solidFill>
              </a:rPr>
              <a:t/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«Для воспитания личности, патриота нужно восстанавливать роль великой русской культуры и литературы. Они должны стать фундаментом для самоопределения граждан, источником самобытности и основой понимания национальной идеи»</a:t>
            </a:r>
            <a:b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456413"/>
            <a:ext cx="707236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/>
              <a:t>.</a:t>
            </a:r>
            <a:endParaRPr lang="ru-RU" sz="1500" b="1" dirty="0"/>
          </a:p>
        </p:txBody>
      </p:sp>
      <p:pic>
        <p:nvPicPr>
          <p:cNvPr id="5" name="Рисунок 4" descr="C:\Users\ДетСад\Desktop\для МО\проект фото\IMG_20180213_0956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643470" cy="37147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6" name="Рисунок 5" descr="D:\С НОУТБУКА\Документы для работы\фото видео работа\IMG_20180424_10465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2786058"/>
            <a:ext cx="5940425" cy="356597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DSC017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64" y="500042"/>
            <a:ext cx="5143536" cy="3433609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D:\С НОУТБУКА\Документы для работы\фото 3 гр\DSCN43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643182"/>
            <a:ext cx="5643602" cy="385765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етСад\Desktop\для МО\проект фото\IMG_20180226_1715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28794" y="857232"/>
            <a:ext cx="5214974" cy="52864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7013" algn="ctr"/>
            <a:endParaRPr lang="ru-RU" sz="2000" b="1" u="sng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algn="ctr"/>
            <a:r>
              <a:rPr lang="ru-RU" sz="2000" b="1" u="sng" dirty="0" smtClean="0">
                <a:solidFill>
                  <a:schemeClr val="accent2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Воспитательные</a:t>
            </a:r>
          </a:p>
          <a:p>
            <a:pPr lvl="0" indent="227013" algn="ctr"/>
            <a:endParaRPr lang="ru-RU" sz="2000" b="1" u="sng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  Воспитывать патриотические чувства, гордость за великую державу.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  Укреплять семейные традиции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  Воспитывать любовь к матери, желание выразить свои чувства в русской народной традиции.</a:t>
            </a:r>
            <a:b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  Воспитывать устойчивый интерес и любовь к народному искусству, чувство гордости к мастерам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России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   Вовлечь родителей в совместную деятельность по реализации проекта</a:t>
            </a:r>
          </a:p>
          <a:p>
            <a:pPr lvl="0" indent="227013" algn="ctr"/>
            <a:endParaRPr lang="ru-RU" b="1" dirty="0" smtClean="0">
              <a:solidFill>
                <a:schemeClr val="accent2"/>
              </a:solidFill>
              <a:latin typeface="Bookman Old Style" pitchFamily="18" charset="0"/>
              <a:ea typeface="Times New Roman" pitchFamily="18" charset="0"/>
              <a:cs typeface="Arial" pitchFamily="34" charset="0"/>
            </a:endParaRPr>
          </a:p>
          <a:p>
            <a:pPr lvl="0" indent="227013" eaLnBrk="0" hangingPunct="0"/>
            <a:endParaRPr lang="ru-RU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DSC017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7594" y="1556383"/>
            <a:ext cx="6851460" cy="47301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2" descr="Виктория Андреевна 20180309_09334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28604"/>
            <a:ext cx="3357586" cy="335758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ng.oformi-foto.ru/25440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ДетСад\AppData\Local\Microsoft\Windows\INetCache\Content.Word\IMG-20180331-WA00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071678"/>
            <a:ext cx="6643734" cy="414340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714356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Мы Матрешки все резные,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Все узором расписные.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Мы на Ярмарку пришли,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И подружек здесь нашли.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SC018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3" y="428604"/>
            <a:ext cx="5357851" cy="35004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3" name="Picture 5" descr="IMG_20180305_1631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160940"/>
            <a:ext cx="5239328" cy="326845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https://ds02.infourok.ru/uploads/ex/0e58/000899d7-30532532/img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89296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Формы организации музыкальной деятельности</a:t>
            </a: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428625" y="1214438"/>
            <a:ext cx="2714625" cy="2571750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6072188" y="857250"/>
            <a:ext cx="2786062" cy="2714625"/>
          </a:xfrm>
          <a:prstGeom prst="cloud">
            <a:avLst/>
          </a:prstGeom>
          <a:solidFill>
            <a:schemeClr val="accent5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>
            <a:off x="6143625" y="3929084"/>
            <a:ext cx="2714625" cy="257175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>
            <a:off x="500063" y="3857625"/>
            <a:ext cx="2928937" cy="2357438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блако 11"/>
          <p:cNvSpPr/>
          <p:nvPr/>
        </p:nvSpPr>
        <p:spPr>
          <a:xfrm>
            <a:off x="3286125" y="1714500"/>
            <a:ext cx="2500321" cy="314326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83" name="TextBox 12"/>
          <p:cNvSpPr txBox="1">
            <a:spLocks noChangeArrowheads="1"/>
          </p:cNvSpPr>
          <p:nvPr/>
        </p:nvSpPr>
        <p:spPr bwMode="auto">
          <a:xfrm>
            <a:off x="642938" y="1500188"/>
            <a:ext cx="242887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 smtClean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Calibri" pitchFamily="34" charset="0"/>
              </a:rPr>
              <a:t>Проведение </a:t>
            </a:r>
            <a:r>
              <a:rPr lang="ru-RU" dirty="0">
                <a:latin typeface="Calibri" pitchFamily="34" charset="0"/>
              </a:rPr>
              <a:t>совместной образовательной деятельности педагога с детьми </a:t>
            </a: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28684" name="Rectangle 2"/>
          <p:cNvSpPr>
            <a:spLocks noChangeArrowheads="1"/>
          </p:cNvSpPr>
          <p:nvPr/>
        </p:nvSpPr>
        <p:spPr bwMode="auto">
          <a:xfrm>
            <a:off x="3643306" y="2286000"/>
            <a:ext cx="18573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Проведение русских, народных праздников: 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Колядки, Масленица</a:t>
            </a:r>
          </a:p>
          <a:p>
            <a:pPr algn="ctr">
              <a:tabLst>
                <a:tab pos="457200" algn="l"/>
              </a:tabLst>
            </a:pP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28685" name="TextBox 13"/>
          <p:cNvSpPr txBox="1">
            <a:spLocks noChangeArrowheads="1"/>
          </p:cNvSpPr>
          <p:nvPr/>
        </p:nvSpPr>
        <p:spPr bwMode="auto">
          <a:xfrm>
            <a:off x="6143625" y="1071546"/>
            <a:ext cx="26431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 smtClean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Calibri" pitchFamily="34" charset="0"/>
              </a:rPr>
              <a:t>Проведение </a:t>
            </a:r>
            <a:r>
              <a:rPr lang="ru-RU" dirty="0">
                <a:latin typeface="Calibri" pitchFamily="34" charset="0"/>
              </a:rPr>
              <a:t>развлечений на материале русского фольклора: «Веселая ярмарка», «Посиделки</a:t>
            </a:r>
            <a:r>
              <a:rPr lang="ru-RU" dirty="0" smtClean="0">
                <a:latin typeface="Calibri" pitchFamily="34" charset="0"/>
              </a:rPr>
              <a:t>»,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28686" name="TextBox 14"/>
          <p:cNvSpPr txBox="1">
            <a:spLocks noChangeArrowheads="1"/>
          </p:cNvSpPr>
          <p:nvPr/>
        </p:nvSpPr>
        <p:spPr bwMode="auto">
          <a:xfrm>
            <a:off x="571500" y="4357688"/>
            <a:ext cx="2786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Организация самостоятельной музыкальной деятельности детей.</a:t>
            </a:r>
          </a:p>
        </p:txBody>
      </p:sp>
      <p:sp>
        <p:nvSpPr>
          <p:cNvPr id="28687" name="TextBox 15"/>
          <p:cNvSpPr txBox="1">
            <a:spLocks noChangeArrowheads="1"/>
          </p:cNvSpPr>
          <p:nvPr/>
        </p:nvSpPr>
        <p:spPr bwMode="auto">
          <a:xfrm>
            <a:off x="6357938" y="4286250"/>
            <a:ext cx="2500312" cy="1477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Организация праздников, </a:t>
            </a:r>
            <a:r>
              <a:rPr lang="ru-RU" dirty="0" smtClean="0">
                <a:latin typeface="Calibri" pitchFamily="34" charset="0"/>
              </a:rPr>
              <a:t>выставок совместных </a:t>
            </a:r>
            <a:r>
              <a:rPr lang="ru-RU" dirty="0">
                <a:latin typeface="Calibri" pitchFamily="34" charset="0"/>
              </a:rPr>
              <a:t>с родителями</a:t>
            </a: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7" name="Рисунок 6" descr="C:\Users\ДетСад\Desktop\для МО\проект фото\IMG_20180213_1034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3071834" cy="4857784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D:\С НОУТБУКА\Документы для работы\фото видео работа\IMAG1013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5402" y="2315577"/>
            <a:ext cx="2878598" cy="454242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Picture 3" descr="H:\ВАЛ.ИВ\валентина ивановна\139356801091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143240" y="277034"/>
            <a:ext cx="6000760" cy="3366280"/>
          </a:xfrm>
          <a:prstGeom prst="rect">
            <a:avLst/>
          </a:prstGeom>
          <a:ln w="5715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ДетСад\Desktop\для МО\Т.В\IMG-20180214-WA004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3744859"/>
            <a:ext cx="3786214" cy="29881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ДетСад\Desktop\для МО\проект фото\DSC017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3" y="1142984"/>
            <a:ext cx="6929486" cy="464347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s://ds02.infourok.ru/uploads/ex/0e58/000899d7-30532532/img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8929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Предполагаемый результат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428596" y="642938"/>
            <a:ext cx="3857652" cy="285750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4429124" y="642918"/>
            <a:ext cx="4429156" cy="2857520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 smtClean="0">
                <a:solidFill>
                  <a:schemeClr val="tx1"/>
                </a:solidFill>
                <a:latin typeface="Bookman Old Style" pitchFamily="18" charset="0"/>
              </a:rPr>
              <a:t>У детей будет сформирован устойчивый интерес к культуре русского народа, дети проявят активное желание заниматься поэтическим и музыкальным фольклором, декоративно – прикладным искусством</a:t>
            </a:r>
            <a:endParaRPr lang="ru-RU" sz="15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5357817" y="3786190"/>
            <a:ext cx="2857521" cy="2500310"/>
          </a:xfrm>
          <a:prstGeom prst="cloud">
            <a:avLst/>
          </a:prstGeom>
          <a:solidFill>
            <a:schemeClr val="accent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>
            <a:off x="571472" y="3643313"/>
            <a:ext cx="3857652" cy="2643187"/>
          </a:xfrm>
          <a:prstGeom prst="cloud">
            <a:avLst/>
          </a:prstGeom>
          <a:solidFill>
            <a:schemeClr val="accent5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30" name="Rectangle 1"/>
          <p:cNvSpPr>
            <a:spLocks noChangeArrowheads="1"/>
          </p:cNvSpPr>
          <p:nvPr/>
        </p:nvSpPr>
        <p:spPr bwMode="auto">
          <a:xfrm>
            <a:off x="571472" y="1000124"/>
            <a:ext cx="335758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charset="0"/>
              </a:rPr>
              <a:t>Дети познакомятся: с устным народным </a:t>
            </a:r>
            <a:r>
              <a:rPr lang="ru-RU" sz="1600" b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charset="0"/>
              </a:rPr>
              <a:t>творчеством, </a:t>
            </a:r>
            <a:r>
              <a:rPr lang="ru-RU" sz="1600" b="1" dirty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charset="0"/>
              </a:rPr>
              <a:t>с разными видами народной песни </a:t>
            </a:r>
            <a:r>
              <a:rPr lang="ru-RU" sz="1600" b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charset="0"/>
              </a:rPr>
              <a:t>и играми, произведениями декоративно- прикладного искусства</a:t>
            </a:r>
            <a:r>
              <a:rPr lang="ru-RU" sz="1500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charset="0"/>
              </a:rPr>
              <a:t>.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0732" name="Rectangle 3"/>
          <p:cNvSpPr>
            <a:spLocks noChangeArrowheads="1"/>
          </p:cNvSpPr>
          <p:nvPr/>
        </p:nvSpPr>
        <p:spPr bwMode="auto">
          <a:xfrm>
            <a:off x="1071538" y="3929066"/>
            <a:ext cx="307183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Воспитатели получат интересную технологию работы с детьми, основанную на создании образно-игровых ситуаций, приобретут опыт совместного сотрудничества с детьми и родителями.</a:t>
            </a:r>
          </a:p>
          <a:p>
            <a:pPr algn="ctr"/>
            <a:endParaRPr lang="ru-RU" sz="1400" dirty="0">
              <a:latin typeface="Bookman Old Style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30733" name="Rectangle 4"/>
          <p:cNvSpPr>
            <a:spLocks noChangeArrowheads="1"/>
          </p:cNvSpPr>
          <p:nvPr/>
        </p:nvSpPr>
        <p:spPr bwMode="auto">
          <a:xfrm>
            <a:off x="5357813" y="4357688"/>
            <a:ext cx="27860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Bookman Old Style" pitchFamily="18" charset="0"/>
              </a:rPr>
              <a:t>У детей будут сформированы навыки актерского мастерства, коммуникативные способности</a:t>
            </a:r>
            <a:endParaRPr lang="ru-RU" b="1" dirty="0">
              <a:latin typeface="Bookman Old Style" pitchFamily="18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4357718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Актуальность.</a:t>
            </a:r>
          </a:p>
          <a:p>
            <a:pPr algn="ctr"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algn="ctr" eaLnBrk="0" hangingPunct="0">
              <a:defRPr/>
            </a:pPr>
            <a:r>
              <a:rPr lang="ru-RU" b="1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dirty="0" smtClean="0"/>
              <a:t> </a:t>
            </a:r>
            <a:r>
              <a:rPr lang="ru-RU" sz="2000" b="1" dirty="0" smtClean="0">
                <a:latin typeface="Bookman Old Style" pitchFamily="18" charset="0"/>
              </a:rPr>
              <a:t>В настоящее время многие современные дети растут на  образцах примитивных музыкальных “шедевров”, единственной целью которых является бездумное подчинение ритму и оглушительной какофонии звуков. Это создает обстановку духовной бедности и художественной серости. Нельзя не отметить роль народной культуры в духовно-нравственном, патриотическом воспитании дошкольников. Наши предки оставили нам неисчерпаемый источник народной мудрости</a:t>
            </a:r>
            <a:r>
              <a:rPr lang="ru-RU" sz="2000" b="1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 </a:t>
            </a:r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endParaRPr lang="ru-RU" dirty="0"/>
          </a:p>
        </p:txBody>
      </p:sp>
      <p:pic>
        <p:nvPicPr>
          <p:cNvPr id="4" name="Picture 7" descr="http://mediasubs.ru/group/uploads/ez/ezoterika/image/1378006685-578071-27509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57752" y="285728"/>
            <a:ext cx="4026468" cy="6286544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ng.oformi-foto.ru/25440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С НОУТБУКА\Документы для работы\фото видео работа\колядки\IMG_20170112_1059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928670"/>
            <a:ext cx="3184526" cy="502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ДетСад\Desktop\фото работа\IMG_20181101_1402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857232"/>
            <a:ext cx="3071834" cy="502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14290"/>
            <a:ext cx="89296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Этапы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реализации проекта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4822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34823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5000625" y="1071562"/>
            <a:ext cx="4143375" cy="3286132"/>
          </a:xfrm>
          <a:prstGeom prst="verticalScroll">
            <a:avLst>
              <a:gd name="adj" fmla="val 19675"/>
            </a:avLst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Вертикальный свиток 15"/>
          <p:cNvSpPr/>
          <p:nvPr/>
        </p:nvSpPr>
        <p:spPr>
          <a:xfrm>
            <a:off x="0" y="1071563"/>
            <a:ext cx="4286248" cy="3214693"/>
          </a:xfrm>
          <a:prstGeom prst="verticalScroll">
            <a:avLst>
              <a:gd name="adj" fmla="val 19736"/>
            </a:avLst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785786" y="4572008"/>
            <a:ext cx="7858125" cy="1785929"/>
          </a:xfrm>
          <a:prstGeom prst="horizontalScroll">
            <a:avLst>
              <a:gd name="adj" fmla="val 25000"/>
            </a:avLst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827" name="Rectangle 1"/>
          <p:cNvSpPr>
            <a:spLocks noChangeArrowheads="1"/>
          </p:cNvSpPr>
          <p:nvPr/>
        </p:nvSpPr>
        <p:spPr bwMode="auto">
          <a:xfrm>
            <a:off x="857250" y="1071546"/>
            <a:ext cx="2714625" cy="34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1 этап </a:t>
            </a:r>
            <a:r>
              <a:rPr lang="ru-RU" sz="15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15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 организационно – подготовительный</a:t>
            </a:r>
            <a:r>
              <a:rPr lang="ru-RU" sz="15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О</a:t>
            </a:r>
            <a:r>
              <a:rPr lang="ru-RU" sz="1600" b="1" dirty="0" smtClean="0"/>
              <a:t>боснование актуальности темы, мотивация ее выбора;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О</a:t>
            </a:r>
            <a:r>
              <a:rPr lang="ru-RU" sz="1600" b="1" dirty="0" smtClean="0"/>
              <a:t>пределение цели и задач проекта;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П</a:t>
            </a:r>
            <a:r>
              <a:rPr lang="ru-RU" sz="1600" b="1" dirty="0" smtClean="0"/>
              <a:t>одбор литературы, пособий, атрибутов;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О</a:t>
            </a:r>
            <a:r>
              <a:rPr lang="ru-RU" sz="1600" b="1" dirty="0" smtClean="0"/>
              <a:t>бсуждение с родителями детей вопросов, связанных с реализацией проекта</a:t>
            </a:r>
            <a:r>
              <a:rPr lang="ru-RU" sz="1600" dirty="0" smtClean="0"/>
              <a:t>.</a:t>
            </a:r>
          </a:p>
          <a:p>
            <a:r>
              <a:rPr lang="ru-RU" sz="1500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.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4828" name="Rectangle 2"/>
          <p:cNvSpPr>
            <a:spLocks noChangeArrowheads="1"/>
          </p:cNvSpPr>
          <p:nvPr/>
        </p:nvSpPr>
        <p:spPr bwMode="auto">
          <a:xfrm>
            <a:off x="5715008" y="1142984"/>
            <a:ext cx="2928958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2 этап </a:t>
            </a:r>
            <a:r>
              <a:rPr lang="ru-RU" sz="15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15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 основной</a:t>
            </a:r>
            <a:r>
              <a:rPr lang="ru-RU" sz="15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</a:p>
          <a:p>
            <a:pPr algn="ctr"/>
            <a:endParaRPr lang="ru-RU" sz="15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  </a:t>
            </a:r>
          </a:p>
          <a:p>
            <a:r>
              <a:rPr lang="ru-RU" sz="1600" b="1" dirty="0" smtClean="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Р</a:t>
            </a:r>
            <a:r>
              <a:rPr lang="ru-RU" sz="1600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еализация основных видов   деятельности по направлениям проекта.</a:t>
            </a:r>
            <a:r>
              <a:rPr lang="ru-RU" sz="1600" b="1" dirty="0" smtClean="0"/>
              <a:t>   </a:t>
            </a:r>
            <a:r>
              <a:rPr lang="ru-RU" sz="1600" b="1" dirty="0" smtClean="0">
                <a:solidFill>
                  <a:srgbClr val="FF0000"/>
                </a:solidFill>
              </a:rPr>
              <a:t>Н</a:t>
            </a:r>
            <a:r>
              <a:rPr lang="ru-RU" sz="1600" b="1" dirty="0" smtClean="0"/>
              <a:t>епосредственно-образовательная деятельность с детьми.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  С</a:t>
            </a:r>
            <a:r>
              <a:rPr lang="ru-RU" sz="1600" b="1" dirty="0" smtClean="0"/>
              <a:t>овместная деятельность</a:t>
            </a:r>
          </a:p>
          <a:p>
            <a:r>
              <a:rPr lang="ru-RU" sz="1600" b="1" dirty="0" smtClean="0">
                <a:solidFill>
                  <a:srgbClr val="FF0000"/>
                </a:solidFill>
              </a:rPr>
              <a:t>  С</a:t>
            </a:r>
            <a:r>
              <a:rPr lang="ru-RU" sz="1600" b="1" dirty="0" smtClean="0"/>
              <a:t>амостоятельная деятельность детей.</a:t>
            </a:r>
          </a:p>
          <a:p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34829" name="Rectangle 3"/>
          <p:cNvSpPr>
            <a:spLocks noChangeArrowheads="1"/>
          </p:cNvSpPr>
          <p:nvPr/>
        </p:nvSpPr>
        <p:spPr bwMode="auto">
          <a:xfrm>
            <a:off x="1500188" y="5000636"/>
            <a:ext cx="7072312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3этап </a:t>
            </a:r>
            <a:r>
              <a:rPr lang="ru-RU" sz="1500" b="1" dirty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–</a:t>
            </a:r>
            <a:r>
              <a:rPr lang="ru-RU" sz="1500" b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заключительный</a:t>
            </a:r>
          </a:p>
          <a:p>
            <a:pPr algn="ctr"/>
            <a:r>
              <a:rPr lang="ru-RU" sz="1500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  <a:r>
              <a:rPr lang="ru-RU" b="1" dirty="0" smtClean="0"/>
              <a:t>Обобщение результатов работы;</a:t>
            </a:r>
          </a:p>
          <a:p>
            <a:pPr algn="ctr"/>
            <a:r>
              <a:rPr lang="ru-RU" b="1" dirty="0" smtClean="0"/>
              <a:t>Анализ деятельности.</a:t>
            </a:r>
          </a:p>
          <a:p>
            <a:pPr algn="ctr"/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20" name="Тройная стрелка влево/вправо/вверх 19"/>
          <p:cNvSpPr/>
          <p:nvPr/>
        </p:nvSpPr>
        <p:spPr>
          <a:xfrm rot="10800000">
            <a:off x="3714750" y="2286000"/>
            <a:ext cx="1714500" cy="2571760"/>
          </a:xfrm>
          <a:prstGeom prst="leftRightUpArrow">
            <a:avLst>
              <a:gd name="adj1" fmla="val 28056"/>
              <a:gd name="adj2" fmla="val 35972"/>
              <a:gd name="adj3" fmla="val 10736"/>
            </a:avLst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1857375" y="142852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357166"/>
            <a:ext cx="89296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Оценка результатов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5" name="Лента лицом вверх 14"/>
          <p:cNvSpPr/>
          <p:nvPr/>
        </p:nvSpPr>
        <p:spPr>
          <a:xfrm>
            <a:off x="2643188" y="3929063"/>
            <a:ext cx="3643312" cy="2357437"/>
          </a:xfrm>
          <a:prstGeom prst="ribbon2">
            <a:avLst>
              <a:gd name="adj1" fmla="val 16667"/>
              <a:gd name="adj2" fmla="val 66390"/>
            </a:avLst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Лента лицом вверх 16"/>
          <p:cNvSpPr/>
          <p:nvPr/>
        </p:nvSpPr>
        <p:spPr>
          <a:xfrm>
            <a:off x="4500562" y="1357298"/>
            <a:ext cx="3643312" cy="2571750"/>
          </a:xfrm>
          <a:prstGeom prst="ribbon2">
            <a:avLst>
              <a:gd name="adj1" fmla="val 16667"/>
              <a:gd name="adj2" fmla="val 64512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Лента лицом вверх 17"/>
          <p:cNvSpPr/>
          <p:nvPr/>
        </p:nvSpPr>
        <p:spPr>
          <a:xfrm>
            <a:off x="928686" y="1428754"/>
            <a:ext cx="3429000" cy="2571750"/>
          </a:xfrm>
          <a:prstGeom prst="ribbon2">
            <a:avLst>
              <a:gd name="adj1" fmla="val 16667"/>
              <a:gd name="adj2" fmla="val 65901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777" name="Rectangle 1"/>
          <p:cNvSpPr>
            <a:spLocks noChangeArrowheads="1"/>
          </p:cNvSpPr>
          <p:nvPr/>
        </p:nvSpPr>
        <p:spPr bwMode="auto">
          <a:xfrm>
            <a:off x="714375" y="1928802"/>
            <a:ext cx="335755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r>
              <a:rPr lang="ru-RU" sz="1500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Оценка эффективности по итогам работы будет проводиться по трем направлениям: дети, педагоги и родители.</a:t>
            </a:r>
            <a:endParaRPr lang="ru-RU" sz="1600" b="1" dirty="0">
              <a:ea typeface="Times New Roman" pitchFamily="18" charset="0"/>
              <a:cs typeface="Arial" charset="0"/>
            </a:endParaRPr>
          </a:p>
        </p:txBody>
      </p:sp>
      <p:sp>
        <p:nvSpPr>
          <p:cNvPr id="32778" name="Rectangle 2"/>
          <p:cNvSpPr>
            <a:spLocks noChangeArrowheads="1"/>
          </p:cNvSpPr>
          <p:nvPr/>
        </p:nvSpPr>
        <p:spPr bwMode="auto">
          <a:xfrm>
            <a:off x="5143504" y="1357299"/>
            <a:ext cx="2714645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5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Определение продвижения детей будет отслеживаться через наблюдение и анализ работы по музыкальной</a:t>
            </a:r>
            <a:r>
              <a:rPr lang="ru-RU" sz="1500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</a:t>
            </a:r>
            <a:r>
              <a:rPr lang="ru-RU" sz="15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ru-RU" sz="1500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деятельности </a:t>
            </a:r>
            <a:r>
              <a:rPr lang="ru-RU" sz="15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через просмотр  фольклорных праздников</a:t>
            </a:r>
            <a:r>
              <a:rPr lang="ru-RU" sz="1500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.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2779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216982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r>
              <a:rPr lang="ru-RU" sz="15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По окончании проекта будет проведено анкетирование всех участков с целью подведения итогов работы, определения роста профессионального мастерства педагогов.</a:t>
            </a:r>
            <a:endParaRPr lang="ru-RU" b="1" dirty="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868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892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endParaRPr lang="ru-RU" sz="3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Взаимодействие участников проекта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70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36871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6872" name="AutoShape 9"/>
          <p:cNvSpPr>
            <a:spLocks noChangeArrowheads="1"/>
          </p:cNvSpPr>
          <p:nvPr/>
        </p:nvSpPr>
        <p:spPr bwMode="auto">
          <a:xfrm>
            <a:off x="3276600" y="2008189"/>
            <a:ext cx="2520950" cy="1706563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 dirty="0" smtClean="0"/>
              <a:t>Музыкальный </a:t>
            </a:r>
            <a:endParaRPr lang="ru-RU" b="1" i="1" dirty="0"/>
          </a:p>
          <a:p>
            <a:pPr algn="ctr"/>
            <a:r>
              <a:rPr lang="ru-RU" b="1" i="1" dirty="0"/>
              <a:t>руководитель</a:t>
            </a:r>
          </a:p>
        </p:txBody>
      </p:sp>
      <p:sp>
        <p:nvSpPr>
          <p:cNvPr id="36873" name="AutoShape 10"/>
          <p:cNvSpPr>
            <a:spLocks noChangeArrowheads="1"/>
          </p:cNvSpPr>
          <p:nvPr/>
        </p:nvSpPr>
        <p:spPr bwMode="auto">
          <a:xfrm>
            <a:off x="6215074" y="2071678"/>
            <a:ext cx="2520950" cy="1706563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 dirty="0"/>
              <a:t>Дети</a:t>
            </a:r>
          </a:p>
        </p:txBody>
      </p:sp>
      <p:sp>
        <p:nvSpPr>
          <p:cNvPr id="36874" name="AutoShape 11"/>
          <p:cNvSpPr>
            <a:spLocks noChangeArrowheads="1"/>
          </p:cNvSpPr>
          <p:nvPr/>
        </p:nvSpPr>
        <p:spPr bwMode="auto">
          <a:xfrm>
            <a:off x="323850" y="2079627"/>
            <a:ext cx="2520950" cy="1706563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 dirty="0" smtClean="0"/>
              <a:t>Воспитатели,</a:t>
            </a:r>
          </a:p>
          <a:p>
            <a:pPr algn="ctr"/>
            <a:r>
              <a:rPr lang="ru-RU" b="1" i="1" dirty="0" smtClean="0"/>
              <a:t>сотрудники</a:t>
            </a:r>
            <a:endParaRPr lang="ru-RU" b="1" i="1" dirty="0"/>
          </a:p>
        </p:txBody>
      </p:sp>
      <p:sp>
        <p:nvSpPr>
          <p:cNvPr id="36875" name="AutoShape 12"/>
          <p:cNvSpPr>
            <a:spLocks noChangeArrowheads="1"/>
          </p:cNvSpPr>
          <p:nvPr/>
        </p:nvSpPr>
        <p:spPr bwMode="auto">
          <a:xfrm>
            <a:off x="3276600" y="4287842"/>
            <a:ext cx="2520950" cy="1212860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i="1" dirty="0"/>
              <a:t>Родители</a:t>
            </a:r>
          </a:p>
        </p:txBody>
      </p:sp>
      <p:sp>
        <p:nvSpPr>
          <p:cNvPr id="36876" name="AutoShape 19"/>
          <p:cNvSpPr>
            <a:spLocks noChangeArrowheads="1"/>
          </p:cNvSpPr>
          <p:nvPr/>
        </p:nvSpPr>
        <p:spPr bwMode="auto">
          <a:xfrm>
            <a:off x="5786446" y="2428868"/>
            <a:ext cx="504825" cy="431800"/>
          </a:xfrm>
          <a:prstGeom prst="leftRightArrow">
            <a:avLst>
              <a:gd name="adj1" fmla="val 32352"/>
              <a:gd name="adj2" fmla="val 2794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6877" name="AutoShape 20"/>
          <p:cNvSpPr>
            <a:spLocks noChangeArrowheads="1"/>
          </p:cNvSpPr>
          <p:nvPr/>
        </p:nvSpPr>
        <p:spPr bwMode="auto">
          <a:xfrm>
            <a:off x="2786050" y="2428868"/>
            <a:ext cx="504825" cy="431800"/>
          </a:xfrm>
          <a:prstGeom prst="leftRightArrow">
            <a:avLst>
              <a:gd name="adj1" fmla="val 32352"/>
              <a:gd name="adj2" fmla="val 2794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6878" name="AutoShape 21"/>
          <p:cNvSpPr>
            <a:spLocks noChangeArrowheads="1"/>
          </p:cNvSpPr>
          <p:nvPr/>
        </p:nvSpPr>
        <p:spPr bwMode="auto">
          <a:xfrm rot="5400000">
            <a:off x="4249735" y="3822703"/>
            <a:ext cx="504825" cy="431800"/>
          </a:xfrm>
          <a:prstGeom prst="leftRightArrow">
            <a:avLst>
              <a:gd name="adj1" fmla="val 32352"/>
              <a:gd name="adj2" fmla="val 2794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6879" name="AutoShape 22"/>
          <p:cNvSpPr>
            <a:spLocks noChangeArrowheads="1"/>
          </p:cNvSpPr>
          <p:nvPr/>
        </p:nvSpPr>
        <p:spPr bwMode="auto">
          <a:xfrm rot="7765640">
            <a:off x="5375922" y="3785757"/>
            <a:ext cx="979487" cy="509588"/>
          </a:xfrm>
          <a:prstGeom prst="leftRightArrow">
            <a:avLst>
              <a:gd name="adj1" fmla="val 32352"/>
              <a:gd name="adj2" fmla="val 45935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6880" name="AutoShape 23"/>
          <p:cNvSpPr>
            <a:spLocks noChangeArrowheads="1"/>
          </p:cNvSpPr>
          <p:nvPr/>
        </p:nvSpPr>
        <p:spPr bwMode="auto">
          <a:xfrm rot="-8283209">
            <a:off x="2545125" y="3762514"/>
            <a:ext cx="979487" cy="509588"/>
          </a:xfrm>
          <a:prstGeom prst="leftRightArrow">
            <a:avLst>
              <a:gd name="adj1" fmla="val 32352"/>
              <a:gd name="adj2" fmla="val 45935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07950"/>
            <a:ext cx="8929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Сотрудничество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с родителями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67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0968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6156325" y="4365625"/>
            <a:ext cx="21605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dirty="0"/>
          </a:p>
        </p:txBody>
      </p:sp>
      <p:sp>
        <p:nvSpPr>
          <p:cNvPr id="19" name="7-конечная звезда 18"/>
          <p:cNvSpPr/>
          <p:nvPr/>
        </p:nvSpPr>
        <p:spPr>
          <a:xfrm>
            <a:off x="428596" y="785794"/>
            <a:ext cx="3571900" cy="300039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Беседа с родителями на тему « Фольклор – как средство патриотического воспитания ребенка».</a:t>
            </a:r>
            <a:endParaRPr lang="ru-RU" dirty="0"/>
          </a:p>
        </p:txBody>
      </p:sp>
      <p:sp>
        <p:nvSpPr>
          <p:cNvPr id="21" name="7-конечная звезда 20"/>
          <p:cNvSpPr/>
          <p:nvPr/>
        </p:nvSpPr>
        <p:spPr>
          <a:xfrm>
            <a:off x="428596" y="3786190"/>
            <a:ext cx="3429024" cy="2786082"/>
          </a:xfrm>
          <a:prstGeom prst="star7">
            <a:avLst>
              <a:gd name="adj" fmla="val 29322"/>
              <a:gd name="hf" fmla="val 102572"/>
              <a:gd name="vf" fmla="val 105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Изготовление родителями костюмов и атрибутов к народным праздникам.</a:t>
            </a:r>
          </a:p>
          <a:p>
            <a:pPr algn="ctr"/>
            <a:endParaRPr lang="ru-RU" dirty="0"/>
          </a:p>
        </p:txBody>
      </p:sp>
      <p:sp>
        <p:nvSpPr>
          <p:cNvPr id="22" name="7-конечная звезда 21"/>
          <p:cNvSpPr/>
          <p:nvPr/>
        </p:nvSpPr>
        <p:spPr>
          <a:xfrm>
            <a:off x="4071934" y="3714752"/>
            <a:ext cx="3929090" cy="2571768"/>
          </a:xfrm>
          <a:prstGeom prst="star7">
            <a:avLst>
              <a:gd name="adj" fmla="val 31908"/>
              <a:gd name="hf" fmla="val 102572"/>
              <a:gd name="vf" fmla="val 105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Консультация:</a:t>
            </a:r>
          </a:p>
          <a:p>
            <a:pPr algn="ctr"/>
            <a:r>
              <a:rPr lang="ru-RU" dirty="0" smtClean="0"/>
              <a:t>«Воздействие малых форм фольклора на развитие ребенка»</a:t>
            </a:r>
            <a:endParaRPr lang="ru-RU" dirty="0"/>
          </a:p>
        </p:txBody>
      </p:sp>
      <p:sp>
        <p:nvSpPr>
          <p:cNvPr id="23" name="7-конечная звезда 22"/>
          <p:cNvSpPr/>
          <p:nvPr/>
        </p:nvSpPr>
        <p:spPr>
          <a:xfrm>
            <a:off x="4286248" y="1000108"/>
            <a:ext cx="4000528" cy="2714644"/>
          </a:xfrm>
          <a:prstGeom prst="star7">
            <a:avLst>
              <a:gd name="adj" fmla="val 27705"/>
              <a:gd name="hf" fmla="val 102572"/>
              <a:gd name="vf" fmla="val 105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Совместное творчество бабушек, мам и детей: «Тряпичная птичка».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ДетСад\Desktop\для МО\проект фото\IMG_20180226_1710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42862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ДетСад\Desktop\для МО\проект фото\IMG_20180226_1712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357562"/>
            <a:ext cx="471490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ДетСад\Desktop\для МО\проект фото\IMG_20180226_1715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550480"/>
            <a:ext cx="3429024" cy="480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628" y="357166"/>
            <a:ext cx="3686172" cy="857256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itchFamily="18" charset="0"/>
              </a:rPr>
              <a:t>Совместная деятельность  родителей и детей</a:t>
            </a:r>
            <a:endParaRPr lang="ru-RU" sz="2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.depositphotos.com/2435397/3000/i/950/depositphotos_30003765-stock-photo-frame-border-with-blue-bird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SC018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4786346" cy="319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IMG_20180226_1734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24" y="2857472"/>
            <a:ext cx="5476952" cy="328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png.oformi-foto.ru/2544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3013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714356"/>
            <a:ext cx="8929688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Оборудование и оснащение педагогического процесса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43015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3016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900113" y="206057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dirty="0"/>
              <a:t>.</a:t>
            </a:r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auto">
          <a:xfrm>
            <a:off x="435003" y="1857364"/>
            <a:ext cx="8137525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1. К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онсультации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,  конспекты занятий, сценарии праздничных мероприятий методические  рекомендации для   воспитателей и родителей, практический материал, фотоматериалы, наглядные и дидактические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пособия.</a:t>
            </a:r>
          </a:p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. Организовать в педагогическом коллективе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мастер-класс «Тряпичная птичка»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3. Игровая деятельность: народные игры – хороводные и подвижные.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4. Создать фонотеку фольклорных произведений для прослушивания в свободной деятельности детей.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png.oformi-foto.ru/2544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38113"/>
            <a:ext cx="8929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63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5064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323850" y="600612"/>
            <a:ext cx="8424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Предполагаемый результат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428596" y="1052513"/>
            <a:ext cx="839155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FF0000"/>
              </a:solidFill>
            </a:endParaRPr>
          </a:p>
          <a:p>
            <a:r>
              <a:rPr lang="ru-RU" b="1" dirty="0" smtClean="0">
                <a:latin typeface="Bookman Old Style" pitchFamily="18" charset="0"/>
              </a:rPr>
              <a:t>      1.Воспитание толерантной, духовно-нравственной, творческой личности ребенка, готовой к интеграции в обществе с мотивацией на уровне возраста к  традициям семьи, нации и других народов;</a:t>
            </a:r>
          </a:p>
          <a:p>
            <a:r>
              <a:rPr lang="ru-RU" b="1" dirty="0" smtClean="0">
                <a:latin typeface="Bookman Old Style" pitchFamily="18" charset="0"/>
              </a:rPr>
              <a:t>      2.Проявление интереса к истории России;</a:t>
            </a:r>
          </a:p>
          <a:p>
            <a:r>
              <a:rPr lang="ru-RU" b="1" dirty="0" smtClean="0">
                <a:latin typeface="Bookman Old Style" pitchFamily="18" charset="0"/>
              </a:rPr>
              <a:t>      3.Использование детьми в активной речи потешек, считалок, загадок.</a:t>
            </a:r>
          </a:p>
          <a:p>
            <a:r>
              <a:rPr lang="ru-RU" b="1" dirty="0" smtClean="0">
                <a:latin typeface="Bookman Old Style" pitchFamily="18" charset="0"/>
              </a:rPr>
              <a:t>      4.Осмысленное и активное участие детей в русских народных праздниках (знают название праздника, поют песни, исполняют частушки, читают стихи)</a:t>
            </a:r>
          </a:p>
          <a:p>
            <a:r>
              <a:rPr lang="ru-RU" b="1" dirty="0" smtClean="0">
                <a:latin typeface="Bookman Old Style" pitchFamily="18" charset="0"/>
              </a:rPr>
              <a:t>      5.Знание истории русского народного костюма, головных уборов.</a:t>
            </a:r>
          </a:p>
          <a:p>
            <a:r>
              <a:rPr lang="ru-RU" b="1" dirty="0" smtClean="0">
                <a:latin typeface="Bookman Old Style" pitchFamily="18" charset="0"/>
              </a:rPr>
              <a:t>      6.Использование  атрибутов  русской народной культуры в самостоятельной деятельности.</a:t>
            </a:r>
          </a:p>
          <a:p>
            <a:r>
              <a:rPr lang="ru-RU" b="1" dirty="0" smtClean="0">
                <a:latin typeface="Bookman Old Style" pitchFamily="18" charset="0"/>
              </a:rPr>
              <a:t>     7.Бережное отношение к предметам быта, произведениям народного творчества.</a:t>
            </a:r>
          </a:p>
          <a:p>
            <a:pPr lvl="0"/>
            <a:endParaRPr lang="ru-RU" dirty="0" smtClean="0"/>
          </a:p>
          <a:p>
            <a:endParaRPr lang="ru-RU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png.oformi-foto.ru/2544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38113"/>
            <a:ext cx="8929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63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5064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755650" y="1052513"/>
            <a:ext cx="806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b="1" i="1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C:\Users\ДетСад\Desktop\для МО\проект фото\DSCF78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000108"/>
            <a:ext cx="661355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ds02.infourok.ru/uploads/ex/0e58/000899d7-30532532/img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285750"/>
            <a:ext cx="685803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defRPr/>
            </a:pP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Постановка </a:t>
            </a: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проблемы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2533" name="Picture 5" descr="H:\ВАЛ.ИВ\з4.jpe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4876" y="3214686"/>
            <a:ext cx="4214842" cy="3357586"/>
          </a:xfrm>
          <a:prstGeom prst="rect">
            <a:avLst/>
          </a:prstGeom>
          <a:solidFill>
            <a:srgbClr val="FF0000"/>
          </a:solidFill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214710" y="35716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latin typeface="Bookman Old Style" pitchFamily="18" charset="0"/>
              </a:rPr>
              <a:t>Современный дошкольник живет во время в</a:t>
            </a:r>
            <a:r>
              <a:rPr lang="ru-RU" b="1" dirty="0" smtClean="0">
                <a:latin typeface="Bookman Old Style" pitchFamily="18" charset="0"/>
                <a:cs typeface="Arial" pitchFamily="34" charset="0"/>
              </a:rPr>
              <a:t>о время, когда русская культура, родной язык испытывают влияние иноязычных культур. Героями современных детей становятся персонажи иностранных фильмов, материальные ценности доминируют над духовными. </a:t>
            </a:r>
            <a:endParaRPr lang="ru-RU" dirty="0"/>
          </a:p>
        </p:txBody>
      </p:sp>
      <p:pic>
        <p:nvPicPr>
          <p:cNvPr id="1028" name="Picture 4" descr="DSC018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214686"/>
            <a:ext cx="4464986" cy="3357586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.depositphotos.com/2435397/3000/i/950/depositphotos_30003765-stock-photo-frame-border-with-blue-bird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1857364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/>
            <a:r>
              <a:rPr lang="ru-RU" b="1" u="sng" dirty="0" smtClean="0">
                <a:solidFill>
                  <a:srgbClr val="11111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026" name="Picture 2" descr="IMG-20181106-WA0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0"/>
            <a:ext cx="5935663" cy="321468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7" name="Picture 3" descr="IMG-20181106-WA00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357562"/>
            <a:ext cx="6007101" cy="3377086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8" name="Picture 4" descr="IMG-20181106-WA00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6" y="785794"/>
            <a:ext cx="2571736" cy="509745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png.oformi-foto.ru/25440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7109" name="TextBox 5"/>
          <p:cNvSpPr txBox="1">
            <a:spLocks noChangeArrowheads="1"/>
          </p:cNvSpPr>
          <p:nvPr/>
        </p:nvSpPr>
        <p:spPr bwMode="auto">
          <a:xfrm>
            <a:off x="1857375" y="0"/>
            <a:ext cx="4786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600" b="1" i="1" dirty="0">
              <a:latin typeface="Calibri" pitchFamily="34" charset="0"/>
            </a:endParaRPr>
          </a:p>
          <a:p>
            <a:endParaRPr lang="ru-RU" sz="800" dirty="0">
              <a:latin typeface="Calibri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138113"/>
            <a:ext cx="8929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7111" name="Rectangle 1"/>
          <p:cNvSpPr>
            <a:spLocks noChangeArrowheads="1"/>
          </p:cNvSpPr>
          <p:nvPr/>
        </p:nvSpPr>
        <p:spPr bwMode="auto">
          <a:xfrm>
            <a:off x="714375" y="1500188"/>
            <a:ext cx="24288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sz="1600" dirty="0">
              <a:ea typeface="Times New Roman" pitchFamily="18" charset="0"/>
              <a:cs typeface="Arial" charset="0"/>
            </a:endParaRPr>
          </a:p>
        </p:txBody>
      </p:sp>
      <p:sp>
        <p:nvSpPr>
          <p:cNvPr id="47112" name="Rectangle 3"/>
          <p:cNvSpPr>
            <a:spLocks noChangeArrowheads="1"/>
          </p:cNvSpPr>
          <p:nvPr/>
        </p:nvSpPr>
        <p:spPr bwMode="auto">
          <a:xfrm>
            <a:off x="3143250" y="3929063"/>
            <a:ext cx="2643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5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     </a:t>
            </a:r>
            <a:endParaRPr lang="ru-RU" dirty="0">
              <a:ea typeface="Times New Roman" pitchFamily="18" charset="0"/>
              <a:cs typeface="Arial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1619250" y="0"/>
            <a:ext cx="5329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Оценка результатов: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611188" y="1052513"/>
            <a:ext cx="79930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dirty="0">
                <a:solidFill>
                  <a:srgbClr val="7030A0"/>
                </a:solidFill>
              </a:rPr>
              <a:t>Оценка эффективности по итогам работы будет проводиться по трем направлениям: дети, педагоги и родители.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      Определение продвижения детей будет отслеживаться через проведение диагностики на начало и конец учебного года, через наблюдение и анализ работы по музыкальной  деятельности, через просмотр театрализованных представлений и фольклорных праздников.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      По окончании проекта будет проведено анкетирование всех участков с целью подведения итогов работы, определения роста профессионального мастерства педагогов.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3999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SC018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108" y="785794"/>
            <a:ext cx="8788048" cy="5857916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07157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«Приходите в гости к нам, очень будем </a:t>
            </a:r>
            <a:b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рады вам!»</a:t>
            </a:r>
            <a:endParaRPr lang="ru-RU" sz="24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1285860"/>
            <a:ext cx="621510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 	</a:t>
            </a:r>
            <a:r>
              <a:rPr lang="ru-RU" sz="2000" b="1" dirty="0" smtClean="0">
                <a:latin typeface="Bookman Old Style" pitchFamily="18" charset="0"/>
                <a:cs typeface="Arial" pitchFamily="34" charset="0"/>
              </a:rPr>
              <a:t>Современный дошкольник живет </a:t>
            </a: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16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16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endParaRPr lang="ru-RU" sz="1600" b="1" dirty="0" smtClean="0">
              <a:latin typeface="Bookman Old Style" pitchFamily="18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latin typeface="Bookman Old Style" pitchFamily="18" charset="0"/>
                <a:cs typeface="Arial" pitchFamily="34" charset="0"/>
              </a:rPr>
              <a:t>Фольклорные праздники помогают детям почувствовать себя частичкой своего народа, возродить интерес к обычаям и культуре народа, носителями которой они являются, гармонично формируют нравственные ценности: патриотизм, представление о добре, красоте, правде и верности, которые приобретают в наши дни особую значимость.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5" name="Picture 4" descr="H:\ВАЛ.ИВ\IMG_463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71670" y="285728"/>
            <a:ext cx="5723788" cy="37147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3" y="500063"/>
            <a:ext cx="6000750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Обоснование:</a:t>
            </a:r>
            <a:r>
              <a:rPr lang="ru-RU" sz="2000" b="1" i="1" dirty="0">
                <a:latin typeface="+mn-lt"/>
              </a:rPr>
              <a:t> </a:t>
            </a:r>
            <a:r>
              <a:rPr lang="ru-RU" sz="2000" b="1" i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 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модернизация содержания музыкального развития детей средствами народного фольклора. В непосредственной образовательной деятельности с детьми возможно и необходимо использовать русское народное творчество.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Инновационная 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направленность:</a:t>
            </a: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формирование  у детей устойчивого интереса к народному творчеству,   желание  знакомиться с разнообразными жанрами фольклора. </a:t>
            </a:r>
            <a:r>
              <a:rPr lang="ru-RU" sz="2000" b="1" i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 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Сроки реализации проекта: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 месяца.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 проекта:</a:t>
            </a:r>
            <a:r>
              <a:rPr lang="ru-RU" sz="2000" dirty="0">
                <a:latin typeface="+mn-lt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творческий, групповой, комплексный.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 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Участники:</a:t>
            </a:r>
            <a:r>
              <a:rPr lang="ru-RU" b="1" dirty="0">
                <a:latin typeface="+mn-lt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дети  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нашего дошкольного учреждения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Возраст детей:</a:t>
            </a:r>
            <a:r>
              <a:rPr lang="ru-RU" sz="2000" dirty="0">
                <a:latin typeface="+mn-lt"/>
              </a:rPr>
              <a:t> 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3-7лет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Продукт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совместной деятельности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 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календарные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и народные праздники, вокальное пение и сочинительство, танцевальное и игровое 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творчество, создание мини-музея.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18434" name="Picture 2" descr="http://im5-tub-ru.yandex.net/i?id=38611459-14-72&amp;n=2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86446" y="500042"/>
            <a:ext cx="3071834" cy="6143668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00206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018.radikal.ru/i500/1503/5d/aae10f11644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285729"/>
            <a:ext cx="7358114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Патриотическое  воспитание дошкольников через знакомство с праздниками, традициями и обычаями русского народа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Приобщение детей к истокам русской культуры,  воспитание способности и умения эстетически воспринимать произведения народного творчества, развитие навыков исполнительской деятельности.</a:t>
            </a:r>
            <a:endParaRPr lang="ru-RU" dirty="0" smtClean="0">
              <a:solidFill>
                <a:srgbClr val="7030A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7030A0"/>
                </a:solidFill>
              </a:rPr>
              <a:t>.  </a:t>
            </a:r>
            <a:endParaRPr lang="ru-RU" sz="1700" b="1" dirty="0">
              <a:solidFill>
                <a:srgbClr val="7030A0"/>
              </a:solidFill>
            </a:endParaRPr>
          </a:p>
        </p:txBody>
      </p:sp>
      <p:pic>
        <p:nvPicPr>
          <p:cNvPr id="5" name="Picture 8" descr="http://im1-tub-ru.yandex.net/i?id=106388101-09-72&amp;n=2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28860" y="2500306"/>
            <a:ext cx="5357850" cy="412356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s018.radikal.ru/i500/1503/5d/aae10f11644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571625"/>
            <a:ext cx="44291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     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Основной 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принцип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проекта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–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принцип взаимодействия ребенка с различными формами народного фольклора. </a:t>
            </a:r>
          </a:p>
        </p:txBody>
      </p:sp>
      <p:pic>
        <p:nvPicPr>
          <p:cNvPr id="1026" name="Picture 2" descr="C:\Users\ДетСад\Desktop\для МО\проект фото\IMG-20180331-WA0018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500562" y="526185"/>
            <a:ext cx="4229107" cy="5760336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ds02.infourok.ru/uploads/ex/0e58/000899d7-30532532/img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357166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 flipV="1">
            <a:off x="428625" y="584200"/>
            <a:ext cx="614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6390" name="Picture 6" descr="http://im0-tub-ru.yandex.net/i?id=93461347-66-72&amp;n=2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1999" y="3357562"/>
            <a:ext cx="4478987" cy="3500438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394" name="Picture 10" descr="http://im1-tub-ru.yandex.net/i?id=154280487-18-72&amp;n=2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8583" y="3429000"/>
            <a:ext cx="4247665" cy="3071833"/>
          </a:xfrm>
          <a:prstGeom prst="ellipse">
            <a:avLst/>
          </a:prstGeom>
          <a:ln w="63500" cap="rnd">
            <a:solidFill>
              <a:schemeClr val="accent3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000125" y="71414"/>
            <a:ext cx="70008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Новизна проекта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algn="ctr">
              <a:defRPr/>
            </a:pPr>
            <a:r>
              <a:rPr lang="ru-RU" sz="4000" b="1" dirty="0" smtClean="0">
                <a:latin typeface="Bookman Old Style" pitchFamily="18" charset="0"/>
              </a:rPr>
              <a:t> </a:t>
            </a:r>
            <a:r>
              <a:rPr lang="ru-RU" sz="2400" b="1" dirty="0" smtClean="0">
                <a:latin typeface="Bookman Old Style" pitchFamily="18" charset="0"/>
              </a:rPr>
              <a:t>В целом проект в своём развитии имеет прогресс, так как его оригинальность состоит во взаимодействии творчества, осваивании опыта прошлых поколений, изучении его, реализации полученных знаний в повседневной жизни.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Picture 10" descr="http://im1-tub-ru.yandex.net/i?id=154280487-18-72&amp;n=2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3429000"/>
            <a:ext cx="4247665" cy="3429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3547</TotalTime>
  <Words>645</Words>
  <Application>Microsoft Office PowerPoint</Application>
  <PresentationFormat>Экран (4:3)</PresentationFormat>
  <Paragraphs>203</Paragraphs>
  <Slides>42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 Муниципальное автономное  дошкольное образовательное учреждение детский сад № 187</vt:lpstr>
      <vt:lpstr>    «Для воспитания личности, патриота нужно восстанавливать роль великой русской культуры и литературы. Они должны стать фундаментом для самоопределения граждан, источником самобытности и основой понимания национальной идеи»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Совместная деятельность  родителей и детей</vt:lpstr>
      <vt:lpstr>Слайд 36</vt:lpstr>
      <vt:lpstr>Слайд 37</vt:lpstr>
      <vt:lpstr>Слайд 38</vt:lpstr>
      <vt:lpstr>Слайд 39</vt:lpstr>
      <vt:lpstr>Слайд 40</vt:lpstr>
      <vt:lpstr>Слайд 41</vt:lpstr>
      <vt:lpstr>«Приходите в гости к нам, очень будем  рады вам!»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ДетСад</cp:lastModifiedBy>
  <cp:revision>302</cp:revision>
  <dcterms:created xsi:type="dcterms:W3CDTF">2014-03-22T15:35:31Z</dcterms:created>
  <dcterms:modified xsi:type="dcterms:W3CDTF">2018-11-14T13:49:54Z</dcterms:modified>
</cp:coreProperties>
</file>