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82" r:id="rId4"/>
    <p:sldId id="281" r:id="rId5"/>
    <p:sldId id="257" r:id="rId6"/>
    <p:sldId id="258" r:id="rId7"/>
    <p:sldId id="261" r:id="rId8"/>
    <p:sldId id="283" r:id="rId9"/>
    <p:sldId id="276" r:id="rId10"/>
    <p:sldId id="277" r:id="rId11"/>
    <p:sldId id="278" r:id="rId12"/>
    <p:sldId id="279" r:id="rId13"/>
    <p:sldId id="280" r:id="rId14"/>
    <p:sldId id="262" r:id="rId15"/>
    <p:sldId id="263" r:id="rId16"/>
    <p:sldId id="264" r:id="rId17"/>
    <p:sldId id="265" r:id="rId18"/>
    <p:sldId id="266" r:id="rId19"/>
    <p:sldId id="268" r:id="rId20"/>
    <p:sldId id="267" r:id="rId21"/>
    <p:sldId id="269" r:id="rId22"/>
    <p:sldId id="27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0B5A-6BE2-4D00-A20C-1714AE3329CA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5921-5E93-40CF-92B5-49A4BEE31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39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0B5A-6BE2-4D00-A20C-1714AE3329CA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5921-5E93-40CF-92B5-49A4BEE31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98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0B5A-6BE2-4D00-A20C-1714AE3329CA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5921-5E93-40CF-92B5-49A4BEE31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1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0B5A-6BE2-4D00-A20C-1714AE3329CA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5921-5E93-40CF-92B5-49A4BEE31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14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0B5A-6BE2-4D00-A20C-1714AE3329CA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5921-5E93-40CF-92B5-49A4BEE31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51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0B5A-6BE2-4D00-A20C-1714AE3329CA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5921-5E93-40CF-92B5-49A4BEE31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68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0B5A-6BE2-4D00-A20C-1714AE3329CA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5921-5E93-40CF-92B5-49A4BEE31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8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0B5A-6BE2-4D00-A20C-1714AE3329CA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5921-5E93-40CF-92B5-49A4BEE31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70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0B5A-6BE2-4D00-A20C-1714AE3329CA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5921-5E93-40CF-92B5-49A4BEE31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10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0B5A-6BE2-4D00-A20C-1714AE3329CA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5921-5E93-40CF-92B5-49A4BEE31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92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50B5A-6BE2-4D00-A20C-1714AE3329CA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5921-5E93-40CF-92B5-49A4BEE31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50B5A-6BE2-4D00-A20C-1714AE3329CA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85921-5E93-40CF-92B5-49A4BEE31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92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zvestia.ru/news/571947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intel.com/business/community/?automodule=blog&amp;blogid=43308&amp;showentry=2354" TargetMode="External"/><Relationship Id="rId4" Type="http://schemas.openxmlformats.org/officeDocument/2006/relationships/hyperlink" Target="https://snob.ru/selected/entry/1163?preview=prin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3323" y="221324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Реальна ли дополненная реальность ?</a:t>
            </a:r>
            <a:endParaRPr lang="ru-RU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 flipH="1" flipV="1">
            <a:off x="1478281" y="5257799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812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28" y="0"/>
            <a:ext cx="12210828" cy="7430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Дополненная реальность в военной промышленности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56863" y="1684350"/>
            <a:ext cx="6000750" cy="3752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42" y="1684350"/>
            <a:ext cx="2857500" cy="2419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8431" y="1684350"/>
            <a:ext cx="2857500" cy="24193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0993" y="4866085"/>
            <a:ext cx="4752975" cy="23717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5096" y="4842028"/>
            <a:ext cx="2979420" cy="21700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77" y="4842027"/>
            <a:ext cx="3338551" cy="21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6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" y="0"/>
            <a:ext cx="12210828" cy="7430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007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Дополненная реальность в образовании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073" y="675005"/>
            <a:ext cx="7143099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494" y="3437561"/>
            <a:ext cx="5434420" cy="34582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130" y="744840"/>
            <a:ext cx="3885826" cy="25879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429" y="5142414"/>
            <a:ext cx="1425064" cy="1715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4436" y="5103292"/>
            <a:ext cx="3432115" cy="171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6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" y="0"/>
            <a:ext cx="12210828" cy="7430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Дополненная реальность для детей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8632" y="1358221"/>
            <a:ext cx="5715000" cy="381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39" y="5237220"/>
            <a:ext cx="5715000" cy="2124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666" y="3865537"/>
            <a:ext cx="5369561" cy="1891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666" y="5328611"/>
            <a:ext cx="5369561" cy="19590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5666" y="1358221"/>
            <a:ext cx="5369561" cy="272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0828" cy="7430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2070"/>
            <a:ext cx="10515600" cy="4991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Дополненная реальность для развлечений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7644" y="768777"/>
            <a:ext cx="4616564" cy="28341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592" y="721180"/>
            <a:ext cx="5489621" cy="29939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4" y="3715147"/>
            <a:ext cx="4616564" cy="30516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592" y="3762375"/>
            <a:ext cx="5489621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Дополненная реальность в искусстве и реальности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0" y="2486857"/>
            <a:ext cx="3897185" cy="40902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5102" y="2055813"/>
            <a:ext cx="3838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Проект «Сменить тело за 40 секунд»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714" y="2486857"/>
            <a:ext cx="4564098" cy="40902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078011" y="2021283"/>
            <a:ext cx="4181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4D Anatomy 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001" y="2486856"/>
            <a:ext cx="2304358" cy="409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0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3645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>
                <a:solidFill>
                  <a:schemeClr val="bg2"/>
                </a:solidFill>
              </a:rPr>
              <a:t>Фестиваль «</a:t>
            </a:r>
            <a:r>
              <a:rPr lang="ru-RU" sz="3200" dirty="0" err="1" smtClean="0">
                <a:solidFill>
                  <a:schemeClr val="bg2"/>
                </a:solidFill>
              </a:rPr>
              <a:t>Интермузей</a:t>
            </a:r>
            <a:r>
              <a:rPr lang="ru-RU" sz="3200" dirty="0" smtClean="0">
                <a:solidFill>
                  <a:schemeClr val="bg2"/>
                </a:solidFill>
              </a:rPr>
              <a:t>»</a:t>
            </a:r>
            <a:endParaRPr lang="ru-RU" sz="3200" dirty="0">
              <a:solidFill>
                <a:schemeClr val="bg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12623" cy="4334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90" y="-1"/>
            <a:ext cx="7020910" cy="4672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914614"/>
            <a:ext cx="6512623" cy="5019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091" y="2834210"/>
            <a:ext cx="7020910" cy="427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Устройства дополненной реальности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58" y="2513968"/>
            <a:ext cx="4678848" cy="352075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38728" y="2055813"/>
            <a:ext cx="1393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G</a:t>
            </a:r>
            <a:r>
              <a:rPr lang="en-US" dirty="0" smtClean="0">
                <a:solidFill>
                  <a:schemeClr val="bg2"/>
                </a:solidFill>
              </a:rPr>
              <a:t>oogle </a:t>
            </a:r>
            <a:r>
              <a:rPr lang="en-US" dirty="0">
                <a:solidFill>
                  <a:schemeClr val="bg2"/>
                </a:solidFill>
              </a:rPr>
              <a:t>G</a:t>
            </a:r>
            <a:r>
              <a:rPr lang="en-US" dirty="0" smtClean="0">
                <a:solidFill>
                  <a:schemeClr val="bg2"/>
                </a:solidFill>
              </a:rPr>
              <a:t>lass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539" y="2513968"/>
            <a:ext cx="3581107" cy="352075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63353" y="2043675"/>
            <a:ext cx="1222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Skully</a:t>
            </a:r>
            <a:r>
              <a:rPr lang="en-US" dirty="0" smtClean="0">
                <a:solidFill>
                  <a:schemeClr val="bg2"/>
                </a:solidFill>
              </a:rPr>
              <a:t> AR-1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573" y="2513967"/>
            <a:ext cx="2857500" cy="352075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370916" y="2043675"/>
            <a:ext cx="2312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SpaceGlasses</a:t>
            </a:r>
            <a:r>
              <a:rPr lang="en-US" dirty="0" smtClean="0">
                <a:solidFill>
                  <a:schemeClr val="bg2"/>
                </a:solidFill>
              </a:rPr>
              <a:t> META.01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1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Приложения дополненной реальности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41" y="1437469"/>
            <a:ext cx="4970687" cy="23497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41" y="3964449"/>
            <a:ext cx="4970687" cy="2520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1569" y="1437469"/>
            <a:ext cx="2762437" cy="50474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4447" y="1437469"/>
            <a:ext cx="2857500" cy="504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5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535" y="-319906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Виртуальные примерочные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754"/>
            <a:ext cx="12192000" cy="6795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683" y="595754"/>
            <a:ext cx="7504386" cy="81389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939" y="595754"/>
            <a:ext cx="12206939" cy="70189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5754"/>
            <a:ext cx="12324124" cy="701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Маркерные технологии дополненной реальности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239" y="2124951"/>
            <a:ext cx="3242127" cy="21584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520" y="2040103"/>
            <a:ext cx="3421325" cy="22053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67303" y="1690688"/>
            <a:ext cx="567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Виртуальные объекты могут быть привязаны к маркеру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239" y="4459009"/>
            <a:ext cx="3242127" cy="21470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520" y="4385576"/>
            <a:ext cx="3421325" cy="23322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151919" y="3304847"/>
            <a:ext cx="13826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2"/>
                </a:solidFill>
              </a:rPr>
              <a:t>Маркер</a:t>
            </a:r>
            <a:endParaRPr lang="ru-RU" sz="2800" dirty="0">
              <a:solidFill>
                <a:schemeClr val="bg2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6534605" y="4001809"/>
            <a:ext cx="1265335" cy="2007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151163" y="3875098"/>
            <a:ext cx="2103122" cy="2541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534605" y="3713871"/>
            <a:ext cx="768252" cy="287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3924886" y="3385583"/>
            <a:ext cx="1227033" cy="282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15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8524" y="575553"/>
            <a:ext cx="11634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2"/>
                </a:solidFill>
              </a:rPr>
              <a:t>	</a:t>
            </a:r>
            <a:endParaRPr lang="ru-RU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2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Как работает</a:t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>дополненная реальность</a:t>
            </a:r>
            <a:br>
              <a:rPr lang="ru-RU" dirty="0" smtClean="0">
                <a:solidFill>
                  <a:schemeClr val="bg2"/>
                </a:solidFill>
              </a:rPr>
            </a:b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302" y="2149771"/>
            <a:ext cx="4529310" cy="42491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28740" y="2190987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Брошюра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33429" y="2190987"/>
            <a:ext cx="922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Камера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954353" y="3064441"/>
            <a:ext cx="17912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3D-модель , которая появляется над изображением брошюры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633429" y="4788518"/>
            <a:ext cx="17539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Стандартный PC или мобильное устройство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5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967648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.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9544" y="1424686"/>
            <a:ext cx="1106739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2"/>
                </a:solidFill>
              </a:rPr>
              <a:t>	</a:t>
            </a:r>
            <a:r>
              <a:rPr lang="ru-RU" sz="2800" b="1" u="sng" dirty="0" smtClean="0">
                <a:solidFill>
                  <a:schemeClr val="bg2"/>
                </a:solidFill>
              </a:rPr>
              <a:t>Заключение:</a:t>
            </a:r>
          </a:p>
          <a:p>
            <a:r>
              <a:rPr lang="ru-RU" sz="2800" dirty="0">
                <a:solidFill>
                  <a:schemeClr val="bg2"/>
                </a:solidFill>
              </a:rPr>
              <a:t>	</a:t>
            </a:r>
            <a:r>
              <a:rPr lang="ru-RU" sz="2800" dirty="0" smtClean="0">
                <a:solidFill>
                  <a:schemeClr val="bg2"/>
                </a:solidFill>
              </a:rPr>
              <a:t>Дополненная </a:t>
            </a:r>
            <a:r>
              <a:rPr lang="ru-RU" sz="2800" dirty="0">
                <a:solidFill>
                  <a:schemeClr val="bg2"/>
                </a:solidFill>
              </a:rPr>
              <a:t>реальность с каждым днем все больше развивается и показывает нам свои чудесные творения. Я считаю, что дополненная реальность вполне реализуема в будущее время. Какое  же ближайшее будущее Дополненной Реальности? Прежде всего, появляются новые платформы: умные очки, умные часы, носимые устройства </a:t>
            </a:r>
            <a:r>
              <a:rPr lang="ru-RU" sz="2800" dirty="0" err="1">
                <a:solidFill>
                  <a:schemeClr val="bg2"/>
                </a:solidFill>
              </a:rPr>
              <a:t>IoT</a:t>
            </a:r>
            <a:r>
              <a:rPr lang="ru-RU" sz="2800" dirty="0">
                <a:solidFill>
                  <a:schemeClr val="bg2"/>
                </a:solidFill>
              </a:rPr>
              <a:t> и другие новые умные устройства. Все это может служить новыми платформами для </a:t>
            </a:r>
            <a:r>
              <a:rPr lang="ru-RU" sz="2800" dirty="0" err="1">
                <a:solidFill>
                  <a:schemeClr val="bg2"/>
                </a:solidFill>
              </a:rPr>
              <a:t>Augmented</a:t>
            </a:r>
            <a:r>
              <a:rPr lang="ru-RU" sz="2800" dirty="0">
                <a:solidFill>
                  <a:schemeClr val="bg2"/>
                </a:solidFill>
              </a:rPr>
              <a:t> </a:t>
            </a:r>
            <a:r>
              <a:rPr lang="ru-RU" sz="2800" dirty="0" err="1">
                <a:solidFill>
                  <a:schemeClr val="bg2"/>
                </a:solidFill>
              </a:rPr>
              <a:t>Reality</a:t>
            </a:r>
            <a:r>
              <a:rPr lang="ru-RU" sz="2800" dirty="0">
                <a:solidFill>
                  <a:schemeClr val="bg2"/>
                </a:solidFill>
              </a:rPr>
              <a:t>. Поэтому  можно предположить, что дополненная реальность  будет только улучшаться. Она станет быстрее, точнее, дешевле и надежнее. Кроме того, она наверняка станет  более функциональной  и в то же время проще в </a:t>
            </a:r>
            <a:r>
              <a:rPr lang="ru-RU" sz="2800" dirty="0" smtClean="0">
                <a:solidFill>
                  <a:schemeClr val="bg2"/>
                </a:solidFill>
              </a:rPr>
              <a:t>использовании </a:t>
            </a:r>
            <a:r>
              <a:rPr lang="ru-RU" sz="2800" b="1" u="sng" dirty="0" smtClean="0">
                <a:solidFill>
                  <a:srgbClr val="FF0000"/>
                </a:solidFill>
              </a:rPr>
              <a:t>Вставить конец</a:t>
            </a:r>
            <a:endParaRPr lang="ru-RU" sz="28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731" y="3105413"/>
            <a:ext cx="10515600" cy="1325563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2"/>
                </a:solidFill>
                <a:hlinkClick r:id="rId3"/>
              </a:rPr>
              <a:t>Список литературы:</a:t>
            </a:r>
            <a:br>
              <a:rPr lang="ru-RU" sz="4000" b="1" dirty="0" smtClean="0">
                <a:solidFill>
                  <a:schemeClr val="bg2"/>
                </a:solidFill>
                <a:hlinkClick r:id="rId3"/>
              </a:rPr>
            </a:br>
            <a:r>
              <a:rPr lang="ru-RU" sz="2800" b="1" dirty="0" smtClean="0">
                <a:solidFill>
                  <a:schemeClr val="bg2"/>
                </a:solidFill>
                <a:hlinkClick r:id="rId3"/>
              </a:rPr>
              <a:t/>
            </a:r>
            <a:br>
              <a:rPr lang="ru-RU" sz="2800" b="1" dirty="0" smtClean="0">
                <a:solidFill>
                  <a:schemeClr val="bg2"/>
                </a:solidFill>
                <a:hlinkClick r:id="rId3"/>
              </a:rPr>
            </a:br>
            <a:r>
              <a:rPr lang="en-US" sz="2800" b="1" dirty="0" smtClean="0">
                <a:solidFill>
                  <a:schemeClr val="bg2"/>
                </a:solidFill>
                <a:hlinkClick r:id="rId3"/>
              </a:rPr>
              <a:t>http://izvestia.ru/news/571947</a:t>
            </a:r>
            <a:r>
              <a:rPr lang="ru-RU" sz="2800" b="1" dirty="0" smtClean="0">
                <a:solidFill>
                  <a:schemeClr val="bg2"/>
                </a:solidFill>
              </a:rPr>
              <a:t/>
            </a:r>
            <a:br>
              <a:rPr lang="ru-RU" sz="2800" b="1" dirty="0" smtClean="0">
                <a:solidFill>
                  <a:schemeClr val="bg2"/>
                </a:solidFill>
              </a:rPr>
            </a:br>
            <a:r>
              <a:rPr lang="en-US" sz="2800" b="1" dirty="0" smtClean="0">
                <a:solidFill>
                  <a:schemeClr val="bg2"/>
                </a:solidFill>
                <a:hlinkClick r:id="rId4"/>
              </a:rPr>
              <a:t>https://snob.ru/selected/entry/1163?preview=print</a:t>
            </a:r>
            <a:r>
              <a:rPr lang="ru-RU" sz="2800" b="1" dirty="0" smtClean="0">
                <a:solidFill>
                  <a:schemeClr val="bg2"/>
                </a:solidFill>
              </a:rPr>
              <a:t/>
            </a:r>
            <a:br>
              <a:rPr lang="ru-RU" sz="2800" b="1" dirty="0" smtClean="0">
                <a:solidFill>
                  <a:schemeClr val="bg2"/>
                </a:solidFill>
              </a:rPr>
            </a:br>
            <a:r>
              <a:rPr lang="en-US" sz="2800" b="1" dirty="0" smtClean="0">
                <a:solidFill>
                  <a:schemeClr val="bg2"/>
                </a:solidFill>
                <a:hlinkClick r:id="rId5"/>
              </a:rPr>
              <a:t>https://ru.intel.com/business/community/?automodule=blog&amp;blogid=43308&amp;showentry=2354</a:t>
            </a:r>
            <a:r>
              <a:rPr lang="ru-RU" sz="2800" b="1" dirty="0" smtClean="0">
                <a:solidFill>
                  <a:schemeClr val="bg2"/>
                </a:solidFill>
              </a:rPr>
              <a:t/>
            </a:r>
            <a:br>
              <a:rPr lang="ru-RU" sz="2800" b="1" dirty="0" smtClean="0">
                <a:solidFill>
                  <a:schemeClr val="bg2"/>
                </a:solidFill>
              </a:rPr>
            </a:br>
            <a:r>
              <a:rPr lang="en-US" sz="2800" b="1" dirty="0" smtClean="0">
                <a:solidFill>
                  <a:srgbClr val="0070C0"/>
                </a:solidFill>
              </a:rPr>
              <a:t>http://blog.spider.ru/2015/02/06/10-preimushhestv-kotorye-dopolnennaya-realnost-daet-muzeyu/</a:t>
            </a:r>
            <a:r>
              <a:rPr lang="ru-RU" sz="2800" b="1" dirty="0">
                <a:solidFill>
                  <a:srgbClr val="0070C0"/>
                </a:solidFill>
              </a:rPr>
              <a:t/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chemeClr val="bg2"/>
                </a:solidFill>
              </a:rPr>
              <a:t/>
            </a:r>
            <a:br>
              <a:rPr lang="ru-RU" sz="2800" b="1" dirty="0" smtClean="0">
                <a:solidFill>
                  <a:schemeClr val="bg2"/>
                </a:solidFill>
              </a:rPr>
            </a:br>
            <a:endParaRPr lang="ru-RU" sz="2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70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40" y="346790"/>
            <a:ext cx="10450412" cy="587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6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4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66" y="2968931"/>
            <a:ext cx="4710164" cy="26376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86367"/>
            <a:ext cx="10515600" cy="592428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Что такое дополненная реальность ?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1078651"/>
            <a:ext cx="10515600" cy="14842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b="1" dirty="0" smtClean="0">
                <a:solidFill>
                  <a:schemeClr val="bg1"/>
                </a:solidFill>
              </a:rPr>
              <a:t>Дополненная</a:t>
            </a:r>
            <a:r>
              <a:rPr lang="ru-RU" sz="3000" dirty="0">
                <a:solidFill>
                  <a:schemeClr val="bg1"/>
                </a:solidFill>
              </a:rPr>
              <a:t> </a:t>
            </a:r>
            <a:r>
              <a:rPr lang="ru-RU" sz="3000" b="1" dirty="0">
                <a:solidFill>
                  <a:schemeClr val="bg1"/>
                </a:solidFill>
              </a:rPr>
              <a:t>реальность</a:t>
            </a:r>
            <a:r>
              <a:rPr lang="ru-RU" sz="3000" dirty="0">
                <a:solidFill>
                  <a:schemeClr val="bg1"/>
                </a:solidFill>
              </a:rPr>
              <a:t> </a:t>
            </a:r>
            <a:r>
              <a:rPr lang="en-US" sz="3000" dirty="0" smtClean="0">
                <a:solidFill>
                  <a:schemeClr val="bg1"/>
                </a:solidFill>
              </a:rPr>
              <a:t>(AR) </a:t>
            </a:r>
            <a:r>
              <a:rPr lang="ru-RU" sz="3000" dirty="0" smtClean="0">
                <a:solidFill>
                  <a:schemeClr val="bg1"/>
                </a:solidFill>
              </a:rPr>
              <a:t>— </a:t>
            </a:r>
            <a:r>
              <a:rPr lang="ru-RU" sz="3000" dirty="0">
                <a:solidFill>
                  <a:schemeClr val="bg1"/>
                </a:solidFill>
              </a:rPr>
              <a:t>результат введения в поле восприятия любых сенсорных данных с целью </a:t>
            </a:r>
            <a:r>
              <a:rPr lang="ru-RU" sz="3000" b="1" dirty="0" smtClean="0">
                <a:solidFill>
                  <a:schemeClr val="bg1"/>
                </a:solidFill>
              </a:rPr>
              <a:t>дополнения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ru-RU" sz="3000" dirty="0" smtClean="0">
                <a:solidFill>
                  <a:schemeClr val="bg1"/>
                </a:solidFill>
              </a:rPr>
              <a:t>сведений </a:t>
            </a:r>
            <a:r>
              <a:rPr lang="ru-RU" sz="3000" dirty="0">
                <a:solidFill>
                  <a:schemeClr val="bg1"/>
                </a:solidFill>
              </a:rPr>
              <a:t>об окружении и улучшения восприятия информации</a:t>
            </a:r>
            <a:r>
              <a:rPr lang="ru-RU" sz="3000" dirty="0" smtClean="0">
                <a:solidFill>
                  <a:schemeClr val="bg1"/>
                </a:solidFill>
              </a:rPr>
              <a:t>.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endParaRPr lang="ru-RU" sz="3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700" y="2968931"/>
            <a:ext cx="3258011" cy="26376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711" y="2968931"/>
            <a:ext cx="3584029" cy="268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1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983430"/>
            <a:ext cx="11487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</a:rPr>
              <a:t>Виртуальная</a:t>
            </a:r>
            <a:r>
              <a:rPr lang="ru-RU" sz="3000" dirty="0">
                <a:solidFill>
                  <a:schemeClr val="bg1"/>
                </a:solidFill>
              </a:rPr>
              <a:t> </a:t>
            </a:r>
            <a:r>
              <a:rPr lang="ru-RU" sz="3000" b="1" dirty="0">
                <a:solidFill>
                  <a:schemeClr val="bg1"/>
                </a:solidFill>
              </a:rPr>
              <a:t>реальность</a:t>
            </a:r>
            <a:r>
              <a:rPr lang="ru-RU" sz="3000" dirty="0">
                <a:solidFill>
                  <a:schemeClr val="bg1"/>
                </a:solidFill>
              </a:rPr>
              <a:t> </a:t>
            </a:r>
            <a:r>
              <a:rPr lang="en-US" sz="3000" dirty="0" smtClean="0">
                <a:solidFill>
                  <a:schemeClr val="bg1"/>
                </a:solidFill>
              </a:rPr>
              <a:t>(VR)</a:t>
            </a:r>
            <a:r>
              <a:rPr lang="ru-RU" sz="3000" dirty="0" smtClean="0">
                <a:solidFill>
                  <a:schemeClr val="bg1"/>
                </a:solidFill>
              </a:rPr>
              <a:t>— </a:t>
            </a:r>
            <a:r>
              <a:rPr lang="ru-RU" sz="3000" dirty="0">
                <a:solidFill>
                  <a:schemeClr val="bg1"/>
                </a:solidFill>
              </a:rPr>
              <a:t>созданный техническими средствами мир, передаваемый человеку через его ощущения: зрение, слух, осязание и другие. </a:t>
            </a:r>
            <a:r>
              <a:rPr lang="ru-RU" sz="3000" b="1" dirty="0" smtClean="0">
                <a:solidFill>
                  <a:schemeClr val="bg1"/>
                </a:solidFill>
              </a:rPr>
              <a:t>Виртуальная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ru-RU" sz="3000" b="1" dirty="0" smtClean="0">
                <a:solidFill>
                  <a:schemeClr val="bg1"/>
                </a:solidFill>
              </a:rPr>
              <a:t>реальность</a:t>
            </a:r>
            <a:r>
              <a:rPr lang="ru-RU" sz="3000" dirty="0">
                <a:solidFill>
                  <a:schemeClr val="bg1"/>
                </a:solidFill>
              </a:rPr>
              <a:t> имитирует как воздействие, так и реакции на воздействие.</a:t>
            </a:r>
            <a:endParaRPr lang="ru-RU" sz="3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" y="3137928"/>
            <a:ext cx="4460044" cy="3159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112" y="3137928"/>
            <a:ext cx="5961917" cy="17154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112" y="4855187"/>
            <a:ext cx="5961917" cy="14419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427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4300" b="1" dirty="0" smtClean="0"/>
              <a:t>Что такое виртуальная реальность?</a:t>
            </a:r>
            <a:endParaRPr lang="ru-RU" sz="4300" b="1" dirty="0"/>
          </a:p>
        </p:txBody>
      </p:sp>
    </p:spTree>
    <p:extLst>
      <p:ext uri="{BB962C8B-B14F-4D97-AF65-F5344CB8AC3E}">
        <p14:creationId xmlns:p14="http://schemas.microsoft.com/office/powerpoint/2010/main" val="16611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Преимущества дополненной реальности над виртуальной и их различия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1690688"/>
            <a:ext cx="75402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/>
                </a:solidFill>
              </a:rPr>
              <a:t>Дополненная Реальность — это виртуальность основанная на реальности, а виртуальная реальность  —  это реальность на основе виртуальности. Вот какая между ними основная разница. Однако, в виртуальной реальности персонаж не может полностью погрузится в фантастическую атмосферу, а дополненная реальность дает эту возможность.</a:t>
            </a:r>
            <a:endParaRPr lang="ru-RU" sz="2400" dirty="0">
              <a:solidFill>
                <a:schemeClr val="bg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1" y="4383054"/>
            <a:ext cx="4040945" cy="2276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267" y="4098908"/>
            <a:ext cx="3848099" cy="25607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483" y="4503684"/>
            <a:ext cx="3523956" cy="2050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153" y="1901022"/>
            <a:ext cx="3727059" cy="24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61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28" y="1"/>
            <a:ext cx="12210828" cy="7430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18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Дополненная реальность в медицине</a:t>
            </a:r>
            <a:endParaRPr lang="ru-RU" dirty="0">
              <a:solidFill>
                <a:schemeClr val="bg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039" y="718457"/>
            <a:ext cx="5905500" cy="4229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143" y="718457"/>
            <a:ext cx="4844853" cy="2740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143" y="3724945"/>
            <a:ext cx="4844853" cy="29109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90" y="4761115"/>
            <a:ext cx="3238500" cy="2438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2366" y="4761115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8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159</Words>
  <Application>Microsoft Office PowerPoint</Application>
  <PresentationFormat>Произвольный</PresentationFormat>
  <Paragraphs>35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Реальна ли дополненная реальность ?</vt:lpstr>
      <vt:lpstr>Презентация PowerPoint</vt:lpstr>
      <vt:lpstr>Презентация PowerPoint</vt:lpstr>
      <vt:lpstr>Презентация PowerPoint</vt:lpstr>
      <vt:lpstr>Что такое дополненная реальность ?</vt:lpstr>
      <vt:lpstr>Что такое виртуальная реальность?</vt:lpstr>
      <vt:lpstr>Преимущества дополненной реальности над виртуальной и их различия</vt:lpstr>
      <vt:lpstr>Презентация PowerPoint</vt:lpstr>
      <vt:lpstr>Дополненная реальность в медицине</vt:lpstr>
      <vt:lpstr>Дополненная реальность в военной промышленности</vt:lpstr>
      <vt:lpstr>Дополненная реальность в образовании</vt:lpstr>
      <vt:lpstr>Дополненная реальность для детей</vt:lpstr>
      <vt:lpstr>Дополненная реальность для развлечений</vt:lpstr>
      <vt:lpstr>Дополненная реальность в искусстве и реальности</vt:lpstr>
      <vt:lpstr>Фестиваль «Интермузей»</vt:lpstr>
      <vt:lpstr>Устройства дополненной реальности</vt:lpstr>
      <vt:lpstr>Приложения дополненной реальности</vt:lpstr>
      <vt:lpstr>Виртуальные примерочные</vt:lpstr>
      <vt:lpstr>Маркерные технологии дополненной реальности</vt:lpstr>
      <vt:lpstr>Как работает дополненная реальность </vt:lpstr>
      <vt:lpstr>.</vt:lpstr>
      <vt:lpstr>Список литературы:  http://izvestia.ru/news/571947 https://snob.ru/selected/entry/1163?preview=print https://ru.intel.com/business/community/?automodule=blog&amp;blogid=43308&amp;showentry=2354 http://blog.spider.ru/2015/02/06/10-preimushhestv-kotorye-dopolnennaya-realnost-daet-muzeyu/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Реальна ли дополненная реальнос</dc:title>
  <dc:creator>Анастасия Корнилова</dc:creator>
  <cp:lastModifiedBy>Shkola</cp:lastModifiedBy>
  <cp:revision>29</cp:revision>
  <dcterms:created xsi:type="dcterms:W3CDTF">2016-01-22T16:24:25Z</dcterms:created>
  <dcterms:modified xsi:type="dcterms:W3CDTF">2019-12-04T10:55:05Z</dcterms:modified>
</cp:coreProperties>
</file>