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67" r:id="rId7"/>
    <p:sldId id="260" r:id="rId8"/>
    <p:sldId id="268" r:id="rId9"/>
    <p:sldId id="262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660033"/>
    <a:srgbClr val="245E27"/>
    <a:srgbClr val="2E0240"/>
    <a:srgbClr val="420042"/>
    <a:srgbClr val="2D172F"/>
    <a:srgbClr val="412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9"/>
  </p:normalViewPr>
  <p:slideViewPr>
    <p:cSldViewPr>
      <p:cViewPr varScale="1">
        <p:scale>
          <a:sx n="123" d="100"/>
          <a:sy n="123" d="100"/>
        </p:scale>
        <p:origin x="784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2fons.ru-41647.jpg"/>
          <p:cNvPicPr>
            <a:picLocks noChangeAspect="1"/>
          </p:cNvPicPr>
          <p:nvPr userDrawn="1"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538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5" name="Picture 4" descr="http://s2.pic4you.ru/allimage/y2013/08-05/12216/3684860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 flipH="1">
            <a:off x="7286644" y="285734"/>
            <a:ext cx="1078242" cy="4572014"/>
          </a:xfrm>
          <a:prstGeom prst="rect">
            <a:avLst/>
          </a:prstGeom>
          <a:noFill/>
        </p:spPr>
      </p:pic>
      <p:pic>
        <p:nvPicPr>
          <p:cNvPr id="24" name="Picture 2" descr="http://s2.pic4you.ru/allimage/y2013/08-05/12216/3684859.png"/>
          <p:cNvPicPr>
            <a:picLocks noChangeAspect="1" noChangeArrowheads="1"/>
          </p:cNvPicPr>
          <p:nvPr userDrawn="1"/>
        </p:nvPicPr>
        <p:blipFill>
          <a:blip r:embed="rId4" cstate="print">
            <a:lum bright="10000" contrast="-10000"/>
          </a:blip>
          <a:srcRect l="10482"/>
          <a:stretch>
            <a:fillRect/>
          </a:stretch>
        </p:blipFill>
        <p:spPr bwMode="auto">
          <a:xfrm>
            <a:off x="785786" y="428609"/>
            <a:ext cx="1071570" cy="4517155"/>
          </a:xfrm>
          <a:prstGeom prst="rect">
            <a:avLst/>
          </a:prstGeom>
          <a:noFill/>
        </p:spPr>
      </p:pic>
      <p:pic>
        <p:nvPicPr>
          <p:cNvPr id="10" name="Рисунок 9" descr="28396-1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rot="5400000">
            <a:off x="2080108" y="-1794406"/>
            <a:ext cx="4912346" cy="8786874"/>
          </a:xfrm>
          <a:prstGeom prst="rect">
            <a:avLst/>
          </a:prstGeom>
        </p:spPr>
      </p:pic>
      <p:pic>
        <p:nvPicPr>
          <p:cNvPr id="18" name="Рисунок 17" descr="book-stack-and-ipad-1200w-600x5690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357950" y="2643188"/>
            <a:ext cx="2497549" cy="2368509"/>
          </a:xfrm>
          <a:prstGeom prst="rect">
            <a:avLst/>
          </a:prstGeom>
        </p:spPr>
      </p:pic>
      <p:pic>
        <p:nvPicPr>
          <p:cNvPr id="12302" name="Picture 14" descr="&amp;kcy;&amp;ncy;&amp;icy;&amp;gcy;&amp;icy;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3357568"/>
            <a:ext cx="1928826" cy="16279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41FF73-6E2D-4348-ACB6-CFD39C633311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DD3C90-01F9-455A-8CA7-722B465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41FF73-6E2D-4348-ACB6-CFD39C633311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DD3C90-01F9-455A-8CA7-722B465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2.pic4you.ru/allimage/y2013/08-05/12216/3684859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-10000"/>
          </a:blip>
          <a:srcRect l="10482"/>
          <a:stretch>
            <a:fillRect/>
          </a:stretch>
        </p:blipFill>
        <p:spPr bwMode="auto">
          <a:xfrm>
            <a:off x="0" y="-1"/>
            <a:ext cx="1214414" cy="5119309"/>
          </a:xfrm>
          <a:prstGeom prst="rect">
            <a:avLst/>
          </a:prstGeom>
          <a:noFill/>
        </p:spPr>
      </p:pic>
      <p:pic>
        <p:nvPicPr>
          <p:cNvPr id="12" name="Рисунок 11" descr="2fons.ru-41647.jpg"/>
          <p:cNvPicPr>
            <a:picLocks noChangeAspect="1"/>
          </p:cNvPicPr>
          <p:nvPr userDrawn="1"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232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Picture 14" descr="&amp;kcy;&amp;ncy;&amp;icy;&amp;gcy;&amp;icy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429006"/>
            <a:ext cx="1928826" cy="162793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s2.pic4you.ru/allimage/y2013/08-05/12216/3684860.png"/>
          <p:cNvPicPr>
            <a:picLocks noChangeAspect="1" noChangeArrowheads="1"/>
          </p:cNvPicPr>
          <p:nvPr userDrawn="1"/>
        </p:nvPicPr>
        <p:blipFill>
          <a:blip r:embed="rId2" cstate="print">
            <a:lum bright="20000" contrast="-10000"/>
          </a:blip>
          <a:srcRect/>
          <a:stretch>
            <a:fillRect/>
          </a:stretch>
        </p:blipFill>
        <p:spPr bwMode="auto">
          <a:xfrm flipH="1">
            <a:off x="7893263" y="4"/>
            <a:ext cx="1179327" cy="5072075"/>
          </a:xfrm>
          <a:prstGeom prst="rect">
            <a:avLst/>
          </a:prstGeom>
          <a:noFill/>
        </p:spPr>
      </p:pic>
      <p:pic>
        <p:nvPicPr>
          <p:cNvPr id="9" name="Рисунок 8" descr="2fons.ru-41647.jpg"/>
          <p:cNvPicPr>
            <a:picLocks noChangeAspect="1"/>
          </p:cNvPicPr>
          <p:nvPr userDrawn="1"/>
        </p:nvPicPr>
        <p:blipFill>
          <a:blip r:embed="rId3" cstate="print">
            <a:lum brigh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232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Рисунок 10" descr="book-stack-and-ipad-1200w-600x5690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00826" y="2842738"/>
            <a:ext cx="2426111" cy="2300762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fons.ru-41647.jpg"/>
          <p:cNvPicPr>
            <a:picLocks noChangeAspect="1"/>
          </p:cNvPicPr>
          <p:nvPr userDrawn="1"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232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9" name="Рисунок 8" descr="28396-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5400000">
            <a:off x="2080108" y="-1794406"/>
            <a:ext cx="4912346" cy="8786874"/>
          </a:xfrm>
          <a:prstGeom prst="rect">
            <a:avLst/>
          </a:prstGeom>
        </p:spPr>
      </p:pic>
      <p:pic>
        <p:nvPicPr>
          <p:cNvPr id="10" name="Picture 14" descr="&amp;kcy;&amp;ncy;&amp;icy;&amp;gcy;&amp;icy;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78154"/>
            <a:ext cx="1785950" cy="1507343"/>
          </a:xfrm>
          <a:prstGeom prst="rect">
            <a:avLst/>
          </a:prstGeom>
          <a:noFill/>
        </p:spPr>
      </p:pic>
      <p:pic>
        <p:nvPicPr>
          <p:cNvPr id="11" name="Рисунок 10" descr="book-stack-and-ipad-1200w-600x5690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6715140" y="2981923"/>
            <a:ext cx="2140359" cy="2029774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2.pic4you.ru/allimage/y2013/08-05/12216/3684859.png"/>
          <p:cNvPicPr>
            <a:picLocks noChangeAspect="1" noChangeArrowheads="1"/>
          </p:cNvPicPr>
          <p:nvPr userDrawn="1"/>
        </p:nvPicPr>
        <p:blipFill>
          <a:blip r:embed="rId2" cstate="print">
            <a:lum bright="10000" contrast="-10000"/>
          </a:blip>
          <a:srcRect l="10482"/>
          <a:stretch>
            <a:fillRect/>
          </a:stretch>
        </p:blipFill>
        <p:spPr bwMode="auto">
          <a:xfrm>
            <a:off x="0" y="-1"/>
            <a:ext cx="1214414" cy="5119309"/>
          </a:xfrm>
          <a:prstGeom prst="rect">
            <a:avLst/>
          </a:prstGeom>
          <a:noFill/>
        </p:spPr>
      </p:pic>
      <p:pic>
        <p:nvPicPr>
          <p:cNvPr id="12" name="Picture 4" descr="http://s2.pic4you.ru/allimage/y2013/08-05/12216/3684860.png"/>
          <p:cNvPicPr>
            <a:picLocks noChangeAspect="1" noChangeArrowheads="1"/>
          </p:cNvPicPr>
          <p:nvPr userDrawn="1"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 flipH="1">
            <a:off x="7893263" y="4"/>
            <a:ext cx="1179327" cy="5072075"/>
          </a:xfrm>
          <a:prstGeom prst="rect">
            <a:avLst/>
          </a:prstGeom>
          <a:noFill/>
        </p:spPr>
      </p:pic>
      <p:pic>
        <p:nvPicPr>
          <p:cNvPr id="10" name="Рисунок 9" descr="2fons.ru-41647.jpg"/>
          <p:cNvPicPr>
            <a:picLocks noChangeAspect="1"/>
          </p:cNvPicPr>
          <p:nvPr userDrawn="1"/>
        </p:nvPicPr>
        <p:blipFill>
          <a:blip r:embed="rId4" cstate="print">
            <a:lum brigh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232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fons.ru-41647.jpg"/>
          <p:cNvPicPr>
            <a:picLocks noChangeAspect="1"/>
          </p:cNvPicPr>
          <p:nvPr userDrawn="1"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232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41FF73-6E2D-4348-ACB6-CFD39C633311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DD3C90-01F9-455A-8CA7-722B465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41FF73-6E2D-4348-ACB6-CFD39C633311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DD3C90-01F9-455A-8CA7-722B465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41FF73-6E2D-4348-ACB6-CFD39C633311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DD3C90-01F9-455A-8CA7-722B465EF9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http://img-fotki.yandex.ru/get/9512/16969765.1e5/0_8b9fe_7fac2a3d_orig.png"/>
          <p:cNvPicPr>
            <a:picLocks noChangeAspect="1" noChangeArrowheads="1"/>
          </p:cNvPicPr>
          <p:nvPr userDrawn="1"/>
        </p:nvPicPr>
        <p:blipFill>
          <a:blip r:embed="rId14" cstate="print">
            <a:lum contrast="40000"/>
          </a:blip>
          <a:srcRect t="4166" b="833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3330" name="Picture 18" descr="&amp;scy;&amp;icy;&amp;yacy;&amp;lcy;&amp;kcy;&amp;icy;"/>
          <p:cNvPicPr>
            <a:picLocks noChangeAspect="1" noChangeArrowheads="1"/>
          </p:cNvPicPr>
          <p:nvPr userDrawn="1"/>
        </p:nvPicPr>
        <p:blipFill>
          <a:blip r:embed="rId15" cstate="print">
            <a:lum contrast="-20000"/>
          </a:blip>
          <a:srcRect l="30490" t="18201" r="3227"/>
          <a:stretch>
            <a:fillRect/>
          </a:stretch>
        </p:blipFill>
        <p:spPr bwMode="auto">
          <a:xfrm>
            <a:off x="0" y="0"/>
            <a:ext cx="3571900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4.bp.blogspot.com/-yoUFS7L0sXw/V0UdwafYhPI/AAAAAAAFoig/An8O9_p5DL83fWkdrX9uO2sumTRlZ08qACLcB/s1600/ANIMALES+%28CONEJOS+Y+LIEBRES%29+%2852%29.png" TargetMode="External"/><Relationship Id="rId13" Type="http://schemas.openxmlformats.org/officeDocument/2006/relationships/hyperlink" Target="http://www.lukomorie-musical.ru/multimedia/eskizi/lebed.png" TargetMode="External"/><Relationship Id="rId3" Type="http://schemas.openxmlformats.org/officeDocument/2006/relationships/hyperlink" Target="http://s2.pic4you.ru/allimage/y2013/08-05/12216/3684859.png" TargetMode="External"/><Relationship Id="rId7" Type="http://schemas.openxmlformats.org/officeDocument/2006/relationships/hyperlink" Target="http://www.lirov.ru/images/httprevision.ruimagesauthors18646JVXWGwzJ3ct.png" TargetMode="External"/><Relationship Id="rId12" Type="http://schemas.openxmlformats.org/officeDocument/2006/relationships/hyperlink" Target="http://img1.liveinternet.ru/images/attach/c/0/119/168/119168873_.png" TargetMode="External"/><Relationship Id="rId2" Type="http://schemas.openxmlformats.org/officeDocument/2006/relationships/hyperlink" Target="http://img.pngpicture.com/content/files/clipart/3/electronics-tablet/28396-1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technicalbulls.com/wp-content/uploads/2016/07/book-stack-and-ipad-1200w-600x569.png" TargetMode="External"/><Relationship Id="rId11" Type="http://schemas.openxmlformats.org/officeDocument/2006/relationships/hyperlink" Target="http://www.playcast.ru/uploads/2015/04/22/13278138.png" TargetMode="External"/><Relationship Id="rId5" Type="http://schemas.openxmlformats.org/officeDocument/2006/relationships/hyperlink" Target="http://www.2fons.ru/pic/201407/2560x1440/2fons.ru-41647.jpg" TargetMode="External"/><Relationship Id="rId10" Type="http://schemas.openxmlformats.org/officeDocument/2006/relationships/hyperlink" Target="https://tale-for-child.com/uploads/tale/2016/03/672c8dcb22cb6e2bf984216dabf42eab.jpg" TargetMode="External"/><Relationship Id="rId4" Type="http://schemas.openxmlformats.org/officeDocument/2006/relationships/hyperlink" Target="http://s2.pic4you.ru/allimage/y2013/08-05/12216/3684860.png" TargetMode="External"/><Relationship Id="rId9" Type="http://schemas.openxmlformats.org/officeDocument/2006/relationships/hyperlink" Target="http://www.ollelukoe.ru/images/stories/odoewskii/morozyvanovych/16.jpg" TargetMode="External"/><Relationship Id="rId14" Type="http://schemas.openxmlformats.org/officeDocument/2006/relationships/hyperlink" Target="https://otvet.imgsmail.ru/download/u_fdbf98c56ff4c0691f344cb3be899a53_80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27560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2E02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КВН </a:t>
            </a:r>
          </a:p>
          <a:p>
            <a:pPr algn="ctr"/>
            <a:r>
              <a:rPr lang="ru-RU" sz="3600" b="1" dirty="0">
                <a:ln w="11430"/>
                <a:solidFill>
                  <a:srgbClr val="2E02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Обобщающий урок </a:t>
            </a:r>
          </a:p>
          <a:p>
            <a:pPr algn="ctr"/>
            <a:r>
              <a:rPr lang="ru-RU" sz="3600" b="1" dirty="0">
                <a:ln w="11430"/>
                <a:solidFill>
                  <a:srgbClr val="2E02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 </a:t>
            </a:r>
            <a:r>
              <a:rPr lang="en-US" sz="3600" b="1" dirty="0">
                <a:ln w="11430"/>
                <a:solidFill>
                  <a:srgbClr val="2E02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I</a:t>
            </a:r>
            <a:r>
              <a:rPr lang="ru-RU" sz="3600" b="1" dirty="0">
                <a:ln w="11430"/>
                <a:solidFill>
                  <a:srgbClr val="2E024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части учебника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5856" y="48351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abriola" pitchFamily="82" charset="0"/>
              </a:rPr>
              <a:t>Литературное чтение 3 класс</a:t>
            </a:r>
            <a:br>
              <a:rPr lang="ru-RU" b="1" dirty="0">
                <a:solidFill>
                  <a:srgbClr val="7030A0"/>
                </a:solidFill>
                <a:latin typeface="Gabriola" pitchFamily="82" charset="0"/>
              </a:rPr>
            </a:br>
            <a:r>
              <a:rPr lang="ru-RU" b="1" dirty="0">
                <a:solidFill>
                  <a:srgbClr val="7030A0"/>
                </a:solidFill>
                <a:latin typeface="Gabriola" pitchFamily="82" charset="0"/>
              </a:rPr>
              <a:t>УМК «Школа России»</a:t>
            </a:r>
          </a:p>
        </p:txBody>
      </p:sp>
      <p:pic>
        <p:nvPicPr>
          <p:cNvPr id="9218" name="Picture 2" descr="http://images.wildberries.ru/big/new/4640000/464739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660557"/>
            <a:ext cx="1512168" cy="207143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>
              <a:snd r:embed="rId3" name="chimes.wav"/>
            </a:hlinkClick>
          </p:cNvPr>
          <p:cNvSpPr/>
          <p:nvPr/>
        </p:nvSpPr>
        <p:spPr>
          <a:xfrm>
            <a:off x="1691680" y="1059582"/>
            <a:ext cx="18002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Конкурс 1</a:t>
            </a:r>
          </a:p>
          <a:p>
            <a:pPr algn="ctr"/>
            <a:r>
              <a:rPr lang="ru-RU" b="1" dirty="0">
                <a:solidFill>
                  <a:srgbClr val="660033"/>
                </a:solidFill>
              </a:rPr>
              <a:t>Литературная викторина</a:t>
            </a:r>
          </a:p>
        </p:txBody>
      </p:sp>
      <p:sp>
        <p:nvSpPr>
          <p:cNvPr id="3" name="Скругленный прямоугольник 2">
            <a:hlinkClick r:id="rId4" action="ppaction://hlinksldjump">
              <a:snd r:embed="rId3" name="chimes.wav"/>
            </a:hlinkClick>
          </p:cNvPr>
          <p:cNvSpPr/>
          <p:nvPr/>
        </p:nvSpPr>
        <p:spPr>
          <a:xfrm>
            <a:off x="3995936" y="1059582"/>
            <a:ext cx="18002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Конкурс 2</a:t>
            </a:r>
          </a:p>
          <a:p>
            <a:pPr algn="ctr"/>
            <a:r>
              <a:rPr lang="ru-RU" b="1" dirty="0">
                <a:solidFill>
                  <a:srgbClr val="660033"/>
                </a:solidFill>
              </a:rPr>
              <a:t>Угадайте сказочного героя</a:t>
            </a:r>
          </a:p>
        </p:txBody>
      </p:sp>
      <p:sp>
        <p:nvSpPr>
          <p:cNvPr id="4" name="Скругленный прямоугольник 3">
            <a:hlinkClick r:id="rId5" action="ppaction://hlinksldjump">
              <a:snd r:embed="rId3" name="chimes.wav"/>
            </a:hlinkClick>
          </p:cNvPr>
          <p:cNvSpPr/>
          <p:nvPr/>
        </p:nvSpPr>
        <p:spPr>
          <a:xfrm>
            <a:off x="6372200" y="1059582"/>
            <a:ext cx="18002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Конкурс 3</a:t>
            </a:r>
          </a:p>
          <a:p>
            <a:pPr algn="ctr"/>
            <a:r>
              <a:rPr lang="ru-RU" b="1" dirty="0">
                <a:solidFill>
                  <a:srgbClr val="660033"/>
                </a:solidFill>
              </a:rPr>
              <a:t>Работа с пословицами</a:t>
            </a:r>
          </a:p>
        </p:txBody>
      </p:sp>
      <p:sp>
        <p:nvSpPr>
          <p:cNvPr id="5" name="Скругленный прямоугольник 4">
            <a:hlinkClick r:id="rId6" action="ppaction://hlinksldjump">
              <a:snd r:embed="rId3" name="chimes.wav"/>
            </a:hlinkClick>
          </p:cNvPr>
          <p:cNvSpPr/>
          <p:nvPr/>
        </p:nvSpPr>
        <p:spPr>
          <a:xfrm>
            <a:off x="2411760" y="2571750"/>
            <a:ext cx="18002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Конкурс 4</a:t>
            </a:r>
          </a:p>
          <a:p>
            <a:pPr algn="ctr"/>
            <a:r>
              <a:rPr lang="ru-RU" b="1" dirty="0">
                <a:solidFill>
                  <a:srgbClr val="660033"/>
                </a:solidFill>
              </a:rPr>
              <a:t>Из истории книг на Руси</a:t>
            </a:r>
          </a:p>
        </p:txBody>
      </p:sp>
      <p:sp>
        <p:nvSpPr>
          <p:cNvPr id="6" name="Скругленный прямоугольник 5">
            <a:hlinkClick r:id="rId7" action="ppaction://hlinksldjump">
              <a:snd r:embed="rId3" name="chimes.wav"/>
            </a:hlinkClick>
          </p:cNvPr>
          <p:cNvSpPr/>
          <p:nvPr/>
        </p:nvSpPr>
        <p:spPr>
          <a:xfrm>
            <a:off x="4788024" y="2571750"/>
            <a:ext cx="18002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Конкурс 5</a:t>
            </a:r>
          </a:p>
          <a:p>
            <a:pPr algn="ctr"/>
            <a:r>
              <a:rPr lang="ru-RU" b="1" dirty="0">
                <a:solidFill>
                  <a:srgbClr val="660033"/>
                </a:solidFill>
              </a:rPr>
              <a:t>Разгадайте кроссворд</a:t>
            </a:r>
          </a:p>
        </p:txBody>
      </p:sp>
      <p:sp>
        <p:nvSpPr>
          <p:cNvPr id="7" name="Скругленный прямоугольник 6">
            <a:hlinkClick r:id="rId8" action="ppaction://hlinksldjump">
              <a:snd r:embed="rId3" name="chimes.wav"/>
            </a:hlinkClick>
          </p:cNvPr>
          <p:cNvSpPr/>
          <p:nvPr/>
        </p:nvSpPr>
        <p:spPr>
          <a:xfrm>
            <a:off x="7092280" y="2571750"/>
            <a:ext cx="18002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Конкурс 6 </a:t>
            </a:r>
            <a:r>
              <a:rPr lang="ru-RU" b="1" dirty="0">
                <a:solidFill>
                  <a:srgbClr val="660033"/>
                </a:solidFill>
              </a:rPr>
              <a:t>Инсценировка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0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Gabriola" pitchFamily="82" charset="0"/>
              </a:rPr>
              <a:t> Задания для игры: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707904" y="4083918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rgbClr val="660033"/>
                </a:solidFill>
              </a:rPr>
              <a:t>Желаю удачи!</a:t>
            </a:r>
          </a:p>
        </p:txBody>
      </p:sp>
      <p:sp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8532440" y="4515966"/>
            <a:ext cx="432048" cy="432048"/>
          </a:xfrm>
          <a:prstGeom prst="mathMultiply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020272" y="1563638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48351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- Согласны ли вы с тем, что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915566"/>
            <a:ext cx="67687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/>
              <a:t>Л.Н.Толстой является автором «</a:t>
            </a:r>
            <a:r>
              <a:rPr lang="ru-RU" sz="2000" b="1" dirty="0" err="1"/>
              <a:t>Алёнушкиных</a:t>
            </a:r>
            <a:r>
              <a:rPr lang="ru-RU" sz="2000" b="1" dirty="0"/>
              <a:t> сказок»?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рыбак и его жена – герои сказки о золотой рыбке?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Ленивица – героиня русской народной сказки?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произведение В.М.Гаршина «Лягушка-путешественница» – это сказка о животных?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В.Ф.Одоевский написал сказку «</a:t>
            </a:r>
            <a:r>
              <a:rPr lang="ru-RU" sz="2000" b="1" dirty="0" err="1"/>
              <a:t>Морозко</a:t>
            </a:r>
            <a:r>
              <a:rPr lang="ru-RU" sz="2000" b="1" dirty="0"/>
              <a:t>»?</a:t>
            </a:r>
          </a:p>
          <a:p>
            <a:pPr marL="342900" indent="-342900">
              <a:buAutoNum type="arabicPeriod"/>
            </a:pPr>
            <a:endParaRPr lang="ru-RU" sz="2000" b="1" dirty="0"/>
          </a:p>
          <a:p>
            <a:pPr marL="342900" indent="-342900">
              <a:buAutoNum type="arabicPeriod"/>
            </a:pPr>
            <a:r>
              <a:rPr lang="ru-RU" sz="2000" b="1" dirty="0"/>
              <a:t>братец Иванушка превратился в козлёночка, перекинувшись три раза через голову?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20272" y="915566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884368" y="915566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20272" y="3651870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884368" y="3651870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20272" y="2139702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84368" y="2139702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020272" y="4371950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884368" y="4371950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84368" y="1563638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20272" y="2859782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884368" y="2859782"/>
            <a:ext cx="648072" cy="43204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НЕТ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71600" y="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660033"/>
                </a:solidFill>
                <a:latin typeface="Gabriola" pitchFamily="82" charset="0"/>
              </a:rPr>
              <a:t>Конкурс 1. </a:t>
            </a:r>
            <a:r>
              <a:rPr lang="ru-RU" sz="3200" b="1" dirty="0">
                <a:solidFill>
                  <a:srgbClr val="7030A0"/>
                </a:solidFill>
                <a:latin typeface="Gabriola" pitchFamily="82" charset="0"/>
              </a:rPr>
              <a:t>Литературная  викторина</a:t>
            </a:r>
          </a:p>
        </p:txBody>
      </p:sp>
      <p:sp>
        <p:nvSpPr>
          <p:cNvPr id="17" name="Управляющая кнопка: возврат 16">
            <a:hlinkClick r:id="rId4" action="ppaction://hlinksldjump" highlightClick="1"/>
          </p:cNvPr>
          <p:cNvSpPr/>
          <p:nvPr/>
        </p:nvSpPr>
        <p:spPr>
          <a:xfrm>
            <a:off x="8604448" y="4587974"/>
            <a:ext cx="432048" cy="432048"/>
          </a:xfrm>
          <a:prstGeom prst="actionButtonRetur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EB99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EB99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EB99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EB99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EB99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9EB99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763688" y="4443958"/>
            <a:ext cx="576064" cy="576064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1</a:t>
            </a:r>
          </a:p>
        </p:txBody>
      </p:sp>
      <p:sp>
        <p:nvSpPr>
          <p:cNvPr id="5" name="Овал 4"/>
          <p:cNvSpPr/>
          <p:nvPr/>
        </p:nvSpPr>
        <p:spPr>
          <a:xfrm>
            <a:off x="3419872" y="4443958"/>
            <a:ext cx="576064" cy="576064"/>
          </a:xfrm>
          <a:prstGeom prst="ellipse">
            <a:avLst/>
          </a:prstGeom>
          <a:solidFill>
            <a:srgbClr val="92D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3</a:t>
            </a:r>
          </a:p>
        </p:txBody>
      </p:sp>
      <p:sp>
        <p:nvSpPr>
          <p:cNvPr id="6" name="Овал 5"/>
          <p:cNvSpPr/>
          <p:nvPr/>
        </p:nvSpPr>
        <p:spPr>
          <a:xfrm>
            <a:off x="4355976" y="4443958"/>
            <a:ext cx="576064" cy="576064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4</a:t>
            </a:r>
          </a:p>
        </p:txBody>
      </p:sp>
      <p:sp>
        <p:nvSpPr>
          <p:cNvPr id="7" name="Овал 6"/>
          <p:cNvSpPr/>
          <p:nvPr/>
        </p:nvSpPr>
        <p:spPr>
          <a:xfrm>
            <a:off x="5220072" y="4443958"/>
            <a:ext cx="576064" cy="57606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5</a:t>
            </a:r>
          </a:p>
        </p:txBody>
      </p:sp>
      <p:sp>
        <p:nvSpPr>
          <p:cNvPr id="8" name="Овал 7"/>
          <p:cNvSpPr/>
          <p:nvPr/>
        </p:nvSpPr>
        <p:spPr>
          <a:xfrm>
            <a:off x="6084168" y="4443958"/>
            <a:ext cx="576064" cy="57606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5616" y="91556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Я заехала к вам посмотреть, как вы живёте… Я пробуду у вас до весны, пока не вернутся мои утки, которых я отпустила.</a:t>
            </a:r>
          </a:p>
        </p:txBody>
      </p:sp>
      <p:pic>
        <p:nvPicPr>
          <p:cNvPr id="1026" name="Picture 2" descr="http://www.lirov.ru/images/httprevision.ruimagesauthors18646JVXWGwzJ3ct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80" b="9281"/>
          <a:stretch>
            <a:fillRect/>
          </a:stretch>
        </p:blipFill>
        <p:spPr bwMode="auto">
          <a:xfrm>
            <a:off x="2699792" y="1707654"/>
            <a:ext cx="3269407" cy="263641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15616" y="987574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Слушайте вы, трусы! Слушайте и смотрите на меня. Вот я сейчас покажу вам одну штуку. Я… </a:t>
            </a:r>
            <a:r>
              <a:rPr lang="ru-RU" sz="2000" dirty="0" err="1"/>
              <a:t>я</a:t>
            </a:r>
            <a:r>
              <a:rPr lang="ru-RU" sz="2000" dirty="0"/>
              <a:t>… </a:t>
            </a:r>
            <a:r>
              <a:rPr lang="ru-RU" sz="2000" dirty="0" err="1"/>
              <a:t>я</a:t>
            </a:r>
            <a:r>
              <a:rPr lang="ru-RU" sz="2000" dirty="0"/>
              <a:t>…</a:t>
            </a:r>
          </a:p>
        </p:txBody>
      </p:sp>
      <p:pic>
        <p:nvPicPr>
          <p:cNvPr id="1028" name="Picture 4" descr="https://4.bp.blogspot.com/-yoUFS7L0sXw/V0UdwafYhPI/AAAAAAAFoig/An8O9_p5DL83fWkdrX9uO2sumTRlZ08qACLcB/s1600/ANIMALES%2B%2528CONEJOS%2BY%2BLIEBRES%2529%2B%252852%25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707654"/>
            <a:ext cx="1845385" cy="268908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87624" y="91556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Спасибо тебе, умная ты девочка, хорошо ты меня, старика, утешила, и я у тебя в долгу не останусь.</a:t>
            </a:r>
          </a:p>
        </p:txBody>
      </p:sp>
      <p:pic>
        <p:nvPicPr>
          <p:cNvPr id="19" name="Picture 4" descr="http://www.ollelukoe.ru/images/stories/odoewskii/morozyvanovych/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635646"/>
            <a:ext cx="1800200" cy="2744107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2555776" y="4443958"/>
            <a:ext cx="576064" cy="576064"/>
          </a:xfrm>
          <a:prstGeom prst="ellipse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9632" y="98757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 Дайте мне лукошко, я хоть в лес пойду – грибов наберу!  </a:t>
            </a:r>
          </a:p>
        </p:txBody>
      </p:sp>
      <p:pic>
        <p:nvPicPr>
          <p:cNvPr id="22" name="Picture 6" descr="https://tale-for-child.com/uploads/tale/2016/03/672c8dcb22cb6e2bf984216dabf42eab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90" r="18731"/>
          <a:stretch>
            <a:fillRect/>
          </a:stretch>
        </p:blipFill>
        <p:spPr bwMode="auto">
          <a:xfrm>
            <a:off x="3635896" y="1779662"/>
            <a:ext cx="2032326" cy="252028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2339752" y="91556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 печалься, ступай себе с Богом,</a:t>
            </a:r>
          </a:p>
          <a:p>
            <a:r>
              <a:rPr lang="ru-RU" sz="2000" dirty="0"/>
              <a:t>Так и быть: изба вам уж будет. </a:t>
            </a:r>
          </a:p>
        </p:txBody>
      </p:sp>
      <p:pic>
        <p:nvPicPr>
          <p:cNvPr id="1030" name="Picture 6" descr="http://www.playcast.ru/uploads/2015/04/22/13278138.png"/>
          <p:cNvPicPr>
            <a:picLocks noChangeAspect="1" noChangeArrowheads="1"/>
          </p:cNvPicPr>
          <p:nvPr/>
        </p:nvPicPr>
        <p:blipFill>
          <a:blip r:embed="rId6" cstate="print"/>
          <a:srcRect l="8890" r="8134"/>
          <a:stretch>
            <a:fillRect/>
          </a:stretch>
        </p:blipFill>
        <p:spPr bwMode="auto">
          <a:xfrm>
            <a:off x="3635896" y="1707654"/>
            <a:ext cx="1728192" cy="263640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2339752" y="98757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err="1"/>
              <a:t>Алёнушка</a:t>
            </a:r>
            <a:r>
              <a:rPr lang="ru-RU" sz="2000" dirty="0"/>
              <a:t>, сестрица моя!</a:t>
            </a:r>
          </a:p>
          <a:p>
            <a:r>
              <a:rPr lang="ru-RU" sz="2000" dirty="0" err="1"/>
              <a:t>Выплынь</a:t>
            </a:r>
            <a:r>
              <a:rPr lang="ru-RU" sz="2000" dirty="0"/>
              <a:t>, </a:t>
            </a:r>
            <a:r>
              <a:rPr lang="ru-RU" sz="2000" dirty="0" err="1"/>
              <a:t>выплынь</a:t>
            </a:r>
            <a:r>
              <a:rPr lang="ru-RU" sz="2000" dirty="0"/>
              <a:t> на бережок.</a:t>
            </a:r>
          </a:p>
        </p:txBody>
      </p:sp>
      <p:pic>
        <p:nvPicPr>
          <p:cNvPr id="1032" name="Picture 8" descr="http://img1.liveinternet.ru/images/attach/c/0/119/168/119168873_.png"/>
          <p:cNvPicPr>
            <a:picLocks noChangeAspect="1" noChangeArrowheads="1"/>
          </p:cNvPicPr>
          <p:nvPr/>
        </p:nvPicPr>
        <p:blipFill>
          <a:blip r:embed="rId7" cstate="print"/>
          <a:srcRect b="4573"/>
          <a:stretch>
            <a:fillRect/>
          </a:stretch>
        </p:blipFill>
        <p:spPr bwMode="auto">
          <a:xfrm>
            <a:off x="3419872" y="1635646"/>
            <a:ext cx="2088232" cy="280831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043608" y="33950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660033"/>
                </a:solidFill>
                <a:latin typeface="Gabriola" pitchFamily="82" charset="0"/>
              </a:rPr>
              <a:t>Конкурс 2. </a:t>
            </a:r>
            <a:r>
              <a:rPr lang="ru-RU" sz="2800" b="1" dirty="0">
                <a:solidFill>
                  <a:srgbClr val="7030A0"/>
                </a:solidFill>
                <a:latin typeface="Gabriola" pitchFamily="82" charset="0"/>
              </a:rPr>
              <a:t>Кому из сказочных героев принадлежат эти слова?</a:t>
            </a:r>
            <a:endParaRPr lang="ru-RU" sz="32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sp>
        <p:nvSpPr>
          <p:cNvPr id="24" name="Управляющая кнопка: возврат 23">
            <a:hlinkClick r:id="rId8" action="ppaction://hlinksldjump" highlightClick="1"/>
          </p:cNvPr>
          <p:cNvSpPr/>
          <p:nvPr/>
        </p:nvSpPr>
        <p:spPr>
          <a:xfrm>
            <a:off x="8172400" y="4443958"/>
            <a:ext cx="432048" cy="432048"/>
          </a:xfrm>
          <a:prstGeom prst="actionButtonRetur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 rot="21443536">
            <a:off x="6874671" y="3334920"/>
            <a:ext cx="938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 каждую кнопку нажимай 3 раза.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Gabriola" pitchFamily="82" charset="0"/>
              </a:rPr>
              <a:t>   </a:t>
            </a:r>
            <a:r>
              <a:rPr lang="ru-RU" sz="3200" b="1" dirty="0">
                <a:solidFill>
                  <a:srgbClr val="660033"/>
                </a:solidFill>
                <a:latin typeface="Gabriola" pitchFamily="82" charset="0"/>
              </a:rPr>
              <a:t>Конкурс 3. </a:t>
            </a:r>
            <a:r>
              <a:rPr lang="ru-RU" sz="3200" b="1" dirty="0">
                <a:solidFill>
                  <a:srgbClr val="7030A0"/>
                </a:solidFill>
                <a:latin typeface="Gabriola" pitchFamily="82" charset="0"/>
              </a:rPr>
              <a:t>Соедини начало и конец пословиц. 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  <a:latin typeface="Gabriola" pitchFamily="82" charset="0"/>
              </a:rPr>
              <a:t>К кому из героев прочитанных сказок их можно отнести?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563638"/>
            <a:ext cx="244827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0042"/>
                </a:solidFill>
              </a:rPr>
              <a:t>Смелость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355726"/>
            <a:ext cx="244827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0042"/>
                </a:solidFill>
              </a:rPr>
              <a:t>Смелый приступ –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075806"/>
            <a:ext cx="244827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0042"/>
                </a:solidFill>
              </a:rPr>
              <a:t> Терпенье и труд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795886"/>
            <a:ext cx="2448272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0042"/>
                </a:solidFill>
              </a:rPr>
              <a:t> Какова работа,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5896" y="1563638"/>
            <a:ext cx="252028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0042"/>
                </a:solidFill>
              </a:rPr>
              <a:t> всё перетрут.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2355726"/>
            <a:ext cx="252028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0042"/>
                </a:solidFill>
              </a:rPr>
              <a:t> такова и награда.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3075806"/>
            <a:ext cx="252028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0042"/>
                </a:solidFill>
              </a:rPr>
              <a:t> города берёт.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3795886"/>
            <a:ext cx="2520280" cy="4320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420042"/>
                </a:solidFill>
              </a:rPr>
              <a:t> половина победы.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555776" y="1779662"/>
            <a:ext cx="1224136" cy="1512168"/>
          </a:xfrm>
          <a:prstGeom prst="straightConnector1">
            <a:avLst/>
          </a:prstGeom>
          <a:ln w="28575">
            <a:solidFill>
              <a:srgbClr val="4200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483768" y="1779662"/>
            <a:ext cx="1296144" cy="1512168"/>
          </a:xfrm>
          <a:prstGeom prst="straightConnector1">
            <a:avLst/>
          </a:prstGeom>
          <a:ln w="28575">
            <a:solidFill>
              <a:srgbClr val="4200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555776" y="2571750"/>
            <a:ext cx="1224136" cy="1440160"/>
          </a:xfrm>
          <a:prstGeom prst="straightConnector1">
            <a:avLst/>
          </a:prstGeom>
          <a:ln w="28575">
            <a:solidFill>
              <a:srgbClr val="4200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555776" y="2571750"/>
            <a:ext cx="1224136" cy="1440160"/>
          </a:xfrm>
          <a:prstGeom prst="straightConnector1">
            <a:avLst/>
          </a:prstGeom>
          <a:ln w="28575">
            <a:solidFill>
              <a:srgbClr val="42004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Управляющая кнопка: возврат 16">
            <a:hlinkClick r:id="rId2" action="ppaction://hlinksldjump" highlightClick="1"/>
          </p:cNvPr>
          <p:cNvSpPr/>
          <p:nvPr/>
        </p:nvSpPr>
        <p:spPr>
          <a:xfrm>
            <a:off x="8244408" y="4587974"/>
            <a:ext cx="432048" cy="432048"/>
          </a:xfrm>
          <a:prstGeom prst="actionButtonRetur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729624" y="3184717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Чтобы проверить себя, нажми на начало пословицы.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915566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E0240"/>
                </a:solidFill>
              </a:rPr>
              <a:t>Рукописные книги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83768" y="1563638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E0240"/>
                </a:solidFill>
              </a:rPr>
              <a:t>Учёные монахи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83768" y="2211710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E0240"/>
                </a:solidFill>
              </a:rPr>
              <a:t>«Повесть временных лет»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483768" y="2859782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E0240"/>
                </a:solidFill>
              </a:rPr>
              <a:t>Нестор, монах Киево-Печерского монастыря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83768" y="3579862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E0240"/>
                </a:solidFill>
              </a:rPr>
              <a:t>Иван Фёдоров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83768" y="4227934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2E0240"/>
                </a:solidFill>
              </a:rPr>
              <a:t>Царь Иван Васильевич Грозный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3768" y="12347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  <a:latin typeface="Gabriola" pitchFamily="82" charset="0"/>
              </a:rPr>
              <a:t>   </a:t>
            </a:r>
            <a:r>
              <a:rPr lang="ru-RU" sz="3600" b="1" dirty="0">
                <a:solidFill>
                  <a:srgbClr val="660033"/>
                </a:solidFill>
                <a:latin typeface="Gabriola" pitchFamily="82" charset="0"/>
              </a:rPr>
              <a:t>Конкурс 4. </a:t>
            </a:r>
            <a:r>
              <a:rPr lang="ru-RU" sz="3600" b="1" dirty="0">
                <a:solidFill>
                  <a:srgbClr val="7030A0"/>
                </a:solidFill>
                <a:latin typeface="Gabriola" pitchFamily="82" charset="0"/>
              </a:rPr>
              <a:t>Из истории книг на Руси.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83768" y="915566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</a:rPr>
              <a:t>Какие книги были в Древней Руси?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83768" y="1563638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</a:rPr>
              <a:t>Кто писал рукописные книги?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83768" y="2211710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</a:rPr>
              <a:t>Как называется повесть об истории Руси?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83768" y="2859782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</a:rPr>
              <a:t>Кто написал «Повесть временных лет»?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83768" y="3579862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</a:rPr>
              <a:t>Как звали первопечатника?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83768" y="4227934"/>
            <a:ext cx="6120680" cy="5040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0033"/>
                </a:solidFill>
              </a:rPr>
              <a:t>Кто из царей приказал строить государев печатный двор?</a:t>
            </a:r>
          </a:p>
        </p:txBody>
      </p:sp>
      <p:sp>
        <p:nvSpPr>
          <p:cNvPr id="22" name="Управляющая кнопка: возврат 21">
            <a:hlinkClick r:id="rId2" action="ppaction://hlinksldjump" highlightClick="1"/>
          </p:cNvPr>
          <p:cNvSpPr/>
          <p:nvPr/>
        </p:nvSpPr>
        <p:spPr>
          <a:xfrm>
            <a:off x="8604448" y="4587974"/>
            <a:ext cx="432048" cy="432048"/>
          </a:xfrm>
          <a:prstGeom prst="actionButtonRetur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3635896" y="4803998"/>
            <a:ext cx="4248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(Чтобы проверить себя, нажми на карточку с вопросом.)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осьмиугольник 11"/>
          <p:cNvSpPr/>
          <p:nvPr/>
        </p:nvSpPr>
        <p:spPr>
          <a:xfrm>
            <a:off x="3923928" y="84355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8" name="Восьмиугольник 7"/>
          <p:cNvSpPr/>
          <p:nvPr/>
        </p:nvSpPr>
        <p:spPr>
          <a:xfrm>
            <a:off x="1763688" y="84355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</a:t>
            </a:r>
          </a:p>
        </p:txBody>
      </p:sp>
      <p:sp>
        <p:nvSpPr>
          <p:cNvPr id="9" name="Восьмиугольник 8"/>
          <p:cNvSpPr/>
          <p:nvPr/>
        </p:nvSpPr>
        <p:spPr>
          <a:xfrm>
            <a:off x="2195736" y="84355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10" name="Восьмиугольник 9"/>
          <p:cNvSpPr/>
          <p:nvPr/>
        </p:nvSpPr>
        <p:spPr>
          <a:xfrm>
            <a:off x="4788024" y="84355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11" name="Восьмиугольник 10"/>
          <p:cNvSpPr/>
          <p:nvPr/>
        </p:nvSpPr>
        <p:spPr>
          <a:xfrm>
            <a:off x="4355976" y="843558"/>
            <a:ext cx="432048" cy="432048"/>
          </a:xfrm>
          <a:prstGeom prst="octagon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Х</a:t>
            </a:r>
          </a:p>
        </p:txBody>
      </p:sp>
      <p:sp>
        <p:nvSpPr>
          <p:cNvPr id="13" name="Восьмиугольник 12"/>
          <p:cNvSpPr/>
          <p:nvPr/>
        </p:nvSpPr>
        <p:spPr>
          <a:xfrm>
            <a:off x="3491880" y="84355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14" name="Восьмиугольник 13"/>
          <p:cNvSpPr/>
          <p:nvPr/>
        </p:nvSpPr>
        <p:spPr>
          <a:xfrm>
            <a:off x="3059832" y="84355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15" name="Восьмиугольник 14"/>
          <p:cNvSpPr/>
          <p:nvPr/>
        </p:nvSpPr>
        <p:spPr>
          <a:xfrm>
            <a:off x="2627784" y="84355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Б</a:t>
            </a:r>
          </a:p>
        </p:txBody>
      </p:sp>
      <p:sp>
        <p:nvSpPr>
          <p:cNvPr id="16" name="Восьмиугольник 15"/>
          <p:cNvSpPr/>
          <p:nvPr/>
        </p:nvSpPr>
        <p:spPr>
          <a:xfrm>
            <a:off x="3491880" y="127560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17" name="Восьмиугольник 16"/>
          <p:cNvSpPr/>
          <p:nvPr/>
        </p:nvSpPr>
        <p:spPr>
          <a:xfrm>
            <a:off x="3923928" y="127560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18" name="Восьмиугольник 17"/>
          <p:cNvSpPr/>
          <p:nvPr/>
        </p:nvSpPr>
        <p:spPr>
          <a:xfrm>
            <a:off x="5220072" y="127560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19" name="Восьмиугольник 18"/>
          <p:cNvSpPr/>
          <p:nvPr/>
        </p:nvSpPr>
        <p:spPr>
          <a:xfrm>
            <a:off x="4788024" y="127560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20" name="Восьмиугольник 19"/>
          <p:cNvSpPr/>
          <p:nvPr/>
        </p:nvSpPr>
        <p:spPr>
          <a:xfrm>
            <a:off x="4355976" y="1275606"/>
            <a:ext cx="432048" cy="432048"/>
          </a:xfrm>
          <a:prstGeom prst="octagon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</a:p>
        </p:txBody>
      </p:sp>
      <p:sp>
        <p:nvSpPr>
          <p:cNvPr id="21" name="Восьмиугольник 20"/>
          <p:cNvSpPr/>
          <p:nvPr/>
        </p:nvSpPr>
        <p:spPr>
          <a:xfrm>
            <a:off x="3059832" y="170765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</a:t>
            </a:r>
          </a:p>
        </p:txBody>
      </p:sp>
      <p:sp>
        <p:nvSpPr>
          <p:cNvPr id="22" name="Восьмиугольник 21"/>
          <p:cNvSpPr/>
          <p:nvPr/>
        </p:nvSpPr>
        <p:spPr>
          <a:xfrm>
            <a:off x="3491880" y="170765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</a:t>
            </a:r>
          </a:p>
        </p:txBody>
      </p:sp>
      <p:sp>
        <p:nvSpPr>
          <p:cNvPr id="23" name="Восьмиугольник 22"/>
          <p:cNvSpPr/>
          <p:nvPr/>
        </p:nvSpPr>
        <p:spPr>
          <a:xfrm>
            <a:off x="3923928" y="170765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24" name="Восьмиугольник 23"/>
          <p:cNvSpPr/>
          <p:nvPr/>
        </p:nvSpPr>
        <p:spPr>
          <a:xfrm>
            <a:off x="6516216" y="170765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25" name="Восьмиугольник 24"/>
          <p:cNvSpPr/>
          <p:nvPr/>
        </p:nvSpPr>
        <p:spPr>
          <a:xfrm>
            <a:off x="6084168" y="170765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</a:t>
            </a:r>
          </a:p>
        </p:txBody>
      </p:sp>
      <p:sp>
        <p:nvSpPr>
          <p:cNvPr id="26" name="Восьмиугольник 25"/>
          <p:cNvSpPr/>
          <p:nvPr/>
        </p:nvSpPr>
        <p:spPr>
          <a:xfrm>
            <a:off x="5652120" y="170765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27" name="Восьмиугольник 26"/>
          <p:cNvSpPr/>
          <p:nvPr/>
        </p:nvSpPr>
        <p:spPr>
          <a:xfrm>
            <a:off x="5220072" y="170765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</a:t>
            </a:r>
          </a:p>
        </p:txBody>
      </p:sp>
      <p:sp>
        <p:nvSpPr>
          <p:cNvPr id="28" name="Восьмиугольник 27"/>
          <p:cNvSpPr/>
          <p:nvPr/>
        </p:nvSpPr>
        <p:spPr>
          <a:xfrm>
            <a:off x="4788024" y="170765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Ы</a:t>
            </a:r>
          </a:p>
        </p:txBody>
      </p:sp>
      <p:sp>
        <p:nvSpPr>
          <p:cNvPr id="29" name="Восьмиугольник 28"/>
          <p:cNvSpPr/>
          <p:nvPr/>
        </p:nvSpPr>
        <p:spPr>
          <a:xfrm>
            <a:off x="4355976" y="1707654"/>
            <a:ext cx="432048" cy="432048"/>
          </a:xfrm>
          <a:prstGeom prst="octagon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</a:t>
            </a:r>
          </a:p>
        </p:txBody>
      </p:sp>
      <p:sp>
        <p:nvSpPr>
          <p:cNvPr id="30" name="Восьмиугольник 29"/>
          <p:cNvSpPr/>
          <p:nvPr/>
        </p:nvSpPr>
        <p:spPr>
          <a:xfrm>
            <a:off x="5220072" y="2139702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31" name="Восьмиугольник 30"/>
          <p:cNvSpPr/>
          <p:nvPr/>
        </p:nvSpPr>
        <p:spPr>
          <a:xfrm>
            <a:off x="4788024" y="2139702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Л</a:t>
            </a:r>
          </a:p>
        </p:txBody>
      </p:sp>
      <p:sp>
        <p:nvSpPr>
          <p:cNvPr id="32" name="Восьмиугольник 31"/>
          <p:cNvSpPr/>
          <p:nvPr/>
        </p:nvSpPr>
        <p:spPr>
          <a:xfrm>
            <a:off x="3923928" y="2139702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В</a:t>
            </a:r>
          </a:p>
        </p:txBody>
      </p:sp>
      <p:sp>
        <p:nvSpPr>
          <p:cNvPr id="33" name="Восьмиугольник 32"/>
          <p:cNvSpPr/>
          <p:nvPr/>
        </p:nvSpPr>
        <p:spPr>
          <a:xfrm>
            <a:off x="4355976" y="2139702"/>
            <a:ext cx="432048" cy="432048"/>
          </a:xfrm>
          <a:prstGeom prst="octagon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О</a:t>
            </a:r>
          </a:p>
        </p:txBody>
      </p:sp>
      <p:sp>
        <p:nvSpPr>
          <p:cNvPr id="34" name="Восьмиугольник 33"/>
          <p:cNvSpPr/>
          <p:nvPr/>
        </p:nvSpPr>
        <p:spPr>
          <a:xfrm>
            <a:off x="6516216" y="2571750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35" name="Восьмиугольник 34"/>
          <p:cNvSpPr/>
          <p:nvPr/>
        </p:nvSpPr>
        <p:spPr>
          <a:xfrm>
            <a:off x="6084168" y="2571750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36" name="Восьмиугольник 35"/>
          <p:cNvSpPr/>
          <p:nvPr/>
        </p:nvSpPr>
        <p:spPr>
          <a:xfrm>
            <a:off x="5652120" y="2571750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Ч</a:t>
            </a:r>
          </a:p>
        </p:txBody>
      </p:sp>
      <p:sp>
        <p:nvSpPr>
          <p:cNvPr id="37" name="Восьмиугольник 36"/>
          <p:cNvSpPr/>
          <p:nvPr/>
        </p:nvSpPr>
        <p:spPr>
          <a:xfrm>
            <a:off x="5220072" y="2571750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38" name="Восьмиугольник 37"/>
          <p:cNvSpPr/>
          <p:nvPr/>
        </p:nvSpPr>
        <p:spPr>
          <a:xfrm>
            <a:off x="4788024" y="2571750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</a:p>
        </p:txBody>
      </p:sp>
      <p:sp>
        <p:nvSpPr>
          <p:cNvPr id="39" name="Восьмиугольник 38"/>
          <p:cNvSpPr/>
          <p:nvPr/>
        </p:nvSpPr>
        <p:spPr>
          <a:xfrm>
            <a:off x="4355976" y="2571750"/>
            <a:ext cx="432048" cy="432048"/>
          </a:xfrm>
          <a:prstGeom prst="octagon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Ж</a:t>
            </a:r>
          </a:p>
        </p:txBody>
      </p:sp>
      <p:sp>
        <p:nvSpPr>
          <p:cNvPr id="40" name="Восьмиугольник 39"/>
          <p:cNvSpPr/>
          <p:nvPr/>
        </p:nvSpPr>
        <p:spPr>
          <a:xfrm>
            <a:off x="2195736" y="300379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41" name="Восьмиугольник 40"/>
          <p:cNvSpPr/>
          <p:nvPr/>
        </p:nvSpPr>
        <p:spPr>
          <a:xfrm>
            <a:off x="2627784" y="300379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42" name="Восьмиугольник 41"/>
          <p:cNvSpPr/>
          <p:nvPr/>
        </p:nvSpPr>
        <p:spPr>
          <a:xfrm>
            <a:off x="3059832" y="300379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</a:p>
        </p:txBody>
      </p:sp>
      <p:sp>
        <p:nvSpPr>
          <p:cNvPr id="43" name="Восьмиугольник 42"/>
          <p:cNvSpPr/>
          <p:nvPr/>
        </p:nvSpPr>
        <p:spPr>
          <a:xfrm>
            <a:off x="3491880" y="300379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</a:t>
            </a:r>
          </a:p>
        </p:txBody>
      </p:sp>
      <p:sp>
        <p:nvSpPr>
          <p:cNvPr id="44" name="Восьмиугольник 43"/>
          <p:cNvSpPr/>
          <p:nvPr/>
        </p:nvSpPr>
        <p:spPr>
          <a:xfrm>
            <a:off x="3923928" y="300379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</a:t>
            </a:r>
          </a:p>
        </p:txBody>
      </p:sp>
      <p:sp>
        <p:nvSpPr>
          <p:cNvPr id="45" name="Восьмиугольник 44"/>
          <p:cNvSpPr/>
          <p:nvPr/>
        </p:nvSpPr>
        <p:spPr>
          <a:xfrm>
            <a:off x="5220072" y="300379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Ц</a:t>
            </a:r>
          </a:p>
        </p:txBody>
      </p:sp>
      <p:sp>
        <p:nvSpPr>
          <p:cNvPr id="46" name="Восьмиугольник 45"/>
          <p:cNvSpPr/>
          <p:nvPr/>
        </p:nvSpPr>
        <p:spPr>
          <a:xfrm>
            <a:off x="4788024" y="3003798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Е</a:t>
            </a:r>
          </a:p>
        </p:txBody>
      </p:sp>
      <p:sp>
        <p:nvSpPr>
          <p:cNvPr id="47" name="Восьмиугольник 46"/>
          <p:cNvSpPr/>
          <p:nvPr/>
        </p:nvSpPr>
        <p:spPr>
          <a:xfrm>
            <a:off x="4355976" y="3003798"/>
            <a:ext cx="432048" cy="432048"/>
          </a:xfrm>
          <a:prstGeom prst="octagon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Н</a:t>
            </a:r>
          </a:p>
        </p:txBody>
      </p:sp>
      <p:sp>
        <p:nvSpPr>
          <p:cNvPr id="48" name="Восьмиугольник 47"/>
          <p:cNvSpPr/>
          <p:nvPr/>
        </p:nvSpPr>
        <p:spPr>
          <a:xfrm>
            <a:off x="6948264" y="343584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49" name="Восьмиугольник 48"/>
          <p:cNvSpPr/>
          <p:nvPr/>
        </p:nvSpPr>
        <p:spPr>
          <a:xfrm>
            <a:off x="6516216" y="343584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50" name="Восьмиугольник 49"/>
          <p:cNvSpPr/>
          <p:nvPr/>
        </p:nvSpPr>
        <p:spPr>
          <a:xfrm>
            <a:off x="6084168" y="343584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З</a:t>
            </a:r>
          </a:p>
        </p:txBody>
      </p:sp>
      <p:sp>
        <p:nvSpPr>
          <p:cNvPr id="51" name="Восьмиугольник 50"/>
          <p:cNvSpPr/>
          <p:nvPr/>
        </p:nvSpPr>
        <p:spPr>
          <a:xfrm>
            <a:off x="5652120" y="343584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52" name="Восьмиугольник 51"/>
          <p:cNvSpPr/>
          <p:nvPr/>
        </p:nvSpPr>
        <p:spPr>
          <a:xfrm>
            <a:off x="5220072" y="343584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53" name="Восьмиугольник 52"/>
          <p:cNvSpPr/>
          <p:nvPr/>
        </p:nvSpPr>
        <p:spPr>
          <a:xfrm>
            <a:off x="3491880" y="343584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</a:t>
            </a:r>
          </a:p>
        </p:txBody>
      </p:sp>
      <p:sp>
        <p:nvSpPr>
          <p:cNvPr id="54" name="Восьмиугольник 53"/>
          <p:cNvSpPr/>
          <p:nvPr/>
        </p:nvSpPr>
        <p:spPr>
          <a:xfrm>
            <a:off x="3923928" y="343584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55" name="Восьмиугольник 54"/>
          <p:cNvSpPr/>
          <p:nvPr/>
        </p:nvSpPr>
        <p:spPr>
          <a:xfrm>
            <a:off x="4788024" y="3435846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С</a:t>
            </a:r>
          </a:p>
        </p:txBody>
      </p:sp>
      <p:sp>
        <p:nvSpPr>
          <p:cNvPr id="56" name="Восьмиугольник 55"/>
          <p:cNvSpPr/>
          <p:nvPr/>
        </p:nvSpPr>
        <p:spPr>
          <a:xfrm>
            <a:off x="4355976" y="3435846"/>
            <a:ext cx="432048" cy="432048"/>
          </a:xfrm>
          <a:prstGeom prst="octagon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57" name="Восьмиугольник 56"/>
          <p:cNvSpPr/>
          <p:nvPr/>
        </p:nvSpPr>
        <p:spPr>
          <a:xfrm>
            <a:off x="2195736" y="386789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</a:t>
            </a:r>
          </a:p>
        </p:txBody>
      </p:sp>
      <p:sp>
        <p:nvSpPr>
          <p:cNvPr id="58" name="Восьмиугольник 57"/>
          <p:cNvSpPr/>
          <p:nvPr/>
        </p:nvSpPr>
        <p:spPr>
          <a:xfrm>
            <a:off x="2627784" y="386789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Р</a:t>
            </a:r>
          </a:p>
        </p:txBody>
      </p:sp>
      <p:sp>
        <p:nvSpPr>
          <p:cNvPr id="59" name="Восьмиугольник 58"/>
          <p:cNvSpPr/>
          <p:nvPr/>
        </p:nvSpPr>
        <p:spPr>
          <a:xfrm>
            <a:off x="3059832" y="386789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</a:t>
            </a:r>
          </a:p>
        </p:txBody>
      </p:sp>
      <p:sp>
        <p:nvSpPr>
          <p:cNvPr id="60" name="Восьмиугольник 59"/>
          <p:cNvSpPr/>
          <p:nvPr/>
        </p:nvSpPr>
        <p:spPr>
          <a:xfrm>
            <a:off x="3491880" y="386789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</a:t>
            </a:r>
          </a:p>
        </p:txBody>
      </p:sp>
      <p:sp>
        <p:nvSpPr>
          <p:cNvPr id="61" name="Восьмиугольник 60"/>
          <p:cNvSpPr/>
          <p:nvPr/>
        </p:nvSpPr>
        <p:spPr>
          <a:xfrm>
            <a:off x="3923928" y="3867894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</a:t>
            </a:r>
          </a:p>
        </p:txBody>
      </p:sp>
      <p:sp>
        <p:nvSpPr>
          <p:cNvPr id="62" name="Восьмиугольник 61"/>
          <p:cNvSpPr/>
          <p:nvPr/>
        </p:nvSpPr>
        <p:spPr>
          <a:xfrm>
            <a:off x="4355976" y="3867894"/>
            <a:ext cx="432048" cy="432048"/>
          </a:xfrm>
          <a:prstGeom prst="octagon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83568" y="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660033"/>
                </a:solidFill>
              </a:rPr>
              <a:t>Конкурс 5. </a:t>
            </a:r>
            <a:r>
              <a:rPr lang="ru-RU" sz="2000" b="1" i="1" dirty="0">
                <a:solidFill>
                  <a:srgbClr val="7030A0"/>
                </a:solidFill>
              </a:rPr>
              <a:t>Разгадайте кроссворд. Объясните, почему авторов художественных произведений ещё называют  …  слова.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403648" y="843558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45E27"/>
                </a:solidFill>
              </a:rPr>
              <a:t>1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907704" y="429994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abriola" pitchFamily="82" charset="0"/>
              </a:rPr>
              <a:t>1. Как звали сватью бабу из сказки А.С.Пушкина?</a:t>
            </a:r>
            <a:endParaRPr lang="ru-RU" sz="28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3131840" y="120359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45E27"/>
                </a:solidFill>
              </a:rPr>
              <a:t>2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763688" y="4299942"/>
            <a:ext cx="5760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abriola" pitchFamily="82" charset="0"/>
              </a:rPr>
              <a:t>2.  Мороз Иванович подарил Ленивице кусок …?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699792" y="1707654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45E27"/>
                </a:solidFill>
              </a:rPr>
              <a:t>3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691680" y="4299942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abriola" pitchFamily="82" charset="0"/>
              </a:rPr>
              <a:t>3. Кем не стала старуха в сказке о золотой рыбке?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563888" y="213970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45E27"/>
                </a:solidFill>
              </a:rPr>
              <a:t>4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627784" y="4476264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abriola" pitchFamily="82" charset="0"/>
              </a:rPr>
              <a:t>4. Кого испугал храбрый Заяц?</a:t>
            </a:r>
          </a:p>
        </p:txBody>
      </p:sp>
      <p:sp>
        <p:nvSpPr>
          <p:cNvPr id="72" name="Восьмиугольник 71"/>
          <p:cNvSpPr/>
          <p:nvPr/>
        </p:nvSpPr>
        <p:spPr>
          <a:xfrm>
            <a:off x="5652120" y="2139702"/>
            <a:ext cx="432048" cy="432048"/>
          </a:xfrm>
          <a:prstGeom prst="oct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А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67944" y="2571750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45E27"/>
                </a:solidFill>
              </a:rPr>
              <a:t>5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763688" y="4299942"/>
            <a:ext cx="5832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abriola" pitchFamily="82" charset="0"/>
              </a:rPr>
              <a:t>5. «А уж речь-то говорит, словно реченька …»?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35696" y="293179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45E27"/>
                </a:solidFill>
              </a:rPr>
              <a:t>6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411760" y="4371950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abriola" pitchFamily="82" charset="0"/>
              </a:rPr>
              <a:t>6. Куда уронила ведро Рукодельница?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1979712" y="4299942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abriola" pitchFamily="82" charset="0"/>
              </a:rPr>
              <a:t>7. С чего начинаются «</a:t>
            </a:r>
            <a:r>
              <a:rPr lang="ru-RU" sz="2800" b="1" dirty="0" err="1">
                <a:latin typeface="Gabriola" pitchFamily="82" charset="0"/>
              </a:rPr>
              <a:t>Алёнушкины</a:t>
            </a:r>
            <a:r>
              <a:rPr lang="ru-RU" sz="2800" b="1" dirty="0">
                <a:latin typeface="Gabriola" pitchFamily="82" charset="0"/>
              </a:rPr>
              <a:t> сказки»?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203848" y="3435846"/>
            <a:ext cx="28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45E27"/>
                </a:solidFill>
              </a:rPr>
              <a:t>7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619672" y="4189393"/>
            <a:ext cx="6120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Gabriola" pitchFamily="82" charset="0"/>
              </a:rPr>
              <a:t>8. Благодаря какому предмету лягушка из сказки В.М.Гаршина смогла отправиться в путешествие?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63688" y="3867894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245E27"/>
                </a:solidFill>
              </a:rPr>
              <a:t> 8</a:t>
            </a:r>
          </a:p>
        </p:txBody>
      </p:sp>
      <p:sp>
        <p:nvSpPr>
          <p:cNvPr id="79" name="Управляющая кнопка: возврат 78">
            <a:hlinkClick r:id="rId2" action="ppaction://hlinksldjump" highlightClick="1"/>
          </p:cNvPr>
          <p:cNvSpPr/>
          <p:nvPr/>
        </p:nvSpPr>
        <p:spPr>
          <a:xfrm>
            <a:off x="8460432" y="4587974"/>
            <a:ext cx="432048" cy="432048"/>
          </a:xfrm>
          <a:prstGeom prst="actionButtonRetur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403648" y="555526"/>
            <a:ext cx="6408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(Чтобы появилось задание, нажмите на цифру. Чтобы проверить себя, опять нажмите на цифру.)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5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otvet.imgsmail.ru/download/u_fdbf98c56ff4c0691f344cb3be899a53_8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9502"/>
            <a:ext cx="6972444" cy="4536504"/>
          </a:xfrm>
          <a:prstGeom prst="rect">
            <a:avLst/>
          </a:prstGeom>
          <a:noFill/>
        </p:spPr>
      </p:pic>
      <p:pic>
        <p:nvPicPr>
          <p:cNvPr id="2054" name="Picture 6" descr="http://www.lukomorie-musical.ru/multimedia/eskizi/lebed.png"/>
          <p:cNvPicPr>
            <a:picLocks noChangeAspect="1" noChangeArrowheads="1"/>
          </p:cNvPicPr>
          <p:nvPr/>
        </p:nvPicPr>
        <p:blipFill>
          <a:blip r:embed="rId3" cstate="print"/>
          <a:srcRect t="7407"/>
          <a:stretch>
            <a:fillRect/>
          </a:stretch>
        </p:blipFill>
        <p:spPr bwMode="auto">
          <a:xfrm>
            <a:off x="1187624" y="843558"/>
            <a:ext cx="1944216" cy="258588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43608" y="3939902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Ребята! Выберите любое прочитанное произведение из этого учебника, приготовьте инсценировку. Другая команда должна узнать его.</a:t>
            </a:r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172400" y="4515966"/>
            <a:ext cx="432048" cy="432048"/>
          </a:xfrm>
          <a:prstGeom prst="actionButtonRetur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6749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660033"/>
                </a:solidFill>
                <a:latin typeface="Gabriola" pitchFamily="82" charset="0"/>
              </a:rPr>
              <a:t>Конкурс 6.  </a:t>
            </a:r>
            <a:r>
              <a:rPr lang="ru-RU" sz="2000" b="1" dirty="0" err="1">
                <a:solidFill>
                  <a:srgbClr val="660066"/>
                </a:solidFill>
                <a:latin typeface="Gabriola" pitchFamily="82" charset="0"/>
              </a:rPr>
              <a:t>Инсценирование</a:t>
            </a:r>
            <a:r>
              <a:rPr lang="ru-RU" b="1" dirty="0">
                <a:solidFill>
                  <a:srgbClr val="660033"/>
                </a:solidFill>
                <a:latin typeface="Gabriola" pitchFamily="82" charset="0"/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Ссылки на интернет-ресурсы</a:t>
            </a:r>
          </a:p>
          <a:p>
            <a:r>
              <a:rPr lang="en-US" sz="800" dirty="0">
                <a:hlinkClick r:id="rId2"/>
              </a:rPr>
              <a:t>http://img.pngpicture.com/content/files/clipart/3/electronics-tablet/28396-1.png</a:t>
            </a:r>
            <a:r>
              <a:rPr lang="ru-RU" sz="800" dirty="0"/>
              <a:t> </a:t>
            </a:r>
          </a:p>
          <a:p>
            <a:r>
              <a:rPr lang="en-US" sz="800" dirty="0">
                <a:hlinkClick r:id="rId3"/>
              </a:rPr>
              <a:t>http://s2.pic4you.ru/allimage/y2013/08-05/12216/3684859.png</a:t>
            </a:r>
            <a:r>
              <a:rPr lang="ru-RU" sz="800" dirty="0"/>
              <a:t> </a:t>
            </a:r>
          </a:p>
          <a:p>
            <a:r>
              <a:rPr lang="en-US" sz="800" dirty="0">
                <a:hlinkClick r:id="rId4"/>
              </a:rPr>
              <a:t>http://s2.pic4you.ru/allimage/y2013/08-05/12216/3684860.png</a:t>
            </a:r>
            <a:r>
              <a:rPr lang="ru-RU" sz="800" dirty="0"/>
              <a:t> </a:t>
            </a:r>
          </a:p>
          <a:p>
            <a:r>
              <a:rPr lang="en-US" sz="800" dirty="0">
                <a:hlinkClick r:id="rId5"/>
              </a:rPr>
              <a:t>http://www.2fons.ru/pic/201407/2560x1440/2fons.ru-41647.jpg</a:t>
            </a:r>
            <a:r>
              <a:rPr lang="ru-RU" sz="800" dirty="0"/>
              <a:t> </a:t>
            </a:r>
          </a:p>
          <a:p>
            <a:r>
              <a:rPr lang="en-US" sz="800" dirty="0">
                <a:hlinkClick r:id="rId6"/>
              </a:rPr>
              <a:t>http://www.technicalbulls.com/wp-content/uploads/2016/07/book-stack-and-ipad-1200w-600x569.png</a:t>
            </a:r>
            <a:r>
              <a:rPr lang="ru-RU" sz="8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86446" y="142858"/>
            <a:ext cx="2928958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1600" b="1" i="1" dirty="0">
                <a:solidFill>
                  <a:srgbClr val="660066"/>
                </a:solidFill>
                <a:latin typeface="Monotype Corsiva" pitchFamily="66" charset="0"/>
              </a:rPr>
              <a:t>Шаблон выполнен</a:t>
            </a:r>
          </a:p>
          <a:p>
            <a:pPr algn="ctr"/>
            <a:r>
              <a:rPr lang="ru-RU" sz="1600" b="1" i="1" dirty="0">
                <a:solidFill>
                  <a:srgbClr val="660066"/>
                </a:solidFill>
                <a:latin typeface="Monotype Corsiva" pitchFamily="66" charset="0"/>
              </a:rPr>
              <a:t>учителем иностранного языка</a:t>
            </a:r>
          </a:p>
          <a:p>
            <a:pPr algn="ctr"/>
            <a:r>
              <a:rPr lang="ru-RU" sz="1600" b="1" i="1" dirty="0">
                <a:solidFill>
                  <a:srgbClr val="660066"/>
                </a:solidFill>
                <a:latin typeface="Monotype Corsiva" pitchFamily="66" charset="0"/>
              </a:rPr>
              <a:t>МОУ СОШ №1 г. Камешково</a:t>
            </a:r>
          </a:p>
          <a:p>
            <a:pPr algn="ctr"/>
            <a:r>
              <a:rPr lang="ru-RU" sz="1600" b="1" i="1" dirty="0" err="1">
                <a:solidFill>
                  <a:srgbClr val="660066"/>
                </a:solidFill>
                <a:latin typeface="Monotype Corsiva" pitchFamily="66" charset="0"/>
              </a:rPr>
              <a:t>Шахториной</a:t>
            </a:r>
            <a:r>
              <a:rPr lang="ru-RU" sz="1600" b="1" i="1" dirty="0">
                <a:solidFill>
                  <a:srgbClr val="660066"/>
                </a:solidFill>
                <a:latin typeface="Monotype Corsiva" pitchFamily="66" charset="0"/>
              </a:rPr>
              <a:t> О. В.</a:t>
            </a:r>
            <a:endParaRPr lang="ru-RU" sz="1600" b="1" dirty="0">
              <a:solidFill>
                <a:srgbClr val="660066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635646"/>
            <a:ext cx="87849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hlinkClick r:id="rId7"/>
              </a:rPr>
              <a:t>http://www.lirov.ru/images/httprevision.ruimagesauthors18646JVXWGwzJ3ct.png</a:t>
            </a:r>
            <a:r>
              <a:rPr lang="ru-RU" sz="1050" dirty="0"/>
              <a:t>  – лягушка</a:t>
            </a:r>
          </a:p>
          <a:p>
            <a:r>
              <a:rPr lang="ru-RU" sz="1050" dirty="0">
                <a:hlinkClick r:id="rId8"/>
              </a:rPr>
              <a:t>https://4.bp.blogspot.com/-yoUFS7L0sXw/V0UdwafYhPI/AAAAAAAFoig/An8O9_p5DL83fWkdrX9uO2sumTRlZ08qACLcB/s1600/ANIMALES%2B%2528CONEJOS%2BY%2BLIEBRES%2529%2B%252852%2529.png</a:t>
            </a:r>
            <a:r>
              <a:rPr lang="ru-RU" sz="1050" dirty="0"/>
              <a:t>  – заяц</a:t>
            </a:r>
          </a:p>
          <a:p>
            <a:r>
              <a:rPr lang="ru-RU" sz="1050" dirty="0">
                <a:hlinkClick r:id="rId9"/>
              </a:rPr>
              <a:t>http://www.ollelukoe.ru/images/stories/odoewskii/morozyvanovych/16.jpg</a:t>
            </a:r>
            <a:r>
              <a:rPr lang="ru-RU" sz="1050" dirty="0"/>
              <a:t>  – Мороз</a:t>
            </a:r>
          </a:p>
          <a:p>
            <a:r>
              <a:rPr lang="ru-RU" sz="1050" dirty="0">
                <a:hlinkClick r:id="rId10"/>
              </a:rPr>
              <a:t>https://tale-for-child.com/uploads/tale/2016/03/672c8dcb22cb6e2bf984216dabf42eab.jpg</a:t>
            </a:r>
            <a:r>
              <a:rPr lang="ru-RU" sz="1050" dirty="0"/>
              <a:t>  – конек</a:t>
            </a:r>
          </a:p>
          <a:p>
            <a:r>
              <a:rPr lang="ru-RU" sz="1050" dirty="0">
                <a:hlinkClick r:id="rId11"/>
              </a:rPr>
              <a:t>http://www.playcast.ru/uploads/2015/04/22/13278138.png</a:t>
            </a:r>
            <a:r>
              <a:rPr lang="ru-RU" sz="1050" dirty="0"/>
              <a:t>  – рыбка</a:t>
            </a:r>
          </a:p>
          <a:p>
            <a:r>
              <a:rPr lang="ru-RU" sz="1050" dirty="0">
                <a:hlinkClick r:id="rId12"/>
              </a:rPr>
              <a:t>http://img1.liveinternet.ru/images/attach/c/0/119/168/119168873_.png</a:t>
            </a:r>
            <a:r>
              <a:rPr lang="ru-RU" sz="1050" dirty="0"/>
              <a:t>  – козленок</a:t>
            </a:r>
          </a:p>
          <a:p>
            <a:r>
              <a:rPr lang="en-US" sz="1050" dirty="0"/>
              <a:t> </a:t>
            </a:r>
            <a:r>
              <a:rPr lang="en-US" sz="1050" dirty="0">
                <a:hlinkClick r:id="rId13"/>
              </a:rPr>
              <a:t>http://www.lukomorie-musical.ru/multimedia/eskizi/lebed.png</a:t>
            </a:r>
            <a:r>
              <a:rPr lang="ru-RU" sz="1050" dirty="0"/>
              <a:t> - царевна</a:t>
            </a:r>
          </a:p>
          <a:p>
            <a:r>
              <a:rPr lang="en-US" sz="1050" dirty="0">
                <a:hlinkClick r:id="rId14"/>
              </a:rPr>
              <a:t>https://otvet.imgsmail.ru/download/u_fdbf98c56ff4c0691f344cb3be899a53_800.png</a:t>
            </a:r>
            <a:r>
              <a:rPr lang="ru-RU" sz="1050" dirty="0"/>
              <a:t> - богатыри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4443958"/>
            <a:ext cx="820891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Источники:</a:t>
            </a:r>
          </a:p>
          <a:p>
            <a:r>
              <a:rPr lang="ru-RU" sz="1050" dirty="0"/>
              <a:t>Учебник «Литературное чтение. Часть </a:t>
            </a:r>
            <a:r>
              <a:rPr lang="en-US" sz="1050" dirty="0"/>
              <a:t>I</a:t>
            </a:r>
            <a:r>
              <a:rPr lang="ru-RU" sz="1050" dirty="0"/>
              <a:t>», издательство «ПРОСЕЩЕНИЕ», УМК «Школа России», стр.212-213</a:t>
            </a:r>
          </a:p>
          <a:p>
            <a:r>
              <a:rPr lang="ru-RU" sz="1050" dirty="0" err="1"/>
              <a:t>С.В.Кутявина</a:t>
            </a:r>
            <a:r>
              <a:rPr lang="ru-RU" sz="1050" dirty="0"/>
              <a:t> «Поурочные разработки по литературному чтению  в 3 классе» к УМК «Школа России»  Л.Ф.Климановой и др., стр.213-214</a:t>
            </a: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951</Words>
  <Application>Microsoft Macintosh PowerPoint</Application>
  <PresentationFormat>Экран (16:9)</PresentationFormat>
  <Paragraphs>180</Paragraphs>
  <Slides>9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Gabriola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иван неважно</cp:lastModifiedBy>
  <cp:revision>108</cp:revision>
  <dcterms:created xsi:type="dcterms:W3CDTF">2017-05-21T19:13:05Z</dcterms:created>
  <dcterms:modified xsi:type="dcterms:W3CDTF">2019-12-22T17:41:13Z</dcterms:modified>
</cp:coreProperties>
</file>