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271" r:id="rId3"/>
    <p:sldId id="256" r:id="rId4"/>
    <p:sldId id="261" r:id="rId5"/>
    <p:sldId id="267" r:id="rId6"/>
    <p:sldId id="272" r:id="rId7"/>
    <p:sldId id="262" r:id="rId8"/>
    <p:sldId id="265" r:id="rId9"/>
    <p:sldId id="280" r:id="rId10"/>
    <p:sldId id="273" r:id="rId11"/>
    <p:sldId id="295" r:id="rId12"/>
    <p:sldId id="297" r:id="rId13"/>
    <p:sldId id="281" r:id="rId14"/>
    <p:sldId id="274" r:id="rId15"/>
    <p:sldId id="282" r:id="rId16"/>
    <p:sldId id="275" r:id="rId17"/>
    <p:sldId id="298" r:id="rId18"/>
    <p:sldId id="283" r:id="rId19"/>
    <p:sldId id="269" r:id="rId20"/>
    <p:sldId id="270" r:id="rId21"/>
    <p:sldId id="29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A02C8"/>
    <a:srgbClr val="008000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70" d="100"/>
          <a:sy n="70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B28C0-1A11-4D8C-9D13-170532FD196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5F1B-41C3-40FE-B1BA-E68C8A803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3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5F1B-41C3-40FE-B1BA-E68C8A8038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9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5F1B-41C3-40FE-B1BA-E68C8A8038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9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5856" y="1340768"/>
            <a:ext cx="57596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МБДОУ Детский сад № 31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п</a:t>
            </a:r>
            <a:r>
              <a:rPr lang="ru-RU" sz="3200" b="1" i="1" dirty="0" smtClean="0">
                <a:solidFill>
                  <a:srgbClr val="7030A0"/>
                </a:solidFill>
              </a:rPr>
              <a:t>осёлок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Барвиха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r>
              <a:rPr lang="ru-RU" sz="2200" b="1" i="1" dirty="0" smtClean="0">
                <a:solidFill>
                  <a:srgbClr val="7030A0"/>
                </a:solidFill>
              </a:rPr>
              <a:t>Воспитатель </a:t>
            </a:r>
            <a:r>
              <a:rPr lang="en-US" sz="2200" b="1" i="1" dirty="0" smtClean="0">
                <a:solidFill>
                  <a:srgbClr val="7030A0"/>
                </a:solidFill>
              </a:rPr>
              <a:t>I </a:t>
            </a:r>
            <a:r>
              <a:rPr lang="ru-RU" sz="2200" b="1" i="1" dirty="0" smtClean="0">
                <a:solidFill>
                  <a:srgbClr val="7030A0"/>
                </a:solidFill>
              </a:rPr>
              <a:t>категории: </a:t>
            </a:r>
            <a:r>
              <a:rPr lang="ru-RU" sz="2200" b="1" i="1" dirty="0" smtClean="0">
                <a:solidFill>
                  <a:srgbClr val="7030A0"/>
                </a:solidFill>
              </a:rPr>
              <a:t>Коновалова Е. С.</a:t>
            </a:r>
            <a:endParaRPr lang="ru-RU" sz="2200" b="1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06830"/>
            <a:ext cx="9468544" cy="7048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260648"/>
            <a:ext cx="3347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00CC"/>
                </a:solidFill>
              </a:rPr>
              <a:t>Водичка, водичка</a:t>
            </a:r>
          </a:p>
          <a:p>
            <a:r>
              <a:rPr lang="ru-RU" sz="2400" b="1" i="1" dirty="0">
                <a:solidFill>
                  <a:srgbClr val="0000CC"/>
                </a:solidFill>
              </a:rPr>
              <a:t>Умой мое личико,</a:t>
            </a:r>
          </a:p>
          <a:p>
            <a:r>
              <a:rPr lang="ru-RU" sz="2400" b="1" i="1" dirty="0">
                <a:solidFill>
                  <a:srgbClr val="0000CC"/>
                </a:solidFill>
              </a:rPr>
              <a:t>Чтобы глазки блестели,</a:t>
            </a:r>
          </a:p>
          <a:p>
            <a:r>
              <a:rPr lang="ru-RU" sz="2400" b="1" i="1" dirty="0">
                <a:solidFill>
                  <a:srgbClr val="0000CC"/>
                </a:solidFill>
              </a:rPr>
              <a:t>Чтобы щечки </a:t>
            </a:r>
            <a:r>
              <a:rPr lang="ru-RU" sz="2400" b="1" i="1" dirty="0" smtClean="0">
                <a:solidFill>
                  <a:srgbClr val="0000CC"/>
                </a:solidFill>
              </a:rPr>
              <a:t> краснели</a:t>
            </a:r>
            <a:r>
              <a:rPr lang="ru-RU" sz="2400" b="1" i="1" dirty="0">
                <a:solidFill>
                  <a:srgbClr val="0000CC"/>
                </a:solidFill>
              </a:rPr>
              <a:t>,</a:t>
            </a:r>
          </a:p>
          <a:p>
            <a:r>
              <a:rPr lang="ru-RU" sz="2400" b="1" i="1" dirty="0">
                <a:solidFill>
                  <a:srgbClr val="0000CC"/>
                </a:solidFill>
              </a:rPr>
              <a:t>Чтоб смеялся роток,</a:t>
            </a:r>
          </a:p>
          <a:p>
            <a:r>
              <a:rPr lang="ru-RU" sz="2400" b="1" i="1" dirty="0">
                <a:solidFill>
                  <a:srgbClr val="0000CC"/>
                </a:solidFill>
              </a:rPr>
              <a:t>Чтоб кусался зубок.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490" y="3371673"/>
            <a:ext cx="3800483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3521" y="2848394"/>
            <a:ext cx="3793772" cy="4712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-99392"/>
            <a:ext cx="9468544" cy="7048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35896" y="2690336"/>
            <a:ext cx="2520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Засыпают девочки, засыпают мальчики,</a:t>
            </a:r>
          </a:p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Уместились пухлые под щекою пальчики.</a:t>
            </a:r>
          </a:p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Глазки закрываются, носики сопят,</a:t>
            </a:r>
          </a:p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Ах, какая мягкая в садике кровать!</a:t>
            </a:r>
            <a:endParaRPr lang="ru-RU" sz="2000" b="1" i="1" dirty="0">
              <a:solidFill>
                <a:srgbClr val="0000CC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855"/>
            <a:ext cx="3583045" cy="2676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2348880"/>
            <a:ext cx="374441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-99392"/>
            <a:ext cx="9468544" cy="7048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35896" y="2690336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0000CC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2828836"/>
            <a:ext cx="2016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sz="2000" b="1" i="1" dirty="0">
                <a:solidFill>
                  <a:srgbClr val="0000CC"/>
                </a:solidFill>
              </a:rPr>
              <a:t>Мы дежурные </a:t>
            </a:r>
            <a:r>
              <a:rPr lang="ru-RU" sz="2000" b="1" i="1" dirty="0" smtClean="0">
                <a:solidFill>
                  <a:srgbClr val="0000CC"/>
                </a:solidFill>
              </a:rPr>
              <a:t>сегодня!</a:t>
            </a:r>
            <a:endParaRPr lang="ru-RU" sz="2000" b="1" i="1" dirty="0">
              <a:solidFill>
                <a:srgbClr val="0000CC"/>
              </a:solidFill>
            </a:endParaRPr>
          </a:p>
          <a:p>
            <a:pPr marL="228600"/>
            <a:r>
              <a:rPr lang="ru-RU" sz="2000" b="1" i="1" dirty="0">
                <a:solidFill>
                  <a:srgbClr val="0000CC"/>
                </a:solidFill>
              </a:rPr>
              <a:t>Станем няне </a:t>
            </a:r>
            <a:r>
              <a:rPr lang="ru-RU" sz="2000" b="1" i="1" dirty="0" smtClean="0">
                <a:solidFill>
                  <a:srgbClr val="0000CC"/>
                </a:solidFill>
              </a:rPr>
              <a:t>помогать:</a:t>
            </a:r>
            <a:endParaRPr lang="ru-RU" sz="2000" b="1" i="1" dirty="0">
              <a:solidFill>
                <a:srgbClr val="0000CC"/>
              </a:solidFill>
            </a:endParaRPr>
          </a:p>
          <a:p>
            <a:pPr marL="228600"/>
            <a:r>
              <a:rPr lang="ru-RU" sz="2000" b="1" i="1" dirty="0">
                <a:solidFill>
                  <a:srgbClr val="0000CC"/>
                </a:solidFill>
              </a:rPr>
              <a:t>Аккуратно и красиво</a:t>
            </a:r>
          </a:p>
          <a:p>
            <a:pPr marL="228600"/>
            <a:r>
              <a:rPr lang="ru-RU" sz="2000" b="1" i="1" dirty="0">
                <a:solidFill>
                  <a:srgbClr val="0000CC"/>
                </a:solidFill>
              </a:rPr>
              <a:t>Все столы </a:t>
            </a:r>
            <a:r>
              <a:rPr lang="ru-RU" sz="2000" b="1" i="1" dirty="0" smtClean="0">
                <a:solidFill>
                  <a:srgbClr val="0000CC"/>
                </a:solidFill>
              </a:rPr>
              <a:t>сервировать!</a:t>
            </a:r>
            <a:endParaRPr lang="ru-RU" sz="2000" b="1" i="1" dirty="0">
              <a:solidFill>
                <a:srgbClr val="0000CC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942184" cy="2901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04" y="3717033"/>
            <a:ext cx="3923928" cy="3024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24" y="3717033"/>
            <a:ext cx="3283164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1196752"/>
            <a:ext cx="60841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Хозяйственно- бытовой труд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Учить соблюдать правила </a:t>
            </a:r>
            <a:r>
              <a:rPr lang="ru-RU" sz="2800" b="1" i="1" dirty="0">
                <a:solidFill>
                  <a:srgbClr val="7030A0"/>
                </a:solidFill>
              </a:rPr>
              <a:t>гигиены, </a:t>
            </a:r>
            <a:r>
              <a:rPr lang="ru-RU" sz="2800" b="1" i="1" dirty="0" smtClean="0">
                <a:solidFill>
                  <a:srgbClr val="7030A0"/>
                </a:solidFill>
              </a:rPr>
              <a:t>поддерживать порядок </a:t>
            </a:r>
            <a:r>
              <a:rPr lang="ru-RU" sz="2800" b="1" i="1" dirty="0">
                <a:solidFill>
                  <a:srgbClr val="7030A0"/>
                </a:solidFill>
              </a:rPr>
              <a:t>в групповой </a:t>
            </a:r>
            <a:r>
              <a:rPr lang="ru-RU" sz="2800" b="1" i="1" dirty="0" smtClean="0">
                <a:solidFill>
                  <a:srgbClr val="7030A0"/>
                </a:solidFill>
              </a:rPr>
              <a:t>комнате и в игровой.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3126"/>
            <a:ext cx="9468544" cy="7048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35896" y="2852936"/>
            <a:ext cx="20882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CC"/>
                </a:solidFill>
              </a:rPr>
              <a:t>Внутри порядок – ни пылинки!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Залог здоровья – чистота!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На каждом шкафчике - картинка!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Не раздевалка – красота!</a:t>
            </a:r>
            <a:br>
              <a:rPr lang="ru-RU" sz="2000" b="1" i="1" dirty="0">
                <a:solidFill>
                  <a:srgbClr val="0000CC"/>
                </a:solidFill>
              </a:rPr>
            </a:br>
            <a:endParaRPr lang="ru-RU" sz="2000" b="1" i="1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5595" y="3335534"/>
            <a:ext cx="4007444" cy="2993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4914" y="3322763"/>
            <a:ext cx="3750347" cy="327585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45" y="61183"/>
            <a:ext cx="3021255" cy="278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1520" y="69269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 в природе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учить ухаживать за комнатными        растениями;            </a:t>
            </a:r>
          </a:p>
          <a:p>
            <a:endParaRPr lang="ru-RU" sz="2800" b="1" i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учить выращивать овощи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                                          на огороде,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                                          в уголке природы,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                                          цветнике на участке</a:t>
            </a:r>
            <a:r>
              <a:rPr lang="ru-RU" sz="32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;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</a:t>
            </a:r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обуждать детей к желанию соблюдать чистоту и порядок на детской площадке.</a:t>
            </a:r>
            <a:endParaRPr lang="ru-RU" sz="2800" b="1" i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332656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CC"/>
                </a:solidFill>
              </a:rPr>
              <a:t>Посадили огород,</a:t>
            </a:r>
          </a:p>
          <a:p>
            <a:r>
              <a:rPr lang="ru-RU" sz="2000" b="1" i="1" dirty="0" smtClean="0">
                <a:solidFill>
                  <a:srgbClr val="0000CC"/>
                </a:solidFill>
              </a:rPr>
              <a:t>Посмотрите, что растёт!</a:t>
            </a:r>
          </a:p>
          <a:p>
            <a:r>
              <a:rPr lang="ru-RU" sz="2000" b="1" i="1" dirty="0" smtClean="0">
                <a:solidFill>
                  <a:srgbClr val="0000CC"/>
                </a:solidFill>
              </a:rPr>
              <a:t>Будем мы ухаживать, </a:t>
            </a:r>
          </a:p>
          <a:p>
            <a:r>
              <a:rPr lang="ru-RU" sz="2000" b="1" i="1" dirty="0" smtClean="0">
                <a:solidFill>
                  <a:srgbClr val="0000CC"/>
                </a:solidFill>
              </a:rPr>
              <a:t>Будем поливать,</a:t>
            </a:r>
          </a:p>
          <a:p>
            <a:r>
              <a:rPr lang="ru-RU" sz="2000" b="1" i="1" dirty="0" smtClean="0">
                <a:solidFill>
                  <a:srgbClr val="0000CC"/>
                </a:solidFill>
              </a:rPr>
              <a:t>Будем за росточками</a:t>
            </a:r>
          </a:p>
          <a:p>
            <a:r>
              <a:rPr lang="ru-RU" sz="2000" b="1" i="1" dirty="0" smtClean="0">
                <a:solidFill>
                  <a:srgbClr val="0000CC"/>
                </a:solidFill>
              </a:rPr>
              <a:t>Дружно наблюдать!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140968"/>
            <a:ext cx="4464496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424847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3694" y="3010119"/>
            <a:ext cx="3770748" cy="3600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3322" y="-658230"/>
            <a:ext cx="2917876" cy="4248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5342" y="2794387"/>
            <a:ext cx="3501006" cy="42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43608" y="1484784"/>
            <a:ext cx="69847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Ручной и художественный труд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развивать конструктивные и творческие способности детей;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учить</a:t>
            </a:r>
          </a:p>
          <a:p>
            <a:endParaRPr lang="ru-RU" sz="2800" b="1" i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64088" y="26064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В детский садик я хожу,</a:t>
            </a:r>
          </a:p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Там с ребятами дружу.</a:t>
            </a:r>
          </a:p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В игры разные играем,</a:t>
            </a:r>
          </a:p>
          <a:p>
            <a:pPr algn="ctr"/>
            <a:r>
              <a:rPr lang="ru-RU" sz="2000" b="1" i="1" dirty="0">
                <a:solidFill>
                  <a:srgbClr val="0000CC"/>
                </a:solidFill>
              </a:rPr>
              <a:t>Книжки хором мы </a:t>
            </a:r>
            <a:r>
              <a:rPr lang="ru-RU" sz="2000" b="1" i="1" dirty="0" smtClean="0">
                <a:solidFill>
                  <a:srgbClr val="0000CC"/>
                </a:solidFill>
              </a:rPr>
              <a:t>читаем!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96952"/>
            <a:ext cx="4320480" cy="36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0052" y="2672918"/>
            <a:ext cx="3600400" cy="424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-1270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332656"/>
            <a:ext cx="6696744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ПРОЕКТ НА ТЕМУ:</a:t>
            </a:r>
          </a:p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«Трудовое воспитание детей</a:t>
            </a:r>
          </a:p>
          <a:p>
            <a:pPr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в младшей группе»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6541343" cy="1903487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Работа с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родителями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43608" y="1916832"/>
            <a:ext cx="7056784" cy="48245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Родительские собрания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Беседы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Консультации «Роль труда в развитии ребёнка»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Дни открытых дверей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Тематические стенды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Лекции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Участие в жизни ДОУ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Субботники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Экологические, трудовые акции</a:t>
            </a:r>
          </a:p>
          <a:p>
            <a:pPr algn="ctr"/>
            <a:endParaRPr lang="ru-RU" sz="2400" b="1" i="1" dirty="0" smtClean="0">
              <a:solidFill>
                <a:srgbClr val="7030A0"/>
              </a:solidFill>
            </a:endParaRPr>
          </a:p>
          <a:p>
            <a:pPr algn="ctr"/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6541343" cy="1903487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43608" y="1916832"/>
            <a:ext cx="7056784" cy="432048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Литература:</a:t>
            </a:r>
          </a:p>
          <a:p>
            <a:pPr algn="ctr"/>
            <a:endParaRPr lang="en-US" dirty="0"/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1. ФГОС «От рождения до школы»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2. «Ознакомление с природой в детском саду»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3. «Комплексные занятия вторая младшая группа» под редакцией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М.А.Васильевой</a:t>
            </a:r>
            <a:r>
              <a:rPr lang="ru-RU" sz="2400" b="1" i="1" dirty="0" smtClean="0">
                <a:solidFill>
                  <a:srgbClr val="7030A0"/>
                </a:solidFill>
              </a:rPr>
              <a:t>, В.В. Гербовой,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Т.Ф.Комаровой</a:t>
            </a:r>
            <a:r>
              <a:rPr lang="ru-RU" sz="2400" b="1" i="1" dirty="0" smtClean="0">
                <a:solidFill>
                  <a:srgbClr val="7030A0"/>
                </a:solidFill>
              </a:rPr>
              <a:t>.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2420888"/>
            <a:ext cx="57606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 </a:t>
            </a:r>
            <a:r>
              <a:rPr lang="ru-RU" sz="2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МОГУЧИЙ ВОСПИТАТЕЛЬ</a:t>
            </a:r>
            <a:r>
              <a:rPr lang="ru-RU" sz="27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ПЕДАГОГИЧЕСКОЙ СИСТЕМЕ ВОСПИТАНИЯ. 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                          А.С</a:t>
            </a:r>
            <a:r>
              <a:rPr lang="ru-RU" sz="2800" b="1" i="1" dirty="0">
                <a:solidFill>
                  <a:srgbClr val="FF0000"/>
                </a:solidFill>
              </a:rPr>
              <a:t>. МАКАРЕНКО</a:t>
            </a:r>
            <a:endParaRPr lang="ru-RU" sz="28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188640"/>
            <a:ext cx="662473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трудового воспитания дошкольника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2060848"/>
            <a:ext cx="5256584" cy="3096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ребенка к труду.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940152" y="148478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88640"/>
            <a:ext cx="799288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трудового воспитания в ДОУ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3861048"/>
            <a:ext cx="43204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с трудом взрослых, воспитание уважения к  труженику и  результатам его труда, стремление оказывать посильную помощь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33843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трудовым умениям и навыкам, их дальнейшее совершенствование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636912"/>
            <a:ext cx="32186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Воспитание интереса к труду, трудолюбия, ответственности, самостоятельности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5229200"/>
            <a:ext cx="504056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взаимоотношений и  приобретение социального опыта взаимодействия (воспитание общественно- направленных мотивов труда, умений тру</a:t>
            </a:r>
            <a:r>
              <a:rPr lang="ru-RU" dirty="0"/>
              <a:t>д</a:t>
            </a:r>
            <a:r>
              <a:rPr lang="ru-RU" dirty="0" smtClean="0"/>
              <a:t>иться в коллективе и для коллектива)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635896" y="126876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1960" y="1412776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44208" y="1412776"/>
            <a:ext cx="1152128" cy="36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004048" y="1412776"/>
            <a:ext cx="57606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рина\Desktop\труд фото\12204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1988840"/>
            <a:ext cx="590465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организации</a:t>
            </a:r>
          </a:p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труда детей</a:t>
            </a:r>
            <a:endParaRPr lang="ru-RU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057800"/>
            <a:ext cx="352839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в группе трудовой атмосферы, постоянной занятости, стремление  к полезным делам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59624" y="404664"/>
            <a:ext cx="338437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Систематическое включение каждого ребенка в труд на правах партнера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68463" y="5022012"/>
            <a:ext cx="3275537" cy="183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 нагрузки, состояния здоровья , интересов, способностей ребенка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259632" y="3429000"/>
            <a:ext cx="31683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мотивации  трудовой деятельности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476672"/>
            <a:ext cx="309634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эмоционально-положительной обстановки в процессе труда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04048" y="3429000"/>
            <a:ext cx="30963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 заинтересованности педагога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131840" y="188640"/>
            <a:ext cx="26425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Подбор оборудования для труда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347864" y="4509120"/>
            <a:ext cx="249857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Поощрения в процессе и по результатам труда 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452320" y="3356992"/>
            <a:ext cx="86409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899592" y="3356992"/>
            <a:ext cx="1008112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572000" y="112474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652120" y="162880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2987824" y="162880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4067944" y="342900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076056" y="342900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716016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067944" y="1745230"/>
            <a:ext cx="2412268" cy="17784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труда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4008" y="0"/>
            <a:ext cx="3672408" cy="1628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Само-</a:t>
            </a:r>
          </a:p>
          <a:p>
            <a:pPr algn="ctr"/>
            <a:r>
              <a:rPr lang="ru-RU" dirty="0" smtClean="0"/>
              <a:t>обслуживание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480212" y="1772816"/>
            <a:ext cx="2663788" cy="14904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Хозяйственно-бытовой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788024" y="3573016"/>
            <a:ext cx="2952328" cy="1800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 в природе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971600" y="1772816"/>
            <a:ext cx="2880320" cy="15624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Ручной  и художественный труд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12204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547664" y="404664"/>
            <a:ext cx="6048672" cy="102069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Формы организации труда детей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17848" y="1844824"/>
            <a:ext cx="1728192" cy="1296144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Поручения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563888" y="1844824"/>
            <a:ext cx="1850504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Дежурства</a:t>
            </a:r>
            <a:endParaRPr lang="ru-RU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228184" y="1844824"/>
            <a:ext cx="1800200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Коллективный труд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339752" y="1484784"/>
            <a:ext cx="20882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27984" y="14847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27984" y="1484784"/>
            <a:ext cx="20162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Вертикальный свиток 21"/>
          <p:cNvSpPr/>
          <p:nvPr/>
        </p:nvSpPr>
        <p:spPr>
          <a:xfrm>
            <a:off x="5724128" y="3212976"/>
            <a:ext cx="2664296" cy="302433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Общий труд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Совместный труд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3" name="Вертикальный свиток 22"/>
          <p:cNvSpPr/>
          <p:nvPr/>
        </p:nvSpPr>
        <p:spPr>
          <a:xfrm>
            <a:off x="323528" y="3212976"/>
            <a:ext cx="2880320" cy="302433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Индивидуальные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Подгрупповые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Коллективные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Общие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Кратковременные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Долгосрочные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Эпизодические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Регулярные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Простые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Сложные  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4" name="Вертикальный свиток 23"/>
          <p:cNvSpPr/>
          <p:nvPr/>
        </p:nvSpPr>
        <p:spPr>
          <a:xfrm>
            <a:off x="3059832" y="3212976"/>
            <a:ext cx="2736304" cy="302433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Индивидуальные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Подгрупповые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(по столовой;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уголке природы;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подготовка к занятиям)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Обязательные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Систематичные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47664" y="1166842"/>
            <a:ext cx="63367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Задачи: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+mj-lt"/>
              </a:rPr>
              <a:t>Учить </a:t>
            </a:r>
            <a:r>
              <a:rPr lang="ru-RU" sz="2800" b="1" i="1" dirty="0">
                <a:solidFill>
                  <a:srgbClr val="7030A0"/>
                </a:solidFill>
                <a:latin typeface="+mj-lt"/>
              </a:rPr>
              <a:t>детей 3-4 лет замечать непорядок в своем внешнем виде, мыть руки и лицо, пользоваться мылом, вытираться личным </a:t>
            </a:r>
            <a:r>
              <a:rPr lang="ru-RU" sz="2800" b="1" i="1" dirty="0" smtClean="0">
                <a:solidFill>
                  <a:srgbClr val="7030A0"/>
                </a:solidFill>
                <a:latin typeface="+mj-lt"/>
              </a:rPr>
              <a:t>полотенцем.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Учить детей правильно дежурить: раскладывать салфетки, ставить бокалы и т.д.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Учить аккуратно убирать за собой грязную посуду.</a:t>
            </a:r>
            <a:endParaRPr lang="ru-RU" sz="2800" b="1" i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538</Words>
  <Application>Microsoft Office PowerPoint</Application>
  <PresentationFormat>Экран (4:3)</PresentationFormat>
  <Paragraphs>131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samsung</cp:lastModifiedBy>
  <cp:revision>109</cp:revision>
  <dcterms:created xsi:type="dcterms:W3CDTF">2013-03-17T20:31:18Z</dcterms:created>
  <dcterms:modified xsi:type="dcterms:W3CDTF">2019-12-17T19:23:57Z</dcterms:modified>
</cp:coreProperties>
</file>