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C2E20-4976-4E78-838B-D0B466924828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6964B-D1B7-4EF9-81E9-594D7551D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3C655-176A-433E-BC67-F886F274D0A0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9DB8-100C-40B6-AD60-4B5F296E97EE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10AC-787B-4DB2-BF44-C6D5AAAE5953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C8E0-DEDF-47DE-91ED-1292D375C227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3923-4338-4A8D-B305-80DD3AB67BE4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2826F-556D-4EF6-9413-2368641B3606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A3BAF-25DA-43F9-8460-644BB8C33F74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2B41-9040-42AC-9766-5ECECA1B5292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77C1-BE1A-4B87-B63D-42766E5287D5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D5FD-8BC1-4DDA-9B37-B89FCEF627F0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5FFE-6A55-4E27-8269-DB94748AAC42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7A34D8-86BC-4D51-9645-0DF5BF95EE4E}" type="datetime1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1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24945/d33f8176-717d-4bfb-b52d-5b413d2b91fc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4445030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stihi.ru/pics/2015/04/01/54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86144"/>
            <a:ext cx="4321050" cy="2828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kazkidlyadetey.ru/wp-content/uploads/2018/03/zolotoi-gus-bratia-grimm-600x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530" y="3429000"/>
            <a:ext cx="4174188" cy="2782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cdn-nus-1.pinme.ru/photo/dd/9926/dd9926299ac96743dc674f38c745d54f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08" y="357166"/>
            <a:ext cx="4175210" cy="2428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2910" y="2714620"/>
            <a:ext cx="261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«</a:t>
            </a:r>
            <a:r>
              <a:rPr lang="en-US" sz="2400" dirty="0" smtClean="0"/>
              <a:t>Das </a:t>
            </a:r>
            <a:r>
              <a:rPr lang="en-US" sz="2400" dirty="0" err="1" smtClean="0"/>
              <a:t>Rotk</a:t>
            </a:r>
            <a:r>
              <a:rPr lang="en-US" sz="2400" dirty="0" err="1" smtClean="0">
                <a:latin typeface="Times New Roman"/>
                <a:cs typeface="Times New Roman"/>
              </a:rPr>
              <a:t>ȁppchen</a:t>
            </a:r>
            <a:r>
              <a:rPr lang="ru-RU" sz="2400" dirty="0" smtClean="0">
                <a:latin typeface="Times New Roman"/>
                <a:cs typeface="Times New Roman"/>
              </a:rPr>
              <a:t>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72066" y="2928934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en-US" sz="2400" dirty="0" err="1" smtClean="0"/>
              <a:t>Der</a:t>
            </a:r>
            <a:r>
              <a:rPr lang="en-US" sz="2400" dirty="0" smtClean="0"/>
              <a:t> s</a:t>
            </a:r>
            <a:r>
              <a:rPr lang="hu-HU" sz="2400" dirty="0" smtClean="0">
                <a:latin typeface="Times New Roman"/>
                <a:cs typeface="Times New Roman"/>
              </a:rPr>
              <a:t>ű</a:t>
            </a:r>
            <a:r>
              <a:rPr lang="el-GR" sz="2400" dirty="0" smtClean="0">
                <a:latin typeface="Times New Roman"/>
                <a:cs typeface="Times New Roman"/>
              </a:rPr>
              <a:t>β</a:t>
            </a:r>
            <a:r>
              <a:rPr lang="en-US" sz="2400" dirty="0" smtClean="0">
                <a:latin typeface="Times New Roman"/>
                <a:cs typeface="Times New Roman"/>
              </a:rPr>
              <a:t>e </a:t>
            </a:r>
            <a:r>
              <a:rPr lang="en-US" sz="2400" dirty="0" err="1" smtClean="0">
                <a:latin typeface="Times New Roman"/>
                <a:cs typeface="Times New Roman"/>
              </a:rPr>
              <a:t>Brei</a:t>
            </a:r>
            <a:r>
              <a:rPr lang="ru-RU" sz="2400" dirty="0" smtClean="0">
                <a:latin typeface="Times New Roman"/>
                <a:cs typeface="Times New Roman"/>
              </a:rPr>
              <a:t>»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324921"/>
            <a:ext cx="4535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en-US" sz="2400" dirty="0" err="1" smtClean="0"/>
              <a:t>Der</a:t>
            </a:r>
            <a:r>
              <a:rPr lang="en-US" sz="2400" dirty="0" smtClean="0"/>
              <a:t> Wolf und </a:t>
            </a:r>
            <a:r>
              <a:rPr lang="en-US" sz="2400" dirty="0" err="1" smtClean="0"/>
              <a:t>sieben</a:t>
            </a:r>
            <a:r>
              <a:rPr lang="en-US" sz="2400" dirty="0" smtClean="0"/>
              <a:t> </a:t>
            </a:r>
            <a:r>
              <a:rPr lang="en-US" sz="2400" dirty="0" err="1" smtClean="0"/>
              <a:t>Gei</a:t>
            </a:r>
            <a:r>
              <a:rPr lang="el-GR" sz="2400" dirty="0" smtClean="0"/>
              <a:t>β</a:t>
            </a:r>
            <a:r>
              <a:rPr lang="en-US" sz="2400" dirty="0" err="1" smtClean="0"/>
              <a:t>lein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6346002"/>
            <a:ext cx="318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en-US" sz="2400" dirty="0" smtClean="0"/>
              <a:t>Die </a:t>
            </a:r>
            <a:r>
              <a:rPr lang="en-US" sz="2400" dirty="0" err="1" smtClean="0"/>
              <a:t>goldene</a:t>
            </a:r>
            <a:r>
              <a:rPr lang="en-US" sz="2400" dirty="0" smtClean="0"/>
              <a:t> </a:t>
            </a:r>
            <a:r>
              <a:rPr lang="en-US" sz="2400" dirty="0" err="1" smtClean="0"/>
              <a:t>Gans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103057" y="0"/>
            <a:ext cx="1701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Приложение № 5</a:t>
            </a:r>
            <a:endParaRPr lang="ru-RU" sz="1400" b="1" i="1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06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1" y="2071678"/>
            <a:ext cx="85010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Danke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schön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für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die 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Arbeit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iafilm.net/static/slide/4/3893/15.jpg?v=151248621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8501"/>
          <a:stretch/>
        </p:blipFill>
        <p:spPr bwMode="auto">
          <a:xfrm>
            <a:off x="180156" y="188640"/>
            <a:ext cx="4391844" cy="2696731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228049/ebd3455c-5609-400e-96bb-c992eb4966d6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84" y="214747"/>
            <a:ext cx="4003934" cy="267062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vse-skazki.com/_dr/4/4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85246"/>
            <a:ext cx="4439072" cy="274009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410" y="2916729"/>
            <a:ext cx="3842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«</a:t>
            </a:r>
            <a:r>
              <a:rPr lang="en-US" sz="2400" dirty="0"/>
              <a:t>Das </a:t>
            </a:r>
            <a:r>
              <a:rPr lang="en-US" sz="2400" dirty="0" err="1"/>
              <a:t>tapfere</a:t>
            </a:r>
            <a:r>
              <a:rPr lang="en-US" sz="2400" dirty="0"/>
              <a:t> </a:t>
            </a:r>
            <a:r>
              <a:rPr lang="en-US" sz="2400" dirty="0" err="1"/>
              <a:t>Schneiderlein</a:t>
            </a:r>
            <a:r>
              <a:rPr lang="en-US" sz="2400" dirty="0"/>
              <a:t>» </a:t>
            </a:r>
            <a:r>
              <a:rPr lang="en-US" sz="2400" b="1" i="1" dirty="0" smtClean="0"/>
              <a:t>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2885371"/>
            <a:ext cx="4500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«</a:t>
            </a:r>
            <a:r>
              <a:rPr lang="en-US" sz="2400" dirty="0"/>
              <a:t>Die </a:t>
            </a:r>
            <a:r>
              <a:rPr lang="en-US" sz="2400" dirty="0" smtClean="0"/>
              <a:t>Bremer</a:t>
            </a:r>
            <a:r>
              <a:rPr lang="ru-RU" sz="2400" dirty="0" smtClean="0"/>
              <a:t> </a:t>
            </a:r>
            <a:r>
              <a:rPr lang="en-US" sz="2400" dirty="0" err="1" smtClean="0"/>
              <a:t>Stadtmusikanten</a:t>
            </a:r>
            <a:r>
              <a:rPr lang="ru-RU" sz="2400" dirty="0"/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5805264"/>
            <a:ext cx="1890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/>
              <a:t>«</a:t>
            </a:r>
            <a:r>
              <a:rPr lang="en-US" sz="2400" dirty="0"/>
              <a:t>Frau </a:t>
            </a:r>
            <a:r>
              <a:rPr lang="en-US" sz="2400" dirty="0" err="1"/>
              <a:t>Holle</a:t>
            </a:r>
            <a:r>
              <a:rPr lang="ru-RU" sz="2400" dirty="0"/>
              <a:t>»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475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dw.com/image/16440830_3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43" y="915106"/>
            <a:ext cx="8529137" cy="4799909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9354" y="188640"/>
            <a:ext cx="2783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latin typeface="Monotype Corsiva" panose="03010101010201010101" pitchFamily="66" charset="0"/>
              </a:rPr>
              <a:t>Br</a:t>
            </a:r>
            <a:r>
              <a:rPr lang="hu-HU" sz="4000" b="1" dirty="0">
                <a:latin typeface="Monotype Corsiva" panose="03010101010201010101" pitchFamily="66" charset="0"/>
                <a:cs typeface="Times New Roman"/>
              </a:rPr>
              <a:t>ű</a:t>
            </a:r>
            <a:r>
              <a:rPr lang="en-US" sz="4000" b="1" dirty="0">
                <a:latin typeface="Monotype Corsiva" panose="03010101010201010101" pitchFamily="66" charset="0"/>
              </a:rPr>
              <a:t>der Grimm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5857892"/>
            <a:ext cx="2844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anose="020B0A04020102020204" pitchFamily="34" charset="0"/>
              </a:rPr>
              <a:t>Wilhelm  Grimm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5857892"/>
            <a:ext cx="2408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Arial Black" panose="020B0A04020102020204" pitchFamily="34" charset="0"/>
              </a:rPr>
              <a:t>Jakob</a:t>
            </a:r>
            <a:r>
              <a:rPr lang="en-US" sz="2400" dirty="0" smtClean="0">
                <a:latin typeface="Arial Black" panose="020B0A04020102020204" pitchFamily="34" charset="0"/>
              </a:rPr>
              <a:t> Grimm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339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5873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Aufgabe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2.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Antworte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auf die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Fragen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928671"/>
            <a:ext cx="7929618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wurden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Jakob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und Wilhelm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geboren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wurden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geboren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hei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ß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das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erste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von den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das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Kinder- und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Hausm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ä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rchen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ffentlicht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*In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welcher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Stadt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Universit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ä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studiert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Was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geschafft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Nennen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ä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dte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Museen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befinden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*In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welcher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Stadt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letzten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Jahren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verbracht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4166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Antworten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auf die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Fragen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71480"/>
            <a:ext cx="4796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wurden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Jakob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und Wilhelm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geboren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214422"/>
            <a:ext cx="3706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Jacob Grimm wurde am 4. Januar </a:t>
            </a: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1785 geboren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Ð¤Ð¾ÑÐ¾Ð³ÑÐ°ÑÐ¸Ñ Ð¯ÐºÐ¾Ð± ÐÑÐ¸Ð¼Ð¼ (photo Yakob Grimm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https://bigenc.ru/media/2016/10/27/1235173803/9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3116"/>
            <a:ext cx="1571636" cy="24120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4" name="Picture 6" descr="https://www.libkids51.ru/events/files/2015010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1785950" cy="23812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6248" y="2214554"/>
            <a:ext cx="41995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Wilhelm Grimm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wurde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am 24.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Februar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1786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geboren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572140"/>
            <a:ext cx="3658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wurden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ü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geboren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6" name="Picture 8" descr="https://www.kulturreise-ideen.de/uploads/projects/Hanau-Geburtshaus_Farbe_-_Kop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4682" y="4286256"/>
            <a:ext cx="3646474" cy="24066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57158" y="6215082"/>
            <a:ext cx="50006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Brüder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wurden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in Hanau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geboren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74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6500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Wie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hei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ß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das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erste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Buch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von den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ü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s://s15.stc.all.kpcdn.net/share/i/12/4540969/inx960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6618" y="785794"/>
            <a:ext cx="3573100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714356"/>
            <a:ext cx="4714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erste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Buch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unter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Titel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«Kinder- und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Hausmärchen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64305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ist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das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Buch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Kinder- und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Hausm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ä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rchen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ö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ffentlicht</a:t>
            </a:r>
            <a:r>
              <a:rPr lang="en-US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428868"/>
            <a:ext cx="50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1812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wurde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Buch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unter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Titel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«Kinder- und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Hausmärchen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verőffentlicht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14752"/>
            <a:ext cx="5857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*In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welcher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Stadt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sie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Universit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ä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studiert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92919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hatten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Studium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Rechte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Universität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 Marburg.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://static.esosedi.org/fiber/209592/fit/1400x1000/staryiy_universitet_marburg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143380"/>
            <a:ext cx="3606632" cy="25500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43163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Was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ü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noch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geschafft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Содержимое 3" descr="http://www.landeskunde-online.de/rhein/kultur/ausstell/hdg_bonn/deutsch/br_grimm_gr.jpg"/>
          <p:cNvPicPr>
            <a:picLocks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142844" y="785794"/>
            <a:ext cx="4462786" cy="3214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500694" y="4071942"/>
            <a:ext cx="31730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«Die Deutsche Grammatik».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fs03.metod-kopilka.ru/images/doc/21/15195/img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4095777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4071942"/>
            <a:ext cx="28994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Deutsches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Wörterbuch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42852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Nennen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ä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dte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in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Museen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lang="en-US" sz="2000" dirty="0" err="1" smtClean="0">
                <a:ea typeface="Calibri" pitchFamily="34" charset="0"/>
                <a:cs typeface="Times New Roman" pitchFamily="18" charset="0"/>
              </a:rPr>
              <a:t>ü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sich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befinden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s://ds04.infourok.ru/uploads/ex/0dfd/000ba6bc-2da561ee/1/img7.jpg"/>
          <p:cNvPicPr>
            <a:picLocks noChangeAspect="1" noChangeArrowheads="1"/>
          </p:cNvPicPr>
          <p:nvPr/>
        </p:nvPicPr>
        <p:blipFill>
          <a:blip r:embed="rId2"/>
          <a:srcRect t="15874"/>
          <a:stretch>
            <a:fillRect/>
          </a:stretch>
        </p:blipFill>
        <p:spPr bwMode="auto">
          <a:xfrm>
            <a:off x="142844" y="642918"/>
            <a:ext cx="4143404" cy="2614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286124"/>
            <a:ext cx="4403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Kassel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gibt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Brüder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Grimm Museum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https://pbs.twimg.com/media/D0WS7AHWsAA6ZQ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714356"/>
            <a:ext cx="4442209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572000" y="3214686"/>
            <a:ext cx="43577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Grimm-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Haus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Steinau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(in Hanau) Museum.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429132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*In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welcher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Stadt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sie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letzten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Jahren</a:t>
            </a:r>
            <a:endParaRPr lang="en-US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verbracht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://de.academic.ru/pictures/dewiki/71/Grabstatte_Grim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00505"/>
            <a:ext cx="3714776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28596" y="5500702"/>
            <a:ext cx="4591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Ihre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lezten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Jahre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verbrachten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 Berlin.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0486" grpId="0"/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428604"/>
            <a:ext cx="6029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Aufgabe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Biographieweg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von den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Brüdern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Grimm.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www.dw.com/image/16440830_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928670"/>
            <a:ext cx="1714512" cy="964869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s15.stc.all.kpcdn.net/share/i/12/4540969/inx960x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768" y="857232"/>
            <a:ext cx="1728918" cy="1071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8" descr="https://www.kulturreise-ideen.de/uploads/projects/Hanau-Geburtshaus_Farbe_-_Kop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5" y="928671"/>
            <a:ext cx="1428760" cy="9429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628" y="1857364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Hanau</a:t>
            </a:r>
            <a:endParaRPr lang="ru-RU" dirty="0"/>
          </a:p>
        </p:txBody>
      </p:sp>
      <p:pic>
        <p:nvPicPr>
          <p:cNvPr id="7" name="Picture 4" descr="http://static.esosedi.org/fiber/209592/fit/1400x1000/staryiy_universitet_marburg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928670"/>
            <a:ext cx="1313512" cy="9286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715140" y="1857364"/>
            <a:ext cx="105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Marburg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2143116"/>
            <a:ext cx="370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214311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2214554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228599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pic>
        <p:nvPicPr>
          <p:cNvPr id="13" name="Рисунок 12" descr="http://de.academic.ru/pictures/dewiki/71/Grabstatte_Grimm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928934"/>
            <a:ext cx="1643074" cy="1214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714348" y="4143380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Berlin</a:t>
            </a:r>
            <a:endParaRPr lang="ru-RU" dirty="0"/>
          </a:p>
        </p:txBody>
      </p:sp>
      <p:pic>
        <p:nvPicPr>
          <p:cNvPr id="15" name="Содержимое 3" descr="http://www.landeskunde-online.de/rhein/kultur/ausstell/hdg_bonn/deutsch/br_grimm_gr.jpg"/>
          <p:cNvPicPr>
            <a:picLocks/>
          </p:cNvPicPr>
          <p:nvPr/>
        </p:nvPicPr>
        <p:blipFill>
          <a:blip r:embed="rId7" cstate="print"/>
          <a:srcRect b="6250"/>
          <a:stretch>
            <a:fillRect/>
          </a:stretch>
        </p:blipFill>
        <p:spPr bwMode="auto">
          <a:xfrm>
            <a:off x="2714612" y="2928934"/>
            <a:ext cx="1643074" cy="1214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571736" y="4143380"/>
            <a:ext cx="23571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cs typeface="Times New Roman" pitchFamily="18" charset="0"/>
              </a:rPr>
              <a:t>«</a:t>
            </a:r>
            <a:r>
              <a:rPr lang="en-US" sz="1600" dirty="0" err="1" smtClean="0">
                <a:cs typeface="Times New Roman" pitchFamily="18" charset="0"/>
              </a:rPr>
              <a:t>Deutsches</a:t>
            </a:r>
            <a:r>
              <a:rPr lang="en-US" sz="1600" dirty="0" smtClean="0">
                <a:cs typeface="Times New Roman" pitchFamily="18" charset="0"/>
              </a:rPr>
              <a:t> </a:t>
            </a:r>
            <a:r>
              <a:rPr lang="en-US" sz="1600" dirty="0" err="1" smtClean="0">
                <a:cs typeface="Times New Roman" pitchFamily="18" charset="0"/>
              </a:rPr>
              <a:t>Wörterbuch</a:t>
            </a:r>
            <a:r>
              <a:rPr lang="en-US" sz="1600" dirty="0" smtClean="0">
                <a:cs typeface="Times New Roman" pitchFamily="18" charset="0"/>
              </a:rPr>
              <a:t>» </a:t>
            </a:r>
            <a:endParaRPr lang="ru-RU" sz="1600" dirty="0">
              <a:cs typeface="Times New Roman" pitchFamily="18" charset="0"/>
            </a:endParaRPr>
          </a:p>
        </p:txBody>
      </p:sp>
      <p:pic>
        <p:nvPicPr>
          <p:cNvPr id="17" name="Содержимое 3" descr="http://www.jhassel.de/bibliotheken/deutschland/picture-0077.jpg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2857497"/>
            <a:ext cx="2357454" cy="1285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5000628" y="4143380"/>
            <a:ext cx="215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Kassel, die </a:t>
            </a:r>
            <a:r>
              <a:rPr lang="en-US" dirty="0" err="1" smtClean="0"/>
              <a:t>Bibliothek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000100" y="4572008"/>
            <a:ext cx="33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286116" y="4643446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929322" y="4643446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G</a:t>
            </a:r>
            <a:endParaRPr lang="ru-RU" sz="2400" b="1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500033" y="5214950"/>
          <a:ext cx="6738942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2706"/>
                <a:gridCol w="962706"/>
                <a:gridCol w="962706"/>
                <a:gridCol w="962706"/>
                <a:gridCol w="962706"/>
                <a:gridCol w="962706"/>
                <a:gridCol w="962706"/>
              </a:tblGrid>
              <a:tr h="642942">
                <a:tc>
                  <a:txBody>
                    <a:bodyPr/>
                    <a:lstStyle/>
                    <a:p>
                      <a:r>
                        <a:rPr lang="en-US" dirty="0" smtClean="0"/>
                        <a:t>    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655</TotalTime>
  <Words>384</Words>
  <Application>Microsoft Office PowerPoint</Application>
  <PresentationFormat>Экран 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333</cp:lastModifiedBy>
  <cp:revision>63</cp:revision>
  <dcterms:created xsi:type="dcterms:W3CDTF">2019-03-26T11:22:05Z</dcterms:created>
  <dcterms:modified xsi:type="dcterms:W3CDTF">2019-11-13T14:31:16Z</dcterms:modified>
</cp:coreProperties>
</file>