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438" y="12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E9FC81-350A-4103-B982-F1EDB753B31E}" type="datetimeFigureOut">
              <a:rPr lang="ru-RU" smtClean="0"/>
              <a:t>04.02.2020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28E8F0-381B-4100-AECA-B3BB93D3F6FB}" type="slidenum">
              <a:rPr lang="ru-RU" smtClean="0"/>
              <a:t>‹#›</a:t>
            </a:fld>
            <a:endParaRPr lang="ru-RU"/>
          </a:p>
        </p:txBody>
      </p:sp>
    </p:spTree>
    <p:extLst>
      <p:ext uri="{BB962C8B-B14F-4D97-AF65-F5344CB8AC3E}">
        <p14:creationId xmlns:p14="http://schemas.microsoft.com/office/powerpoint/2010/main" val="256735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928E8F0-381B-4100-AECA-B3BB93D3F6FB}" type="slidenum">
              <a:rPr lang="ru-RU" smtClean="0"/>
              <a:t>1</a:t>
            </a:fld>
            <a:endParaRPr lang="ru-RU"/>
          </a:p>
        </p:txBody>
      </p:sp>
    </p:spTree>
    <p:extLst>
      <p:ext uri="{BB962C8B-B14F-4D97-AF65-F5344CB8AC3E}">
        <p14:creationId xmlns:p14="http://schemas.microsoft.com/office/powerpoint/2010/main" val="1252718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04ED1A60-F160-4E30-8F55-2BC27D270033}" type="datetimeFigureOut">
              <a:rPr lang="ru-RU" smtClean="0"/>
              <a:t>04.02.2020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8CC1D43B-0860-4990-99D1-179EAED65566}"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ED1A60-F160-4E30-8F55-2BC27D270033}" type="datetimeFigureOut">
              <a:rPr lang="ru-RU" smtClean="0"/>
              <a:t>04.02.2020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C1D43B-0860-4990-99D1-179EAED6556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ED1A60-F160-4E30-8F55-2BC27D270033}" type="datetimeFigureOut">
              <a:rPr lang="ru-RU" smtClean="0"/>
              <a:t>04.02.2020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C1D43B-0860-4990-99D1-179EAED6556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4ED1A60-F160-4E30-8F55-2BC27D270033}" type="datetimeFigureOut">
              <a:rPr lang="ru-RU" smtClean="0"/>
              <a:t>04.02.2020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8CC1D43B-0860-4990-99D1-179EAED6556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04ED1A60-F160-4E30-8F55-2BC27D270033}" type="datetimeFigureOut">
              <a:rPr lang="ru-RU" smtClean="0"/>
              <a:t>04.02.2020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8CC1D43B-0860-4990-99D1-179EAED65566}"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04ED1A60-F160-4E30-8F55-2BC27D270033}" type="datetimeFigureOut">
              <a:rPr lang="ru-RU" smtClean="0"/>
              <a:t>04.02.2020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CC1D43B-0860-4990-99D1-179EAED6556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04ED1A60-F160-4E30-8F55-2BC27D270033}" type="datetimeFigureOut">
              <a:rPr lang="ru-RU" smtClean="0"/>
              <a:t>04.02.2020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8CC1D43B-0860-4990-99D1-179EAED65566}"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4ED1A60-F160-4E30-8F55-2BC27D270033}" type="datetimeFigureOut">
              <a:rPr lang="ru-RU" smtClean="0"/>
              <a:t>04.02.2020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C1D43B-0860-4990-99D1-179EAED6556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4ED1A60-F160-4E30-8F55-2BC27D270033}" type="datetimeFigureOut">
              <a:rPr lang="ru-RU" smtClean="0"/>
              <a:t>04.02.2020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C1D43B-0860-4990-99D1-179EAED6556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4ED1A60-F160-4E30-8F55-2BC27D270033}" type="datetimeFigureOut">
              <a:rPr lang="ru-RU" smtClean="0"/>
              <a:t>04.02.2020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C1D43B-0860-4990-99D1-179EAED65566}"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04ED1A60-F160-4E30-8F55-2BC27D270033}" type="datetimeFigureOut">
              <a:rPr lang="ru-RU" smtClean="0"/>
              <a:t>04.02.2020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CC1D43B-0860-4990-99D1-179EAED65566}"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4ED1A60-F160-4E30-8F55-2BC27D270033}" type="datetimeFigureOut">
              <a:rPr lang="ru-RU" smtClean="0"/>
              <a:t>04.02.2020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CC1D43B-0860-4990-99D1-179EAED65566}"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14856" y="5410643"/>
            <a:ext cx="3093268" cy="1384995"/>
          </a:xfrm>
          <a:prstGeom prst="rect">
            <a:avLst/>
          </a:prstGeom>
          <a:noFill/>
        </p:spPr>
        <p:txBody>
          <a:bodyPr wrap="square" rtlCol="0">
            <a:spAutoFit/>
          </a:bodyPr>
          <a:lstStyle/>
          <a:p>
            <a:r>
              <a:rPr lang="ru-RU" sz="2800" dirty="0" smtClean="0"/>
              <a:t>Авторы:    </a:t>
            </a:r>
            <a:r>
              <a:rPr lang="ru-RU" sz="2800" dirty="0" smtClean="0"/>
              <a:t>Учащиеся 7 класса</a:t>
            </a:r>
            <a:endParaRPr lang="ru-RU" sz="2800" dirty="0" smtClean="0"/>
          </a:p>
        </p:txBody>
      </p:sp>
      <p:pic>
        <p:nvPicPr>
          <p:cNvPr id="2050" name="Picture 2" descr="C:\Users\1\Desktop\шашлык.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2" y="3212976"/>
            <a:ext cx="3494814" cy="36520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0435" y="312738"/>
            <a:ext cx="7416824" cy="144655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Искажения всюду и везде</a:t>
            </a:r>
            <a:endParaRPr lang="ru-RU"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AutoShape 2" descr="data:image/jpeg;base64,/9j/4AAQSkZJRgABAQAAAQABAAD/2wCEAAkGBhQQEBQUDxQWFBUUFBUUFRcVFhQYFhUVGBQVFhYWFBYYHCYeGBkjHBUXIC8gJSkpLC0sFR4xNTAqNSYrLCoBCQoKDgwOGg8PGjIkHyQvLywsLC81LCwqLDIsMC8sKiwuLCw0KSwsKiwpLCkvLCwpLCwsLCwvLCwsLCksNCwsLP/AABEIAPoAygMBIgACEQEDEQH/xAAcAAABBAMBAAAAAAAAAAAAAAAABAUGBwEDCAL/xABJEAACAQMCAwUFBgIGBwcFAAABAgMABBESIQUGMQcTIkFRFDJhcYEjQlKRobFickNTY4KSwggkM8HR4fAVFnOio7LSJWSDk7P/xAAbAQEAAwEBAQEAAAAAAAAAAAAAAgMFBAEGB//EADIRAAICAQIDBQcEAwEBAAAAAAABAgMRBCESMVETQWFxkQUigbHB0fAjMqHhFFLxogb/2gAMAwEAAhEDEQA/ALwooooAooooAooooAoops5h5lt7CEzXkqxp0GfedsZ0oo3ZvgKAc6rnnbtihtS0NjpnnGQW6wxH4kf7RgfuqfI5IO1Vjz12zz8RLRW2q3tjsVB+1lH9ow6D+FfjktULgkrqpqT3kc91jisRJlY893kd0bkTs0rYDat0ZQdkKbAL12GMZOME1dvJnaBBxFdI+znAy0THr6tGfvL+o8xXNsUlLba4KMGQlWUgqVJBBHQgjcGuydMbF0ZnwvnU+qOrqKrLkXtYEmmDiBCvsFm2Cv8ACTyVv4uh+HnZoNZtlcq3iRqV2xsWYhRRRVZYFFFFAFFFFAZooooAooooAooooDFFFFAFFFFAFFI+LcYhtIWmuZFijQeJmO3wAHUk+QG5qge0Ltymu9UPDtUEGSDJnE0ox/6a/AbnbcZIr1JsFidofbNBw7VDbabi6wRgHMUTdPtWB3P8A323K7VzzzDzJcX8xmu5Gkc9M+6g/Ci9FX4D96bKKvjBI8AGlcE1JKU3NlJDoMildah1z5qSQD+lWKWGQlHKHGGWlkUlM8E1PBsZUjWR42CMAQ2PCQcYyfLORjPWuqEzPsqFUb1P+Ru0ySz0w3GZLfoPN4h/D+JR+H8vQ1xHJSqN6vcY2LEjiUpVy4onUthxCOeNZIXDowyGU5B/4H4eVKK515V5wn4fJqhOUJGuNvcf/wCLfxD9RtV48s82QcQj1QNhhjXG3vofiPMehGx/Ssy/Tyq35o1tPqo27cn0HmiiiuU6wooooDNFFFAFFFFAFFFFAYoopHxbjMNpEZbqVIo16s5x9B5k/Ab0AsqE8/dq9rwoFP8AbXJ6QoR4dsgzN9wdNtycjbG4rnnzt9eYNDwoNEpyDcNgSMMkfZL9wH8R8W/RSKp6SQsxZiWZiSSSSSTuSSepqyMM8zweua+dLricveXcmce5GuRHGPREzt8zknzNMdFWL2ddl4vAs94WWI7pGuzSDPvMfuofLG565G2bdoo8yV1RXUEvZpw+OIBbWHGMbrqb6u2WJ+tV5xzs3tPaoBEpjVnZpEDMVaNRlsZyVOpkGxGzH0rxTyeN4G3su7MzdYurpfsgcxIf6Uj7zf2YPl94j0G8i7UuTTNb95GPtINTgfiTHjUfHYEfykedTxOYoLG2MkpWOKJANgMADZVRR59AAKq694ne8dnGpHt+HljsCEaRMbFmO8mfQDSPiRmqp2KG8iddcrZJRK85W4d7TeQxH3XfxfFVBdh9QpH1ro6w4CHTGkEEYIwMY9CPSq9vuUYLFVuLILHNFrZTKZGR/snXQzFwsedQOokdPTNK7ibjqW7zrcxR6U1iGGNHJUDLYdkbLY8gSDiq46qE1nOPMut0dkJYxnyGnnzkX2Mma3H2RPjT+qJ6FfVCdseRx5HwxON6mEXO8txw259vGZFDRhimkS68oMhdtQfIOMbY+dQaKStambxhmLqK1nKHKN6ceG8Skt5FkgcxuvRl/Y+RHwOxpmjelUb12JprDM2UWnlF7ckdo8d9iKfEdxjYfcl9e7z0P8J+md8TSuXEboRsRuCOoPqKsnkntTMemHiBLJ0Wbqy+gl/EP4uvrnqM+/R496v0NLTa7Pu2c+pbVFeIZldQyEMrAFWUggg9CCOor3WcahmiiigCiiigCiiigKl5y7fobZnhsYmmlQsheUNHGjDIPhPjcgjBHh+dUbzDzNccQmMt3K0jZOAT4EBx4Y06INh0+uTXUHOXZnZ8UBM6aJcYE0eFkGOgbbDj4MD8MVzjzx2f3PCZtM41RsT3Uyg6JB6H8L46qfoSN6thg8ZGaKKKuPANdBR8xw2cIklcJGAAp9RjwhANycDoPSufaV3XFZJYoo5GysIYJ6gMRsT54wAPQbVFo8ayW3fdvEWMRQSv8WZE+u2qo/cdpBvJoUihMchlRUcyagpdgpDLpGpSDuMjyIIIBDd2cdnDcVdnkYx28Z0sy41u+AdCZyBgEEk9MjY52sXivYzZhP8AV+9hkXdZFdmIYdCQfjg7aTt1Fc9l0K3guhp5Wchl4tdMZEa9t3eGBpVAj0yI9yHWOLwg6s5DphlwGYDJ6083UNyBBKdSAzIJO8wkYEg7tEjhUa2XW6jMjK2oe6AcBdyxci4QiVdEkXEmEynp3jO1xqXP3DI/hOB0FTXmqFPYZ/EqEROVdsaUcDUjHOOjBT9KpVatzKXPdLp4FjvlRwwhstm+viiHTcH9ovYQGkHdRvM2mVgFY4ii8Gcbhpt8fcI86V8J4K1lc920heG5LlEcIO7mALssYRVBV0DsRjYxk7liaX8sXMQvZtbKJJIrYKpYBmUe0uNIJ36yHb8J9KdOZlUtbMBulzGy/wB5XiP/AJZGpXCLoSa7uYusmtS2n34wUvzNyfK8ANpqcRHDxDcuYwYlkXzZ9KgEeYAxuN4Q6PEcSq0Z9HUqfyYCru5atGuy4LNHDHJLHIU1I8sodgyK+xSNdsspyScAjScyHiPBbZAGGIH6JKjBH1eW52ff7rBgfMGuhatV7czn/wAR2LPIovg3AZ7nHdRtpO/eMCsePXURg/IZNOXMPDltu6RdzoOo/iOrr/16Vap4i0iuswAlibQ+AQr7BkkQHoGUjbfDBlycZqqedrsNeEA+4iqfmct+zCu+m52ST7jOvoVcWu8QRvW2kUb0pjetGLMiccEs5N58l4e2neSAnxRk+7k7tGfun4dD8OtXXwPj0N7EJLZwy9COjIfwuvUH/obVzaoyQBuTsAOpPoKnnZ/yhfCfvY3NqE069YOp1O+kxbZBHrjHUb1x6qmDXFnD+Z36O+xPgxlfIueiiisg2gooooAooooDFI+McGhvIXhuUEkbjDK36EEbhh1BG4pZRQHL3aX2US8JbvYi01oTgSY8UZPRZsDHwDDY/AkCoDXblxbrIjJIodWBVlYAqykYIYHYgjyrn3tX7GzZh7vhylrcZaWIZLQDzZfNovXzXruMkWxn3M8KloopTYcMluH0W8Tyt10xoznHrhR0q08Ly7NLl04LCLfAkZpBk4wuq5ZWkIPUqnix56QPOnNOCW+ZGdTJL3j5kkdnlAOCoVycoNOk4XA36VGeQuG8QtIO5uLOXQGLIytDlQ27BlZwcZyfM7nanzitxKqgd1Khd449RCgKGcKx1KxwQpbHxxWJcrFJpLbqbdHYOMW2s45EL5aluWur9VjlfMirG+xCyW0x7jW7uveacDOWLELvnNTLmng3EOJwJCYYEj1xu+Z3Zjp3KqBGBjJ8zv8ADydOHxKmlVAVQMADoBUrsJBgVKrUyeUtkyvU6SMcN7tf9KzuuWLt7+3uZFCPbagpMXgkGCd5IpXwAScBlXqeuaer29u2kt8xRsqzhpGSY4EfduuSrIGBDMDgas6BuMkibXsoI2qC80XbwtHJD4iZEiaMthXEjhFOcHSysQc4O2oY6Ee9rOH6cHs9sEY0V2vtbFut8+Rv4hzXBYLKZR3YAaVQMATMxLuEPQyFycr131dOmjh472KC6cFp5Qjvq30xzAaoVB6RIGBx5mPUckknRLwqe7RoriG37txggzSOfgQO5XBHXIORTmvL91pAWaEAADeGRtgMdRKv7VHsbcct/NE+30/FvLbyZF+L8bS2upVQFmNvbrHEmWd2VrptKqMnAVlyegGPhVYSXbSOzOcszFmIORknJwcnb0+FTHnblXicCzSLN3sMraplgBRsFQul0HieIKFGNTDbJG2ahvLfBZ76YRWkbSOeuPdQfikboq/E/TJ2rZ0vuQSZiavFs249TekuOtTzlDsyur3DyD2eE763B1MP7OPqfmcDfbNT3kTsjhsdMt1puLjY7jMUR/slI3b+M7+gXerAq6era2h6nLDRp7zGLl3kq1sQO5jy+N5Xw0h+v3R8FwKV2sn+uTr6RW7/AOJp1/yU5Uz2jf8A1G5H/wBtaf8A9LuuTLllv83OvhUcKP5sx5oooqssCiiigCiiigMUUUUAUEUUUBQ3aN2ORpfQNZsscV3KVeL+qIVpHeIYxo0qfCejFQNjhbK5Z4JBaRCK2jWNB1wN2OManPVm26mkHPblOJ2DNnQ0N3Gp8hIe5fGfIlUOPXSfSl1rd4qa3RBvckMyrpqL8xWPfRMoOGyroTnAdGDoSBuV1KMjzGRTk19kU23lxThzszziw8oYrS+Dkr7siY1xn3lz0PxU4OGGxxTvb8Sx1qJc08DW7CnU0csee7lQkMhPXoRkH0yKic/DuLxDEVz3qjp4l1ED17wdfqaz5aGSeYM2Ie04Tji2O/gW3c8WGCScAdSdgB8TUag4it5IrRNqijcnWPdlkAIAQ+aKTnUOrAYJwagfD+XLm+Ob66MkSthkSQsCw3KnHgBG2SMny2qe2EaxBVQBVUAKB0AHlV1Ok4ZcU3k5tRrlKLhWsJ8yXcOAqQRoumojZXeKdBxHA67V1tGemZ4gBTXyMUtb2aBFCpchrlcKBiVNCSgn0ZWRgPVZD51m44kr50sD8iD+1NnDJieJ2OnO8s2rH4fZJzv8NQX64o1sE9y0KKKKrLQpntRjiVz8bW0P/q3gp4plhnUcTlXIDG0t/Mb/AG11sB+dSjyZGXND3RRRUSQUUUUAUUUUBiiivMsoRSzEKqgkknAAAyST5AUB6oqC3HN91cb2SxwR58DTxvJJIvkxjDp3QPUAljgjIU5A8Dnu4tMC+jWYE7SQI0WOgCnvGaPJPm0idQBkmqu2g3jJe9PYlxNEg505eN7alIiFmjZZrdj0WZMlQ2PusCUb+FzVfDmFlgmYpomgR+8hcgGORULaHP4TjZuhByKs/g3HYbtC0DZ0nS6sGWSNsZ0yRsAyHG+43BBGQc1G+fOHwyT2gaNDK0hZn6SezwjWykjdkMhhUqcj7Q1bxqKbKOzc5KPeVtZdnfE+IRie+vXty41LEFY6VO4DIHUIfhufXfIptvOzi6gkVTfSrqJCODIVY4zhsODG2zYG4OPeycVcl3xdIomeV1RFGWZjgAfE1EJOINfGORcJbArInnJMRujN5Rp0YD3jtnTgqeGeolzTNSrSwb4WiIRci3qZJ4jKcA+Ea2Jxvga3wCemakfJ3LFrNh5ZJboE7i5dmVWHVGh90EH7rA4P0p6RcmmnmXlC4bNzwuQxXOPGoICTgDYMG8OsdAT8iRVMb7LHhyOm3TU0rMY/f4ZHfm7lyzjDXCn2ZwMtLERHkf2i7pJ/eU/Co5ccGvtAaCaI5AIWeF0fH8ZRtj8NI+QpDy9yZxW+uon4wzJBA6yaCYh3jqcqoSPbGRux8iQOtWjc2lXSlZX+1/Y5IQqs2lH48mVLccN4y2yz28Y/gyP1aMn9aSxdmc8+DxC8d/PSrO+/waTp/hqx7zSuokgBfeJIwu2fEfLYg/WtfBeCPxLB3jsz70mSr3I/BD5rGdwZNiR7vXWIRvvsfCjonp9LTHja+BAIOywJZXPEbSeSIW2ZLZnKnvkiQmV8hR4WOVTbB0nOQ4xY/Z1wp5pvbXBEQiMdvnI7wuVaWYA/cwiKh88udwVJnFzwmKSIRPGpiXRiPA0YQgoCvQqCBt02FKwK0U2lgxZYcshRRRQBVGcS4OkHNUeqZU13CXOor0LggQHfq2kDPq4q865Y505gF3xO5njbwmXETA/djAjRlPx0ah866NOst+RTc8LJ1RRUO5A7RoeJRIjMEugv2kZ21EDd4vxKeuBuM7+pmNUyi4vDLU01lBRRRUT0KKKKAxUd58JNnp6LJLEknxQuMqfUMQEI8w5qRUj4zaRS28qXG0RQlznTpA8WsN90rjUG8iAa8kspolCXDJN9xF+GxCvUswd5ECju4xpd2PVyoYqqkYKhWGWzjJI8jiOcI41LGn20cjpuUlSMl2TPgMsCZdJCDkhQRsfd90JuIcwwBpU9sgWOVg0kUxVXQHT3qrkg4dQfCwyC7HOMAZcVhYNqzLkmvsRnm25u+Hz20vDGZVkbREukFkO+Id92hYHUI2yF07acACYWdzdTETX7RmfQIwsQIjjTOSBkklmOCx6eFQPdyWfh3H4+I3xEOHjtVLa8e9K/gBT+EKHGfPV6AEyk8POK8ssnwqvHmWU1V8btznp9Roteb7GG4ll4jMo9lZUghwWcymNXafQuc4DhFJwBhznfauucO09Jp9fCrf2MaizOMapiQN5IR9kDnzIZth4huKae0ngptr5jklZVEiliTj7pXJ640/kRUVrWorg613ox75zV0nyeSxuDdsLoR7XCHGd2iOk4/lbIJ+oqx+QefYr1PHmNhK0aGQBVl6soQ50mTRgsgOR1G1c98M4c9xNHDEMvIwRevUnqcdAOpPkAatPit7BFd2PCUCtBAwM+oDEs7I2gMDsfEwOOmXA+7WfrHCmahXHLacn4Rit38XhLqy6u62z9z25epekOMb1Gec+a4OHwl5mBcg91ED45W6AKvXGSMnoM1BOceLW1lCVFzcxzNpCxwXU+VXUuSIy+iMaQR0HwpskeL2Q39hZTSujiQ3NxIjkrHlZM6pjJ0yNl+PlXJHXxnXGfA0m8LOEm/Nvl5ZfPYk4cEmsr5j/yfwGS5ty/FQZGmaRxC/uRLI2rdPN8nI1ZKDSBpwRVeckdpdzwaYxA99bB2Dwk7dd3ib7jbZ9Dk5GcES7gva7HLGy90yXJGmFM6kkkbwoNeBp8RGdWBjzqn7yzeGRo5VKOhwynqD/v+fnU/ZUNR29z1CxnGF68vDdb/Ur1Tg1Hg3XU685T52teKRa7SQEgAvG2BLHnydM/qMg42Jp9rijh/EZbeRZbeRo5FOVZCQw+o8vhVv8AKH+kO6AR8Uj7wdO+iAD+W7x7K3mcrj5GtxwaOIviimvgfM1veqTbSaioUuhVkkTVnTrjcBlBwcEjBxtmnSq85PRn5vtrmWxnSxKid4yqF2KgZ2YggHDac48s4zXPfH+z+6tbWyT2aVpnFw8wiRpNJMiKisYwR7ig/U105RU4zcXsRlFNYZDOROTYY0tr1oWiumtI45VYFcPoQOxjPuudOCdup9TUzooqLbfM9SwFFFFeHoUUnv8AiMcCF55FjUebkAfIZ6n4V7hu0dVZGVlYBlIIwVIyCD6EV7h8zzK5G2mjnCxefh93FENTyW8qqv4mKHC/Xp9ad6K8PSCcCnSRVdTlWAYH4H9vlTDzLZ2jzv7cEaUzQrbrNpAaA92uLcE4c62cuPe6Z8OjMh554MLaM3NmxgkeaJXHvQMZZVRnki8m8fVChZiuokUzScJv7hNK3cEefvLbPqHyDTsuaz+Dsnwmt2nbLtGuXPvIzyZJBDxq9giCoGSIooAVdSKC6oB/OTj4NVqMq6ariDlFLOO5gkZ3DH2gXDkai2N2DDdHjKq2Tvlsg9cI+Su0jvbPN5KvexsUwN5JFCqQwjXcncjYfdrx75xvjCJLG3E8Zy/LcZe3Jl721A66ZSfkTHj9jVYVNuc7C4vi18mmSIAKUQ6pLdV30zLjIbcs3XBY+QzUNt7dpHVEGWdgqj1ZjgD8zWhpZR7LCfLn4eZnanLsb68vEnvZzbLZ29zxOdciJTHAD96RsAkbbblUyPJnz0qCT3bvI0jsS7OXZuhLk6i23Q53qcdpd0tvFbcNhIK26B5SMbysDjPofEzf/kFQGub2fHteLVS5z5eEV+313fxI3e7iC7vn3ivhsHf3ESMSe9lRSTnJ1uAd/XeuieWrdHS9hZR3fflNGBp0PaW5ZcdMEsx+tUh2c2Xe8SgGMhS0h+GhCQf8Wmr24KmmS4x96RGP/wCmNf8AKK+f/wDprd1Wu5Z/9L7HbpIZrb8fo/uc3cQtGt55IyfFDK6ZG3iRiuR6biphzxELuytL9R42UQzYB3YZ3+GGVx/eX4Ul7WLDuuKSnylVJR9VCt/5lanDlCI3nCLy1XLOjCRAOu+GVV+bRsP71bU7+OmjV+WfKWz/AJx6FFUfenV5+q3RX9TTlTldIxFdX6jTI6rawOdPtEhIAeUn3Ldcgsx2x65AZVZct2/C4xccUCyzEZhtAQcn1l6gj8wMfeOwer3C2z3nEnDSyjBTqFUjw28SHYKB19TkknrXQ7XrG4VPEO+XXwj9Zem+64dRP/Gim1mT5R+/2Lv5a5eFpG2pu8mmbvJ5cY1yYCgKPuxqAFVfIDzJJLxVa8oS38tnBG0kkKBQzSOq+0FWAKQRai2FQeEyuNbeQX3qeJLC4iOq2u5VP4J8TxN/MGxIP7rr/uqXFCtKK5LpyOiNU5rJMqKiqc7tHtd20gP47f7aNt8DbaRT0JBXAz7xpo4zzNNeZSNXtoOjEsFuJd+imNj3MfxzrOfuY39ldCKzknDTWzlwpfYsGiodypzOI7acXsvhtZxCssjZeQNFFLGp83cd6EHVm0g7kmmji/aDcXL9zw+N0JG3hV7lgdQDLGfBApxs8p9QVU1LjWE+pW65KTj0JvxrmGCzUNcyBM50ruzuRuRHGuWc/IVBOJdpdxcuYeGwMG9SveTYOoBtC5SIbZDOSPUClPBOzFnYy8Rclm6ojuztucCa4Pjbr7qaQu4ywqd2HDordAkEaRoPuooUZ8zt1PxqW78Pn9vmR2Xj8vv8itbHszurt+94lMVz5au8mwfLPuR/JdQ+AqXRdn1oqgAS7AD/AG8w6DHQMAPpUkoqUW4/t/v15kJRUtpfnwCiiivD013NskqMkqh0dSrKwBVlIwQQeoIqnu0fik3BZIIrBjN32s93ODIY1XSFCupV2B8Xvlj4TvVy1SnbVqHEYmGfDbRso9dM0pYD4kHH1qUKo2yUWiFl86YOUBktzfcR3v3CR/1EQAD/APiEEkr/AA5IO3TzVXXChF0AHyAH7Uq4JxNQAwIIIBB9QelauaOPLHE0jeQ2Hqx6D6muqEFXtFbHy2ovnrFxWSzLkl9MFcz8xSWvEHlgYjS4DAHwuFAVlYeY2Py6jep9wzgFqbhOLQkLbrFJM8eN0mC77DI2yxwOjKMZB2qGRyxJbckkk+pO5pZa8amiglgRyIptOtfIlSCCPQ7YOOo6+VZet0cr/erlwt7S8YvmvNdx9fpZqmCrkspJY81+bnji/EmuZ5JpPekcsfPGTso+AGB9KSUUVoxiopRXJFbeXllkdiXDtdzcS/1cSp9ZGzn8oz+dWnaPiecf+EfzQj/LUe7GeD91w3vG6zyu42wdK4jUfHdWP96nx2xezj+xtm/Nrgf5TX5r7U1H+RrbkuSWPRpP+cm1pViEYlb9t9p9rbSge8kkZP8AKysoP+NqbexqznuOIGGCTu1eJmmbSGZUUjDIG216mUAkEDUdj0qW9rtp3nDw4/opUY/JgU/dl/KpB/o/cpNbWkl3KMNdae7B8oUzhumRqJJ+IVT519X7IcbdAq5rOMr+c/VHFq06721t3jrzZ2SW81uGtk/1qFu9WR2JedhuUmc7kHAAPRCBgacqas4RyleXF/azcSgkhtjKyxpKNJJSN5RH3Z8Xi7okkgAgHfoK6UqFc3S/6/BknC28rKudizSRBmx6qABny7w+tac59nW0uRy00RsvjJrf8Y6QTVDD2hvLPcxQ2ylbaVo2mkmMcR0+9/RsdQwdsYwMkjIB8c184taRhLdGluZgRCiqSNsAu5/CuRt57dBkiOcs259lS1uAUlLSPPG+73Cl2Y6GY6XDZUMcnAyDjIIz+LEM/nmbCrzZj88ESgcxlkDyxHSwyJIGNxFgnbBVRIc9c6MDfemDiXaDbRAY7x5GAMcfdSoz6jhSNajYnzGehwD0qbcA4aVQ6wAzuzkL0XUdh8TjBJ8ySfOtj8OjbilllFZ0W5kBIyVQIilgfI63j/M15XUpyXESsvlVF8P8jVyr2fSS5nuy0RlJdh0lOdIwoO0CaUVcY7wgLqKMuKsLhvCYrZNFvGsa5ycDdj5s7HdmPqSSaV0VpRgo8jGlOUuZiis0VIgYorNFAYooooAqqO3CwIe0nHu/awN66iFkj+mI5atemDnrl039hLCmBJgPETsBKh1ICfIEjSfgxqyqfBNSK7YdpBx6nN7X8tsSYsPGxyUY40k9Sh8gTuR659aYOMcckuWGvZR0UdB8fifjXrjF4+to2BQoxV1bZgwOGVh5EEEU2V12uLfu8jj02ljD35RXF17/APoUUUVWdwUUUUBbXBu2uG3t4oRaPiKNIxiVTnSoGfdHXGfrTvyvzgvErq5mSMxhYbaPDMGJKvctnIH8ePpVHVYnZDcqhui7BRpiYliAAAXyST86+X1/sfS0U2XVR95+LfOSzzZo6O6Uropvb+mWFzJZd/aTxgAlo20g7jWBqTP94CrQ4XcpLBFJFjQ8aOmnppZQVxjywRVYWfFknx7Mss4PRoYZXTYkH7QLo8j96nDhnNstjZwWYtm9qjiPhlIEcEAkkSBpWBJclEHhTO6kEr1qPsaM6ozViaWzWdvP6F3tDhnKPA8vlsWFeXscKNJM6xooyzOwVQPiTsKqLtB56S6aM2SlO4Zj7TINKsjLh40iYamQkKSW0bxqRkUi4tLLPIpuXe6nZsRIAMB8Hw28I8K4GfEckDJZ8DNTHlfsxVSs3EQskgIZIQSYYj5av65/iRpG2Bkajqucrfdgtur+xyKKqxKT36Irjs/4hJLFcTSFpLpnRfF1WJlUxHGwWLLO2wGQDjJxUz4Ny8kqtG4LxKUCd4WLalUBnRidQ3AIYH3tRFJu0DlWSfi5lsJjbyrbQ96QmpZGLyqoYZwSFQZBB2CVt4Le36XIt+5iuG7syu8TtFoTOlS6upGWOQo1b6G6AGqLK/1MR9Oh31Xfo5lt49fqLrmwubaSCO1uPDLMsWLhO+7tSjHKEFHc+H77HqTnbBmnBeAC3LO7tNNIAHlcKDpBJVEVQAiDUdh65JJ3ps4TwKd7lZ7wIiw6jBEjazrZShllfAAIVmUKuQNbEk7YlFdlUOFbmbdZxS25GaKKKtKAooooAooooArFFFAFI+McWjtLeSec6Y4kLsfgPIepJwAPUitt/fJBE8spwkaM7HBJ0qMnAG5O3QbmqY7WeO3PFFhtLK3lRDITIJGhUysMCMDTKfDuxIbG4X0qLnCLSk0s9SSjJ8kU/wAxcce+u5rmXZpnL48lHRVGwyFUAZ+FN1SC45Bvo5UieDEjtoVe8iOWwWxkPgbKTk+lMDrgkHGxxsQR9CNj8xXVGcXtFkGmuZiiit0N0V8kP8yIf1IzUyLz3GmvccLN7qlvkCf2pavG3HRYx8kFa5OLytsXI+WF/apYj1/PUrzY+5ev9Gf+ymUZlIjH8RGT8gKLPh7XE0cNspZ5GCIPNmJwPkKRsxJyTk+p61d3+jzycp7ziEq5IJht8jpt9pIPjvoB/nqE5JLYlGMucmW/y3wZbK0gt1ORDEqZ/EQPE31OT9aaueOX5LmOOS1VTcRNhQ7aQ8b4WRGfBIX3X284hUmorkaTWGXJtPKI/wAq8npZAu5724cYklIxt17uJf6OMY90dcZJJ3qQUUUSxsg3ndlf8Au/tLlpv9o13c689fDK0cQPwEKRAeowfOnrkZBIk90M4uZ2KE/1MQEMZX+BtDSD173PnSzjPJ9tdtqmVgxGlmilliLrsMSd2w17DAzuBnGMmneCBY1VEUKqqFVVGAqgYAAHQACqoVuMm2X2WqUIxS5cz3RRRVxzmaKKKAKKKKAKKKKAK0Xt6kMbSTMERAWZmOAoHUk1slkCgsxCgDJJIAA9ST0rm/tW55uOJzNbw49lhcgGNspOw/pC/Rl9ANvP5SjFyeERlJRWWycntGHGp2t7WJltIGSaWVjhpSjExIEHuqXVX3OSIyCBnFVHzVe3L3AdBOpIVyQJFw7gOEGMe4CE+aH501cL4vcWRJgmKasa1STZsZxqCnBxk/LJp1Xn+UOr/aa1IZWEx2I88FTXJdp7VdxpZWMeR012QdfDnA/8T4rJZwKJXd7hLbSTISZFuLoZI1HLB44mYY/tBVbEU88R4+bmVWkyPE7sWYsWkfJLuds74+QFNJgbGcEjpkbj8+ldemqcE2+bZTZYm8dDxRRRXSQCiiigCrPftMuOEwWFtw8x6UtElmV1DB5bgmbDdGGFZcYI9/5VWFZdyepJ2A39AAAPkAAPpUXHJ6XFaf6Sc4A76zic+ZSR0B+QIbH5mnvhv+kjbtj2m1lj36xukgHx8Wg1QNGai4IZOzuAcwwX8ImtJFlQ7ZHVW2JV1O6tuNj6j1pxrmDsi5guOHcQjDRy9xcssUo0NjLHTE4ztkMw39C1dPKfpVLWGemaKKK8AUUUUBmiiigCiiigCiiigKN7eOJzi8jiUM8QtkkVM/Z94ZZQzsv9IwCJjrjyxq3pi8upHP2pOfQ7Y/u+Vdf8y8o23EFVbpCShJR1Yq6E9dLDqDgZU5BwMjYVBL3sMBP2F4QPPvoEkPwwUaMfpXTCceHhbx8jmlCSnxJJ/P6/Q50zWyO3ZvdUn5Amr1u+x72fBmui4P8AVWyqR82aVgPypOvIFuD4nnkHozov6xKp/WpcVfX+P7JZtfcl8f6KZXhj5AIwScAdWY+iqNyas/k/kJPZka9Ry5JIjdiFRdRxqVcZJ6kNnrjAqW8N4HBbf7CJUJ2LYy5/mc5Y/U0uqqU/9Saj/sNo5atdOn2aDTnOO6j69M9OvxpBdcgWMm5t1H8hdP0UgVIaKrJkOuOymyb3e9T+Vwf/AHqaSnsgtvKab84//jU7or3LBAl7H7fzmm+ndj/LSi37JbNTlmmf4F1A/wDKoP61NaKZYEXA+U+GW48VhHIfxOWkz81lLD8sVPeDaDEfZLeKIDwqMKi7egRegqH1sguGjbUhKkeY/wCt6iCZLdXK+9Cj/wAj4/Rq9PxrQMyxSIPUgFfzBqPDmqfGMr89O/74pLNxGaYYYlwTnGkHf4YG1D0deLcxnINvKMHqNGCPmWG9ebHm1l2mXV6FcA/UdDSex5dMq+8Vb0aNwPzIA/elA5Pf+sX8jQ8HCDmyJiAQy58yBgfPB2p0gvEf3HVvkQf0phTk31l/Jf8AnR/3SZCGilww6Erj9QaHpJaKbrSymVftJ8nywq4+uRk/pW7RMOjRn5ow/UMf2rwCuikneyjqiH5Of2K/76Pa3HWF/oYz/mBoBXRST/tEeaSD+4T/AO3NKgc0BmsVhmx/ypPJfBfuv/hoDVxDgsc5y4OrGMg4OP2pB/3Qi/E/5r/wpTJxk/dT8zSWTicp6ED5Af7816DanKkI66j82/4Cm24mgXKx2+cbZckfp1/avcpdveZj8yf2rV7NQ8Gtod8qMb5Az0+tbXdiMHT/AIEz+eM0v9mo9moBp9mo9mp29mo9moBp9mo9mp29mo9moBp9mrZCmk50q3wYEj96cvZqPZqA3WfGEQbwID6oAP0P/GllnzGWYK0fU4BU5/Sm32avUcRU5UkH4bUBK6KjqXso++frg/vW9OLSDrpP0/514ej0y5GD5/T9qjl7waRpQiMwTdhlySMkBiN8+mx9DTjFxZj/AEefln/hW+KRi+oxsPDp6j1zQHqz4eIwMO7YGME7fkBSuiigCiiigCiiigCsVmsUBgrnrWtrVD1UVtooBM3DkPkR9a1NwoeRpdRQDceGHyIrweHn0p0ooBoNoR5Vj2anivLqMdKAafZaPZqWuNz862wqP1NAN3stehYH0p1xRQDavDD54FbF4WPM/lS6igEy8OQeWfma2rbqOij8q2UUAUUUUBmiiigCiiigCiii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4" descr="data:image/jpeg;base64,/9j/4AAQSkZJRgABAQAAAQABAAD/2wCEAAkGBhQQEBQUDxQWFBUUFBUUFRcVFhQYFhUVGBQVFhYWFBYYHCYeGBkjHBUXIC8gJSkpLC0sFR4xNTAqNSYrLCoBCQoKDgwOGg8PGjIkHyQvLywsLC81LCwqLDIsMC8sKiwuLCw0KSwsKiwpLCkvLCwpLCwsLCwvLCwsLCksNCwsLP/AABEIAPoAygMBIgACEQEDEQH/xAAcAAABBAMBAAAAAAAAAAAAAAAABAUGBwEDCAL/xABJEAACAQMCAwUFBgIGBwcFAAABAgMABBESIQUGMQcTIkFRFDJhcYEjQlKRobFickNTY4KSwggkM8HR4fAVFnOio7LSJWSDk7P/xAAbAQEAAwEBAQEAAAAAAAAAAAAAAgMFBAEGB//EADIRAAICAQIDBQcEAwEBAAAAAAABAgMRBCESMVETQWFxkQUigbHB0fAjMqHhFFLxogb/2gAMAwEAAhEDEQA/ALwooooAooooAooooAoops5h5lt7CEzXkqxp0GfedsZ0oo3ZvgKAc6rnnbtihtS0NjpnnGQW6wxH4kf7RgfuqfI5IO1Vjz12zz8RLRW2q3tjsVB+1lH9ow6D+FfjktULgkrqpqT3kc91jisRJlY893kd0bkTs0rYDat0ZQdkKbAL12GMZOME1dvJnaBBxFdI+znAy0THr6tGfvL+o8xXNsUlLba4KMGQlWUgqVJBBHQgjcGuydMbF0ZnwvnU+qOrqKrLkXtYEmmDiBCvsFm2Cv8ACTyVv4uh+HnZoNZtlcq3iRqV2xsWYhRRRVZYFFFFAFFFFAZooooAooooAooooDFFFFAFFFFAFFI+LcYhtIWmuZFijQeJmO3wAHUk+QG5qge0Ltymu9UPDtUEGSDJnE0ox/6a/AbnbcZIr1JsFidofbNBw7VDbabi6wRgHMUTdPtWB3P8A323K7VzzzDzJcX8xmu5Gkc9M+6g/Ci9FX4D96bKKvjBI8AGlcE1JKU3NlJDoMildah1z5qSQD+lWKWGQlHKHGGWlkUlM8E1PBsZUjWR42CMAQ2PCQcYyfLORjPWuqEzPsqFUb1P+Ru0ySz0w3GZLfoPN4h/D+JR+H8vQ1xHJSqN6vcY2LEjiUpVy4onUthxCOeNZIXDowyGU5B/4H4eVKK515V5wn4fJqhOUJGuNvcf/wCLfxD9RtV48s82QcQj1QNhhjXG3vofiPMehGx/Ssy/Tyq35o1tPqo27cn0HmiiiuU6wooooDNFFFAFFFFAFFFFAYoopHxbjMNpEZbqVIo16s5x9B5k/Ab0AsqE8/dq9rwoFP8AbXJ6QoR4dsgzN9wdNtycjbG4rnnzt9eYNDwoNEpyDcNgSMMkfZL9wH8R8W/RSKp6SQsxZiWZiSSSSSTuSSepqyMM8zweua+dLricveXcmce5GuRHGPREzt8zknzNMdFWL2ddl4vAs94WWI7pGuzSDPvMfuofLG565G2bdoo8yV1RXUEvZpw+OIBbWHGMbrqb6u2WJ+tV5xzs3tPaoBEpjVnZpEDMVaNRlsZyVOpkGxGzH0rxTyeN4G3su7MzdYurpfsgcxIf6Uj7zf2YPl94j0G8i7UuTTNb95GPtINTgfiTHjUfHYEfykedTxOYoLG2MkpWOKJANgMADZVRR59AAKq694ne8dnGpHt+HljsCEaRMbFmO8mfQDSPiRmqp2KG8iddcrZJRK85W4d7TeQxH3XfxfFVBdh9QpH1ro6w4CHTGkEEYIwMY9CPSq9vuUYLFVuLILHNFrZTKZGR/snXQzFwsedQOokdPTNK7ibjqW7zrcxR6U1iGGNHJUDLYdkbLY8gSDiq46qE1nOPMut0dkJYxnyGnnzkX2Mma3H2RPjT+qJ6FfVCdseRx5HwxON6mEXO8txw259vGZFDRhimkS68oMhdtQfIOMbY+dQaKStambxhmLqK1nKHKN6ceG8Skt5FkgcxuvRl/Y+RHwOxpmjelUb12JprDM2UWnlF7ckdo8d9iKfEdxjYfcl9e7z0P8J+md8TSuXEboRsRuCOoPqKsnkntTMemHiBLJ0Wbqy+gl/EP4uvrnqM+/R496v0NLTa7Pu2c+pbVFeIZldQyEMrAFWUggg9CCOor3WcahmiiigCiiigCiiigKl5y7fobZnhsYmmlQsheUNHGjDIPhPjcgjBHh+dUbzDzNccQmMt3K0jZOAT4EBx4Y06INh0+uTXUHOXZnZ8UBM6aJcYE0eFkGOgbbDj4MD8MVzjzx2f3PCZtM41RsT3Uyg6JB6H8L46qfoSN6thg8ZGaKKKuPANdBR8xw2cIklcJGAAp9RjwhANycDoPSufaV3XFZJYoo5GysIYJ6gMRsT54wAPQbVFo8ayW3fdvEWMRQSv8WZE+u2qo/cdpBvJoUihMchlRUcyagpdgpDLpGpSDuMjyIIIBDd2cdnDcVdnkYx28Z0sy41u+AdCZyBgEEk9MjY52sXivYzZhP8AV+9hkXdZFdmIYdCQfjg7aTt1Fc9l0K3guhp5Wchl4tdMZEa9t3eGBpVAj0yI9yHWOLwg6s5DphlwGYDJ6083UNyBBKdSAzIJO8wkYEg7tEjhUa2XW6jMjK2oe6AcBdyxci4QiVdEkXEmEynp3jO1xqXP3DI/hOB0FTXmqFPYZ/EqEROVdsaUcDUjHOOjBT9KpVatzKXPdLp4FjvlRwwhstm+viiHTcH9ovYQGkHdRvM2mVgFY4ii8Gcbhpt8fcI86V8J4K1lc920heG5LlEcIO7mALssYRVBV0DsRjYxk7liaX8sXMQvZtbKJJIrYKpYBmUe0uNIJ36yHb8J9KdOZlUtbMBulzGy/wB5XiP/AJZGpXCLoSa7uYusmtS2n34wUvzNyfK8ANpqcRHDxDcuYwYlkXzZ9KgEeYAxuN4Q6PEcSq0Z9HUqfyYCru5atGuy4LNHDHJLHIU1I8sodgyK+xSNdsspyScAjScyHiPBbZAGGIH6JKjBH1eW52ff7rBgfMGuhatV7czn/wAR2LPIovg3AZ7nHdRtpO/eMCsePXURg/IZNOXMPDltu6RdzoOo/iOrr/16Vap4i0iuswAlibQ+AQr7BkkQHoGUjbfDBlycZqqedrsNeEA+4iqfmct+zCu+m52ST7jOvoVcWu8QRvW2kUb0pjetGLMiccEs5N58l4e2neSAnxRk+7k7tGfun4dD8OtXXwPj0N7EJLZwy9COjIfwuvUH/obVzaoyQBuTsAOpPoKnnZ/yhfCfvY3NqE069YOp1O+kxbZBHrjHUb1x6qmDXFnD+Z36O+xPgxlfIueiiisg2gooooAooooDFI+McGhvIXhuUEkbjDK36EEbhh1BG4pZRQHL3aX2US8JbvYi01oTgSY8UZPRZsDHwDDY/AkCoDXblxbrIjJIodWBVlYAqykYIYHYgjyrn3tX7GzZh7vhylrcZaWIZLQDzZfNovXzXruMkWxn3M8KloopTYcMluH0W8Tyt10xoznHrhR0q08Ly7NLl04LCLfAkZpBk4wuq5ZWkIPUqnix56QPOnNOCW+ZGdTJL3j5kkdnlAOCoVycoNOk4XA36VGeQuG8QtIO5uLOXQGLIytDlQ27BlZwcZyfM7nanzitxKqgd1Khd449RCgKGcKx1KxwQpbHxxWJcrFJpLbqbdHYOMW2s45EL5aluWur9VjlfMirG+xCyW0x7jW7uveacDOWLELvnNTLmng3EOJwJCYYEj1xu+Z3Zjp3KqBGBjJ8zv8ADydOHxKmlVAVQMADoBUrsJBgVKrUyeUtkyvU6SMcN7tf9KzuuWLt7+3uZFCPbagpMXgkGCd5IpXwAScBlXqeuaer29u2kt8xRsqzhpGSY4EfduuSrIGBDMDgas6BuMkibXsoI2qC80XbwtHJD4iZEiaMthXEjhFOcHSysQc4O2oY6Ee9rOH6cHs9sEY0V2vtbFut8+Rv4hzXBYLKZR3YAaVQMATMxLuEPQyFycr131dOmjh472KC6cFp5Qjvq30xzAaoVB6RIGBx5mPUckknRLwqe7RoriG37txggzSOfgQO5XBHXIORTmvL91pAWaEAADeGRtgMdRKv7VHsbcct/NE+30/FvLbyZF+L8bS2upVQFmNvbrHEmWd2VrptKqMnAVlyegGPhVYSXbSOzOcszFmIORknJwcnb0+FTHnblXicCzSLN3sMraplgBRsFQul0HieIKFGNTDbJG2ahvLfBZ76YRWkbSOeuPdQfikboq/E/TJ2rZ0vuQSZiavFs249TekuOtTzlDsyur3DyD2eE763B1MP7OPqfmcDfbNT3kTsjhsdMt1puLjY7jMUR/slI3b+M7+gXerAq6era2h6nLDRp7zGLl3kq1sQO5jy+N5Xw0h+v3R8FwKV2sn+uTr6RW7/AOJp1/yU5Uz2jf8A1G5H/wBtaf8A9LuuTLllv83OvhUcKP5sx5oooqssCiiigCiiigMUUUUAUEUUUBQ3aN2ORpfQNZsscV3KVeL+qIVpHeIYxo0qfCejFQNjhbK5Z4JBaRCK2jWNB1wN2OManPVm26mkHPblOJ2DNnQ0N3Gp8hIe5fGfIlUOPXSfSl1rd4qa3RBvckMyrpqL8xWPfRMoOGyroTnAdGDoSBuV1KMjzGRTk19kU23lxThzszziw8oYrS+Dkr7siY1xn3lz0PxU4OGGxxTvb8Sx1qJc08DW7CnU0csee7lQkMhPXoRkH0yKic/DuLxDEVz3qjp4l1ED17wdfqaz5aGSeYM2Ie04Tji2O/gW3c8WGCScAdSdgB8TUag4it5IrRNqijcnWPdlkAIAQ+aKTnUOrAYJwagfD+XLm+Ob66MkSthkSQsCw3KnHgBG2SMny2qe2EaxBVQBVUAKB0AHlV1Ok4ZcU3k5tRrlKLhWsJ8yXcOAqQRoumojZXeKdBxHA67V1tGemZ4gBTXyMUtb2aBFCpchrlcKBiVNCSgn0ZWRgPVZD51m44kr50sD8iD+1NnDJieJ2OnO8s2rH4fZJzv8NQX64o1sE9y0KKKKrLQpntRjiVz8bW0P/q3gp4plhnUcTlXIDG0t/Mb/AG11sB+dSjyZGXND3RRRUSQUUUUAUUUUBiiivMsoRSzEKqgkknAAAyST5AUB6oqC3HN91cb2SxwR58DTxvJJIvkxjDp3QPUAljgjIU5A8Dnu4tMC+jWYE7SQI0WOgCnvGaPJPm0idQBkmqu2g3jJe9PYlxNEg505eN7alIiFmjZZrdj0WZMlQ2PusCUb+FzVfDmFlgmYpomgR+8hcgGORULaHP4TjZuhByKs/g3HYbtC0DZ0nS6sGWSNsZ0yRsAyHG+43BBGQc1G+fOHwyT2gaNDK0hZn6SezwjWykjdkMhhUqcj7Q1bxqKbKOzc5KPeVtZdnfE+IRie+vXty41LEFY6VO4DIHUIfhufXfIptvOzi6gkVTfSrqJCODIVY4zhsODG2zYG4OPeycVcl3xdIomeV1RFGWZjgAfE1EJOINfGORcJbArInnJMRujN5Rp0YD3jtnTgqeGeolzTNSrSwb4WiIRci3qZJ4jKcA+Ea2Jxvga3wCemakfJ3LFrNh5ZJboE7i5dmVWHVGh90EH7rA4P0p6RcmmnmXlC4bNzwuQxXOPGoICTgDYMG8OsdAT8iRVMb7LHhyOm3TU0rMY/f4ZHfm7lyzjDXCn2ZwMtLERHkf2i7pJ/eU/Co5ccGvtAaCaI5AIWeF0fH8ZRtj8NI+QpDy9yZxW+uon4wzJBA6yaCYh3jqcqoSPbGRux8iQOtWjc2lXSlZX+1/Y5IQqs2lH48mVLccN4y2yz28Y/gyP1aMn9aSxdmc8+DxC8d/PSrO+/waTp/hqx7zSuokgBfeJIwu2fEfLYg/WtfBeCPxLB3jsz70mSr3I/BD5rGdwZNiR7vXWIRvvsfCjonp9LTHja+BAIOywJZXPEbSeSIW2ZLZnKnvkiQmV8hR4WOVTbB0nOQ4xY/Z1wp5pvbXBEQiMdvnI7wuVaWYA/cwiKh88udwVJnFzwmKSIRPGpiXRiPA0YQgoCvQqCBt02FKwK0U2lgxZYcshRRRQBVGcS4OkHNUeqZU13CXOor0LggQHfq2kDPq4q865Y505gF3xO5njbwmXETA/djAjRlPx0ah866NOst+RTc8LJ1RRUO5A7RoeJRIjMEugv2kZ21EDd4vxKeuBuM7+pmNUyi4vDLU01lBRRRUT0KKKKAxUd58JNnp6LJLEknxQuMqfUMQEI8w5qRUj4zaRS28qXG0RQlznTpA8WsN90rjUG8iAa8kspolCXDJN9xF+GxCvUswd5ECju4xpd2PVyoYqqkYKhWGWzjJI8jiOcI41LGn20cjpuUlSMl2TPgMsCZdJCDkhQRsfd90JuIcwwBpU9sgWOVg0kUxVXQHT3qrkg4dQfCwyC7HOMAZcVhYNqzLkmvsRnm25u+Hz20vDGZVkbREukFkO+Id92hYHUI2yF07acACYWdzdTETX7RmfQIwsQIjjTOSBkklmOCx6eFQPdyWfh3H4+I3xEOHjtVLa8e9K/gBT+EKHGfPV6AEyk8POK8ssnwqvHmWU1V8btznp9Roteb7GG4ll4jMo9lZUghwWcymNXafQuc4DhFJwBhznfauucO09Jp9fCrf2MaizOMapiQN5IR9kDnzIZth4huKae0ngptr5jklZVEiliTj7pXJ640/kRUVrWorg613ox75zV0nyeSxuDdsLoR7XCHGd2iOk4/lbIJ+oqx+QefYr1PHmNhK0aGQBVl6soQ50mTRgsgOR1G1c98M4c9xNHDEMvIwRevUnqcdAOpPkAatPit7BFd2PCUCtBAwM+oDEs7I2gMDsfEwOOmXA+7WfrHCmahXHLacn4Rit38XhLqy6u62z9z25epekOMb1Gec+a4OHwl5mBcg91ED45W6AKvXGSMnoM1BOceLW1lCVFzcxzNpCxwXU+VXUuSIy+iMaQR0HwpskeL2Q39hZTSujiQ3NxIjkrHlZM6pjJ0yNl+PlXJHXxnXGfA0m8LOEm/Nvl5ZfPYk4cEmsr5j/yfwGS5ty/FQZGmaRxC/uRLI2rdPN8nI1ZKDSBpwRVeckdpdzwaYxA99bB2Dwk7dd3ib7jbZ9Dk5GcES7gva7HLGy90yXJGmFM6kkkbwoNeBp8RGdWBjzqn7yzeGRo5VKOhwynqD/v+fnU/ZUNR29z1CxnGF68vDdb/Ur1Tg1Hg3XU685T52teKRa7SQEgAvG2BLHnydM/qMg42Jp9rijh/EZbeRZbeRo5FOVZCQw+o8vhVv8AKH+kO6AR8Uj7wdO+iAD+W7x7K3mcrj5GtxwaOIviimvgfM1veqTbSaioUuhVkkTVnTrjcBlBwcEjBxtmnSq85PRn5vtrmWxnSxKid4yqF2KgZ2YggHDac48s4zXPfH+z+6tbWyT2aVpnFw8wiRpNJMiKisYwR7ig/U105RU4zcXsRlFNYZDOROTYY0tr1oWiumtI45VYFcPoQOxjPuudOCdup9TUzooqLbfM9SwFFFFeHoUUnv8AiMcCF55FjUebkAfIZ6n4V7hu0dVZGVlYBlIIwVIyCD6EV7h8zzK5G2mjnCxefh93FENTyW8qqv4mKHC/Xp9ad6K8PSCcCnSRVdTlWAYH4H9vlTDzLZ2jzv7cEaUzQrbrNpAaA92uLcE4c62cuPe6Z8OjMh554MLaM3NmxgkeaJXHvQMZZVRnki8m8fVChZiuokUzScJv7hNK3cEefvLbPqHyDTsuaz+Dsnwmt2nbLtGuXPvIzyZJBDxq9giCoGSIooAVdSKC6oB/OTj4NVqMq6ariDlFLOO5gkZ3DH2gXDkai2N2DDdHjKq2Tvlsg9cI+Su0jvbPN5KvexsUwN5JFCqQwjXcncjYfdrx75xvjCJLG3E8Zy/LcZe3Jl721A66ZSfkTHj9jVYVNuc7C4vi18mmSIAKUQ6pLdV30zLjIbcs3XBY+QzUNt7dpHVEGWdgqj1ZjgD8zWhpZR7LCfLn4eZnanLsb68vEnvZzbLZ29zxOdciJTHAD96RsAkbbblUyPJnz0qCT3bvI0jsS7OXZuhLk6i23Q53qcdpd0tvFbcNhIK26B5SMbysDjPofEzf/kFQGub2fHteLVS5z5eEV+313fxI3e7iC7vn3ivhsHf3ESMSe9lRSTnJ1uAd/XeuieWrdHS9hZR3fflNGBp0PaW5ZcdMEsx+tUh2c2Xe8SgGMhS0h+GhCQf8Wmr24KmmS4x96RGP/wCmNf8AKK+f/wDprd1Wu5Z/9L7HbpIZrb8fo/uc3cQtGt55IyfFDK6ZG3iRiuR6biphzxELuytL9R42UQzYB3YZ3+GGVx/eX4Ul7WLDuuKSnylVJR9VCt/5lanDlCI3nCLy1XLOjCRAOu+GVV+bRsP71bU7+OmjV+WfKWz/AJx6FFUfenV5+q3RX9TTlTldIxFdX6jTI6rawOdPtEhIAeUn3Ldcgsx2x65AZVZct2/C4xccUCyzEZhtAQcn1l6gj8wMfeOwer3C2z3nEnDSyjBTqFUjw28SHYKB19TkknrXQ7XrG4VPEO+XXwj9Zem+64dRP/Gim1mT5R+/2Lv5a5eFpG2pu8mmbvJ5cY1yYCgKPuxqAFVfIDzJJLxVa8oS38tnBG0kkKBQzSOq+0FWAKQRai2FQeEyuNbeQX3qeJLC4iOq2u5VP4J8TxN/MGxIP7rr/uqXFCtKK5LpyOiNU5rJMqKiqc7tHtd20gP47f7aNt8DbaRT0JBXAz7xpo4zzNNeZSNXtoOjEsFuJd+imNj3MfxzrOfuY39ldCKzknDTWzlwpfYsGiodypzOI7acXsvhtZxCssjZeQNFFLGp83cd6EHVm0g7kmmji/aDcXL9zw+N0JG3hV7lgdQDLGfBApxs8p9QVU1LjWE+pW65KTj0JvxrmGCzUNcyBM50ruzuRuRHGuWc/IVBOJdpdxcuYeGwMG9SveTYOoBtC5SIbZDOSPUClPBOzFnYy8Rclm6ojuztucCa4Pjbr7qaQu4ywqd2HDordAkEaRoPuooUZ8zt1PxqW78Pn9vmR2Xj8vv8itbHszurt+94lMVz5au8mwfLPuR/JdQ+AqXRdn1oqgAS7AD/AG8w6DHQMAPpUkoqUW4/t/v15kJRUtpfnwCiiivD013NskqMkqh0dSrKwBVlIwQQeoIqnu0fik3BZIIrBjN32s93ODIY1XSFCupV2B8Xvlj4TvVy1SnbVqHEYmGfDbRso9dM0pYD4kHH1qUKo2yUWiFl86YOUBktzfcR3v3CR/1EQAD/APiEEkr/AA5IO3TzVXXChF0AHyAH7Uq4JxNQAwIIIBB9QelauaOPLHE0jeQ2Hqx6D6muqEFXtFbHy2ovnrFxWSzLkl9MFcz8xSWvEHlgYjS4DAHwuFAVlYeY2Py6jep9wzgFqbhOLQkLbrFJM8eN0mC77DI2yxwOjKMZB2qGRyxJbckkk+pO5pZa8amiglgRyIptOtfIlSCCPQ7YOOo6+VZet0cr/erlwt7S8YvmvNdx9fpZqmCrkspJY81+bnji/EmuZ5JpPekcsfPGTso+AGB9KSUUVoxiopRXJFbeXllkdiXDtdzcS/1cSp9ZGzn8oz+dWnaPiecf+EfzQj/LUe7GeD91w3vG6zyu42wdK4jUfHdWP96nx2xezj+xtm/Nrgf5TX5r7U1H+RrbkuSWPRpP+cm1pViEYlb9t9p9rbSge8kkZP8AKysoP+NqbexqznuOIGGCTu1eJmmbSGZUUjDIG216mUAkEDUdj0qW9rtp3nDw4/opUY/JgU/dl/KpB/o/cpNbWkl3KMNdae7B8oUzhumRqJJ+IVT519X7IcbdAq5rOMr+c/VHFq06721t3jrzZ2SW81uGtk/1qFu9WR2JedhuUmc7kHAAPRCBgacqas4RyleXF/azcSgkhtjKyxpKNJJSN5RH3Z8Xi7okkgAgHfoK6UqFc3S/6/BknC28rKudizSRBmx6qABny7w+tac59nW0uRy00RsvjJrf8Y6QTVDD2hvLPcxQ2ylbaVo2mkmMcR0+9/RsdQwdsYwMkjIB8c184taRhLdGluZgRCiqSNsAu5/CuRt57dBkiOcs259lS1uAUlLSPPG+73Cl2Y6GY6XDZUMcnAyDjIIz+LEM/nmbCrzZj88ESgcxlkDyxHSwyJIGNxFgnbBVRIc9c6MDfemDiXaDbRAY7x5GAMcfdSoz6jhSNajYnzGehwD0qbcA4aVQ6wAzuzkL0XUdh8TjBJ8ySfOtj8OjbilllFZ0W5kBIyVQIilgfI63j/M15XUpyXESsvlVF8P8jVyr2fSS5nuy0RlJdh0lOdIwoO0CaUVcY7wgLqKMuKsLhvCYrZNFvGsa5ycDdj5s7HdmPqSSaV0VpRgo8jGlOUuZiis0VIgYorNFAYooooAqqO3CwIe0nHu/awN66iFkj+mI5atemDnrl039hLCmBJgPETsBKh1ICfIEjSfgxqyqfBNSK7YdpBx6nN7X8tsSYsPGxyUY40k9Sh8gTuR659aYOMcckuWGvZR0UdB8fifjXrjF4+to2BQoxV1bZgwOGVh5EEEU2V12uLfu8jj02ljD35RXF17/APoUUUVWdwUUUUBbXBu2uG3t4oRaPiKNIxiVTnSoGfdHXGfrTvyvzgvErq5mSMxhYbaPDMGJKvctnIH8ePpVHVYnZDcqhui7BRpiYliAAAXyST86+X1/sfS0U2XVR95+LfOSzzZo6O6Uropvb+mWFzJZd/aTxgAlo20g7jWBqTP94CrQ4XcpLBFJFjQ8aOmnppZQVxjywRVYWfFknx7Mss4PRoYZXTYkH7QLo8j96nDhnNstjZwWYtm9qjiPhlIEcEAkkSBpWBJclEHhTO6kEr1qPsaM6ozViaWzWdvP6F3tDhnKPA8vlsWFeXscKNJM6xooyzOwVQPiTsKqLtB56S6aM2SlO4Zj7TINKsjLh40iYamQkKSW0bxqRkUi4tLLPIpuXe6nZsRIAMB8Hw28I8K4GfEckDJZ8DNTHlfsxVSs3EQskgIZIQSYYj5av65/iRpG2Bkajqucrfdgtur+xyKKqxKT36Irjs/4hJLFcTSFpLpnRfF1WJlUxHGwWLLO2wGQDjJxUz4Ny8kqtG4LxKUCd4WLalUBnRidQ3AIYH3tRFJu0DlWSfi5lsJjbyrbQ96QmpZGLyqoYZwSFQZBB2CVt4Le36XIt+5iuG7syu8TtFoTOlS6upGWOQo1b6G6AGqLK/1MR9Oh31Xfo5lt49fqLrmwubaSCO1uPDLMsWLhO+7tSjHKEFHc+H77HqTnbBmnBeAC3LO7tNNIAHlcKDpBJVEVQAiDUdh65JJ3ps4TwKd7lZ7wIiw6jBEjazrZShllfAAIVmUKuQNbEk7YlFdlUOFbmbdZxS25GaKKKtKAooooAooooArFFFAFI+McWjtLeSec6Y4kLsfgPIepJwAPUitt/fJBE8spwkaM7HBJ0qMnAG5O3QbmqY7WeO3PFFhtLK3lRDITIJGhUysMCMDTKfDuxIbG4X0qLnCLSk0s9SSjJ8kU/wAxcce+u5rmXZpnL48lHRVGwyFUAZ+FN1SC45Bvo5UieDEjtoVe8iOWwWxkPgbKTk+lMDrgkHGxxsQR9CNj8xXVGcXtFkGmuZiiit0N0V8kP8yIf1IzUyLz3GmvccLN7qlvkCf2pavG3HRYx8kFa5OLytsXI+WF/apYj1/PUrzY+5ev9Gf+ymUZlIjH8RGT8gKLPh7XE0cNspZ5GCIPNmJwPkKRsxJyTk+p61d3+jzycp7ziEq5IJht8jpt9pIPjvoB/nqE5JLYlGMucmW/y3wZbK0gt1ORDEqZ/EQPE31OT9aaueOX5LmOOS1VTcRNhQ7aQ8b4WRGfBIX3X284hUmorkaTWGXJtPKI/wAq8npZAu5724cYklIxt17uJf6OMY90dcZJJ3qQUUUSxsg3ndlf8Au/tLlpv9o13c689fDK0cQPwEKRAeowfOnrkZBIk90M4uZ2KE/1MQEMZX+BtDSD173PnSzjPJ9tdtqmVgxGlmilliLrsMSd2w17DAzuBnGMmneCBY1VEUKqqFVVGAqgYAAHQACqoVuMm2X2WqUIxS5cz3RRRVxzmaKKKAKKKKAKKKKAK0Xt6kMbSTMERAWZmOAoHUk1slkCgsxCgDJJIAA9ST0rm/tW55uOJzNbw49lhcgGNspOw/pC/Rl9ANvP5SjFyeERlJRWWycntGHGp2t7WJltIGSaWVjhpSjExIEHuqXVX3OSIyCBnFVHzVe3L3AdBOpIVyQJFw7gOEGMe4CE+aH501cL4vcWRJgmKasa1STZsZxqCnBxk/LJp1Xn+UOr/aa1IZWEx2I88FTXJdp7VdxpZWMeR012QdfDnA/8T4rJZwKJXd7hLbSTISZFuLoZI1HLB44mYY/tBVbEU88R4+bmVWkyPE7sWYsWkfJLuds74+QFNJgbGcEjpkbj8+ldemqcE2+bZTZYm8dDxRRRXSQCiiigCrPftMuOEwWFtw8x6UtElmV1DB5bgmbDdGGFZcYI9/5VWFZdyepJ2A39AAAPkAAPpUXHJ6XFaf6Sc4A76zic+ZSR0B+QIbH5mnvhv+kjbtj2m1lj36xukgHx8Wg1QNGai4IZOzuAcwwX8ImtJFlQ7ZHVW2JV1O6tuNj6j1pxrmDsi5guOHcQjDRy9xcssUo0NjLHTE4ztkMw39C1dPKfpVLWGemaKKK8AUUUUBmiiigCiiigCiiigKN7eOJzi8jiUM8QtkkVM/Z94ZZQzsv9IwCJjrjyxq3pi8upHP2pOfQ7Y/u+Vdf8y8o23EFVbpCShJR1Yq6E9dLDqDgZU5BwMjYVBL3sMBP2F4QPPvoEkPwwUaMfpXTCceHhbx8jmlCSnxJJ/P6/Q50zWyO3ZvdUn5Amr1u+x72fBmui4P8AVWyqR82aVgPypOvIFuD4nnkHozov6xKp/WpcVfX+P7JZtfcl8f6KZXhj5AIwScAdWY+iqNyas/k/kJPZka9Ry5JIjdiFRdRxqVcZJ6kNnrjAqW8N4HBbf7CJUJ2LYy5/mc5Y/U0uqqU/9Saj/sNo5atdOn2aDTnOO6j69M9OvxpBdcgWMm5t1H8hdP0UgVIaKrJkOuOymyb3e9T+Vwf/AHqaSnsgtvKab84//jU7or3LBAl7H7fzmm+ndj/LSi37JbNTlmmf4F1A/wDKoP61NaKZYEXA+U+GW48VhHIfxOWkz81lLD8sVPeDaDEfZLeKIDwqMKi7egRegqH1sguGjbUhKkeY/wCt6iCZLdXK+9Cj/wAj4/Rq9PxrQMyxSIPUgFfzBqPDmqfGMr89O/74pLNxGaYYYlwTnGkHf4YG1D0deLcxnINvKMHqNGCPmWG9ebHm1l2mXV6FcA/UdDSex5dMq+8Vb0aNwPzIA/elA5Pf+sX8jQ8HCDmyJiAQy58yBgfPB2p0gvEf3HVvkQf0phTk31l/Jf8AnR/3SZCGilww6Erj9QaHpJaKbrSymVftJ8nywq4+uRk/pW7RMOjRn5ow/UMf2rwCuikneyjqiH5Of2K/76Pa3HWF/oYz/mBoBXRST/tEeaSD+4T/AO3NKgc0BmsVhmx/ypPJfBfuv/hoDVxDgsc5y4OrGMg4OP2pB/3Qi/E/5r/wpTJxk/dT8zSWTicp6ED5Af7816DanKkI66j82/4Cm24mgXKx2+cbZckfp1/avcpdveZj8yf2rV7NQ8Gtod8qMb5Az0+tbXdiMHT/AIEz+eM0v9mo9moBp9mo9mp29mo9moBp9mo9mp29mo9moBp9mrZCmk50q3wYEj96cvZqPZqA3WfGEQbwID6oAP0P/GllnzGWYK0fU4BU5/Sm32avUcRU5UkH4bUBK6KjqXso++frg/vW9OLSDrpP0/514ej0y5GD5/T9qjl7waRpQiMwTdhlySMkBiN8+mx9DTjFxZj/AEefln/hW+KRi+oxsPDp6j1zQHqz4eIwMO7YGME7fkBSuiigCiiigCiiigCsVmsUBgrnrWtrVD1UVtooBM3DkPkR9a1NwoeRpdRQDceGHyIrweHn0p0ooBoNoR5Vj2anivLqMdKAafZaPZqWuNz862wqP1NAN3stehYH0p1xRQDavDD54FbF4WPM/lS6igEy8OQeWfma2rbqOij8q2UUAUUUUBmiiigCiiigCiii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6" descr="data:image/jpeg;base64,/9j/4AAQSkZJRgABAQAAAQABAAD/2wCEAAkGBhQQEBQUDxQWFBUUFBUUFRcVFhQYFhUVGBQVFhYWFBYYHCYeGBkjHBUXIC8gJSkpLC0sFR4xNTAqNSYrLCoBCQoKDgwOGg8PGjIkHyQvLywsLC81LCwqLDIsMC8sKiwuLCw0KSwsKiwpLCkvLCwpLCwsLCwvLCwsLCksNCwsLP/AABEIAPoAygMBIgACEQEDEQH/xAAcAAABBAMBAAAAAAAAAAAAAAAABAUGBwEDCAL/xABJEAACAQMCAwUFBgIGBwcFAAABAgMABBESIQUGMQcTIkFRFDJhcYEjQlKRobFickNTY4KSwggkM8HR4fAVFnOio7LSJWSDk7P/xAAbAQEAAwEBAQEAAAAAAAAAAAAAAgMFBAEGB//EADIRAAICAQIDBQcEAwEBAAAAAAABAgMRBCESMVETQWFxkQUigbHB0fAjMqHhFFLxogb/2gAMAwEAAhEDEQA/ALwooooAooooAooooAoops5h5lt7CEzXkqxp0GfedsZ0oo3ZvgKAc6rnnbtihtS0NjpnnGQW6wxH4kf7RgfuqfI5IO1Vjz12zz8RLRW2q3tjsVB+1lH9ow6D+FfjktULgkrqpqT3kc91jisRJlY893kd0bkTs0rYDat0ZQdkKbAL12GMZOME1dvJnaBBxFdI+znAy0THr6tGfvL+o8xXNsUlLba4KMGQlWUgqVJBBHQgjcGuydMbF0ZnwvnU+qOrqKrLkXtYEmmDiBCvsFm2Cv8ACTyVv4uh+HnZoNZtlcq3iRqV2xsWYhRRRVZYFFFFAFFFFAZooooAooooAooooDFFFFAFFFFAFFI+LcYhtIWmuZFijQeJmO3wAHUk+QG5qge0Ltymu9UPDtUEGSDJnE0ox/6a/AbnbcZIr1JsFidofbNBw7VDbabi6wRgHMUTdPtWB3P8A323K7VzzzDzJcX8xmu5Gkc9M+6g/Ci9FX4D96bKKvjBI8AGlcE1JKU3NlJDoMildah1z5qSQD+lWKWGQlHKHGGWlkUlM8E1PBsZUjWR42CMAQ2PCQcYyfLORjPWuqEzPsqFUb1P+Ru0ySz0w3GZLfoPN4h/D+JR+H8vQ1xHJSqN6vcY2LEjiUpVy4onUthxCOeNZIXDowyGU5B/4H4eVKK515V5wn4fJqhOUJGuNvcf/wCLfxD9RtV48s82QcQj1QNhhjXG3vofiPMehGx/Ssy/Tyq35o1tPqo27cn0HmiiiuU6wooooDNFFFAFFFFAFFFFAYoopHxbjMNpEZbqVIo16s5x9B5k/Ab0AsqE8/dq9rwoFP8AbXJ6QoR4dsgzN9wdNtycjbG4rnnzt9eYNDwoNEpyDcNgSMMkfZL9wH8R8W/RSKp6SQsxZiWZiSSSSSTuSSepqyMM8zweua+dLricveXcmce5GuRHGPREzt8zknzNMdFWL2ddl4vAs94WWI7pGuzSDPvMfuofLG565G2bdoo8yV1RXUEvZpw+OIBbWHGMbrqb6u2WJ+tV5xzs3tPaoBEpjVnZpEDMVaNRlsZyVOpkGxGzH0rxTyeN4G3su7MzdYurpfsgcxIf6Uj7zf2YPl94j0G8i7UuTTNb95GPtINTgfiTHjUfHYEfykedTxOYoLG2MkpWOKJANgMADZVRR59AAKq694ne8dnGpHt+HljsCEaRMbFmO8mfQDSPiRmqp2KG8iddcrZJRK85W4d7TeQxH3XfxfFVBdh9QpH1ro6w4CHTGkEEYIwMY9CPSq9vuUYLFVuLILHNFrZTKZGR/snXQzFwsedQOokdPTNK7ibjqW7zrcxR6U1iGGNHJUDLYdkbLY8gSDiq46qE1nOPMut0dkJYxnyGnnzkX2Mma3H2RPjT+qJ6FfVCdseRx5HwxON6mEXO8txw259vGZFDRhimkS68oMhdtQfIOMbY+dQaKStambxhmLqK1nKHKN6ceG8Skt5FkgcxuvRl/Y+RHwOxpmjelUb12JprDM2UWnlF7ckdo8d9iKfEdxjYfcl9e7z0P8J+md8TSuXEboRsRuCOoPqKsnkntTMemHiBLJ0Wbqy+gl/EP4uvrnqM+/R496v0NLTa7Pu2c+pbVFeIZldQyEMrAFWUggg9CCOor3WcahmiiigCiiigCiiigKl5y7fobZnhsYmmlQsheUNHGjDIPhPjcgjBHh+dUbzDzNccQmMt3K0jZOAT4EBx4Y06INh0+uTXUHOXZnZ8UBM6aJcYE0eFkGOgbbDj4MD8MVzjzx2f3PCZtM41RsT3Uyg6JB6H8L46qfoSN6thg8ZGaKKKuPANdBR8xw2cIklcJGAAp9RjwhANycDoPSufaV3XFZJYoo5GysIYJ6gMRsT54wAPQbVFo8ayW3fdvEWMRQSv8WZE+u2qo/cdpBvJoUihMchlRUcyagpdgpDLpGpSDuMjyIIIBDd2cdnDcVdnkYx28Z0sy41u+AdCZyBgEEk9MjY52sXivYzZhP8AV+9hkXdZFdmIYdCQfjg7aTt1Fc9l0K3guhp5Wchl4tdMZEa9t3eGBpVAj0yI9yHWOLwg6s5DphlwGYDJ6083UNyBBKdSAzIJO8wkYEg7tEjhUa2XW6jMjK2oe6AcBdyxci4QiVdEkXEmEynp3jO1xqXP3DI/hOB0FTXmqFPYZ/EqEROVdsaUcDUjHOOjBT9KpVatzKXPdLp4FjvlRwwhstm+viiHTcH9ovYQGkHdRvM2mVgFY4ii8Gcbhpt8fcI86V8J4K1lc920heG5LlEcIO7mALssYRVBV0DsRjYxk7liaX8sXMQvZtbKJJIrYKpYBmUe0uNIJ36yHb8J9KdOZlUtbMBulzGy/wB5XiP/AJZGpXCLoSa7uYusmtS2n34wUvzNyfK8ANpqcRHDxDcuYwYlkXzZ9KgEeYAxuN4Q6PEcSq0Z9HUqfyYCru5atGuy4LNHDHJLHIU1I8sodgyK+xSNdsspyScAjScyHiPBbZAGGIH6JKjBH1eW52ff7rBgfMGuhatV7czn/wAR2LPIovg3AZ7nHdRtpO/eMCsePXURg/IZNOXMPDltu6RdzoOo/iOrr/16Vap4i0iuswAlibQ+AQr7BkkQHoGUjbfDBlycZqqedrsNeEA+4iqfmct+zCu+m52ST7jOvoVcWu8QRvW2kUb0pjetGLMiccEs5N58l4e2neSAnxRk+7k7tGfun4dD8OtXXwPj0N7EJLZwy9COjIfwuvUH/obVzaoyQBuTsAOpPoKnnZ/yhfCfvY3NqE069YOp1O+kxbZBHrjHUb1x6qmDXFnD+Z36O+xPgxlfIueiiisg2gooooAooooDFI+McGhvIXhuUEkbjDK36EEbhh1BG4pZRQHL3aX2US8JbvYi01oTgSY8UZPRZsDHwDDY/AkCoDXblxbrIjJIodWBVlYAqykYIYHYgjyrn3tX7GzZh7vhylrcZaWIZLQDzZfNovXzXruMkWxn3M8KloopTYcMluH0W8Tyt10xoznHrhR0q08Ly7NLl04LCLfAkZpBk4wuq5ZWkIPUqnix56QPOnNOCW+ZGdTJL3j5kkdnlAOCoVycoNOk4XA36VGeQuG8QtIO5uLOXQGLIytDlQ27BlZwcZyfM7nanzitxKqgd1Khd449RCgKGcKx1KxwQpbHxxWJcrFJpLbqbdHYOMW2s45EL5aluWur9VjlfMirG+xCyW0x7jW7uveacDOWLELvnNTLmng3EOJwJCYYEj1xu+Z3Zjp3KqBGBjJ8zv8ADydOHxKmlVAVQMADoBUrsJBgVKrUyeUtkyvU6SMcN7tf9KzuuWLt7+3uZFCPbagpMXgkGCd5IpXwAScBlXqeuaer29u2kt8xRsqzhpGSY4EfduuSrIGBDMDgas6BuMkibXsoI2qC80XbwtHJD4iZEiaMthXEjhFOcHSysQc4O2oY6Ee9rOH6cHs9sEY0V2vtbFut8+Rv4hzXBYLKZR3YAaVQMATMxLuEPQyFycr131dOmjh472KC6cFp5Qjvq30xzAaoVB6RIGBx5mPUckknRLwqe7RoriG37txggzSOfgQO5XBHXIORTmvL91pAWaEAADeGRtgMdRKv7VHsbcct/NE+30/FvLbyZF+L8bS2upVQFmNvbrHEmWd2VrptKqMnAVlyegGPhVYSXbSOzOcszFmIORknJwcnb0+FTHnblXicCzSLN3sMraplgBRsFQul0HieIKFGNTDbJG2ahvLfBZ76YRWkbSOeuPdQfikboq/E/TJ2rZ0vuQSZiavFs249TekuOtTzlDsyur3DyD2eE763B1MP7OPqfmcDfbNT3kTsjhsdMt1puLjY7jMUR/slI3b+M7+gXerAq6era2h6nLDRp7zGLl3kq1sQO5jy+N5Xw0h+v3R8FwKV2sn+uTr6RW7/AOJp1/yU5Uz2jf8A1G5H/wBtaf8A9LuuTLllv83OvhUcKP5sx5oooqssCiiigCiiigMUUUUAUEUUUBQ3aN2ORpfQNZsscV3KVeL+qIVpHeIYxo0qfCejFQNjhbK5Z4JBaRCK2jWNB1wN2OManPVm26mkHPblOJ2DNnQ0N3Gp8hIe5fGfIlUOPXSfSl1rd4qa3RBvckMyrpqL8xWPfRMoOGyroTnAdGDoSBuV1KMjzGRTk19kU23lxThzszziw8oYrS+Dkr7siY1xn3lz0PxU4OGGxxTvb8Sx1qJc08DW7CnU0csee7lQkMhPXoRkH0yKic/DuLxDEVz3qjp4l1ED17wdfqaz5aGSeYM2Ie04Tji2O/gW3c8WGCScAdSdgB8TUag4it5IrRNqijcnWPdlkAIAQ+aKTnUOrAYJwagfD+XLm+Ob66MkSthkSQsCw3KnHgBG2SMny2qe2EaxBVQBVUAKB0AHlV1Ok4ZcU3k5tRrlKLhWsJ8yXcOAqQRoumojZXeKdBxHA67V1tGemZ4gBTXyMUtb2aBFCpchrlcKBiVNCSgn0ZWRgPVZD51m44kr50sD8iD+1NnDJieJ2OnO8s2rH4fZJzv8NQX64o1sE9y0KKKKrLQpntRjiVz8bW0P/q3gp4plhnUcTlXIDG0t/Mb/AG11sB+dSjyZGXND3RRRUSQUUUUAUUUUBiiivMsoRSzEKqgkknAAAyST5AUB6oqC3HN91cb2SxwR58DTxvJJIvkxjDp3QPUAljgjIU5A8Dnu4tMC+jWYE7SQI0WOgCnvGaPJPm0idQBkmqu2g3jJe9PYlxNEg505eN7alIiFmjZZrdj0WZMlQ2PusCUb+FzVfDmFlgmYpomgR+8hcgGORULaHP4TjZuhByKs/g3HYbtC0DZ0nS6sGWSNsZ0yRsAyHG+43BBGQc1G+fOHwyT2gaNDK0hZn6SezwjWykjdkMhhUqcj7Q1bxqKbKOzc5KPeVtZdnfE+IRie+vXty41LEFY6VO4DIHUIfhufXfIptvOzi6gkVTfSrqJCODIVY4zhsODG2zYG4OPeycVcl3xdIomeV1RFGWZjgAfE1EJOINfGORcJbArInnJMRujN5Rp0YD3jtnTgqeGeolzTNSrSwb4WiIRci3qZJ4jKcA+Ea2Jxvga3wCemakfJ3LFrNh5ZJboE7i5dmVWHVGh90EH7rA4P0p6RcmmnmXlC4bNzwuQxXOPGoICTgDYMG8OsdAT8iRVMb7LHhyOm3TU0rMY/f4ZHfm7lyzjDXCn2ZwMtLERHkf2i7pJ/eU/Co5ccGvtAaCaI5AIWeF0fH8ZRtj8NI+QpDy9yZxW+uon4wzJBA6yaCYh3jqcqoSPbGRux8iQOtWjc2lXSlZX+1/Y5IQqs2lH48mVLccN4y2yz28Y/gyP1aMn9aSxdmc8+DxC8d/PSrO+/waTp/hqx7zSuokgBfeJIwu2fEfLYg/WtfBeCPxLB3jsz70mSr3I/BD5rGdwZNiR7vXWIRvvsfCjonp9LTHja+BAIOywJZXPEbSeSIW2ZLZnKnvkiQmV8hR4WOVTbB0nOQ4xY/Z1wp5pvbXBEQiMdvnI7wuVaWYA/cwiKh88udwVJnFzwmKSIRPGpiXRiPA0YQgoCvQqCBt02FKwK0U2lgxZYcshRRRQBVGcS4OkHNUeqZU13CXOor0LggQHfq2kDPq4q865Y505gF3xO5njbwmXETA/djAjRlPx0ah866NOst+RTc8LJ1RRUO5A7RoeJRIjMEugv2kZ21EDd4vxKeuBuM7+pmNUyi4vDLU01lBRRRUT0KKKKAxUd58JNnp6LJLEknxQuMqfUMQEI8w5qRUj4zaRS28qXG0RQlznTpA8WsN90rjUG8iAa8kspolCXDJN9xF+GxCvUswd5ECju4xpd2PVyoYqqkYKhWGWzjJI8jiOcI41LGn20cjpuUlSMl2TPgMsCZdJCDkhQRsfd90JuIcwwBpU9sgWOVg0kUxVXQHT3qrkg4dQfCwyC7HOMAZcVhYNqzLkmvsRnm25u+Hz20vDGZVkbREukFkO+Id92hYHUI2yF07acACYWdzdTETX7RmfQIwsQIjjTOSBkklmOCx6eFQPdyWfh3H4+I3xEOHjtVLa8e9K/gBT+EKHGfPV6AEyk8POK8ssnwqvHmWU1V8btznp9Roteb7GG4ll4jMo9lZUghwWcymNXafQuc4DhFJwBhznfauucO09Jp9fCrf2MaizOMapiQN5IR9kDnzIZth4huKae0ngptr5jklZVEiliTj7pXJ640/kRUVrWorg613ox75zV0nyeSxuDdsLoR7XCHGd2iOk4/lbIJ+oqx+QefYr1PHmNhK0aGQBVl6soQ50mTRgsgOR1G1c98M4c9xNHDEMvIwRevUnqcdAOpPkAatPit7BFd2PCUCtBAwM+oDEs7I2gMDsfEwOOmXA+7WfrHCmahXHLacn4Rit38XhLqy6u62z9z25epekOMb1Gec+a4OHwl5mBcg91ED45W6AKvXGSMnoM1BOceLW1lCVFzcxzNpCxwXU+VXUuSIy+iMaQR0HwpskeL2Q39hZTSujiQ3NxIjkrHlZM6pjJ0yNl+PlXJHXxnXGfA0m8LOEm/Nvl5ZfPYk4cEmsr5j/yfwGS5ty/FQZGmaRxC/uRLI2rdPN8nI1ZKDSBpwRVeckdpdzwaYxA99bB2Dwk7dd3ib7jbZ9Dk5GcES7gva7HLGy90yXJGmFM6kkkbwoNeBp8RGdWBjzqn7yzeGRo5VKOhwynqD/v+fnU/ZUNR29z1CxnGF68vDdb/Ur1Tg1Hg3XU685T52teKRa7SQEgAvG2BLHnydM/qMg42Jp9rijh/EZbeRZbeRo5FOVZCQw+o8vhVv8AKH+kO6AR8Uj7wdO+iAD+W7x7K3mcrj5GtxwaOIviimvgfM1veqTbSaioUuhVkkTVnTrjcBlBwcEjBxtmnSq85PRn5vtrmWxnSxKid4yqF2KgZ2YggHDac48s4zXPfH+z+6tbWyT2aVpnFw8wiRpNJMiKisYwR7ig/U105RU4zcXsRlFNYZDOROTYY0tr1oWiumtI45VYFcPoQOxjPuudOCdup9TUzooqLbfM9SwFFFFeHoUUnv8AiMcCF55FjUebkAfIZ6n4V7hu0dVZGVlYBlIIwVIyCD6EV7h8zzK5G2mjnCxefh93FENTyW8qqv4mKHC/Xp9ad6K8PSCcCnSRVdTlWAYH4H9vlTDzLZ2jzv7cEaUzQrbrNpAaA92uLcE4c62cuPe6Z8OjMh554MLaM3NmxgkeaJXHvQMZZVRnki8m8fVChZiuokUzScJv7hNK3cEefvLbPqHyDTsuaz+Dsnwmt2nbLtGuXPvIzyZJBDxq9giCoGSIooAVdSKC6oB/OTj4NVqMq6ariDlFLOO5gkZ3DH2gXDkai2N2DDdHjKq2Tvlsg9cI+Su0jvbPN5KvexsUwN5JFCqQwjXcncjYfdrx75xvjCJLG3E8Zy/LcZe3Jl721A66ZSfkTHj9jVYVNuc7C4vi18mmSIAKUQ6pLdV30zLjIbcs3XBY+QzUNt7dpHVEGWdgqj1ZjgD8zWhpZR7LCfLn4eZnanLsb68vEnvZzbLZ29zxOdciJTHAD96RsAkbbblUyPJnz0qCT3bvI0jsS7OXZuhLk6i23Q53qcdpd0tvFbcNhIK26B5SMbysDjPofEzf/kFQGub2fHteLVS5z5eEV+313fxI3e7iC7vn3ivhsHf3ESMSe9lRSTnJ1uAd/XeuieWrdHS9hZR3fflNGBp0PaW5ZcdMEsx+tUh2c2Xe8SgGMhS0h+GhCQf8Wmr24KmmS4x96RGP/wCmNf8AKK+f/wDprd1Wu5Z/9L7HbpIZrb8fo/uc3cQtGt55IyfFDK6ZG3iRiuR6biphzxELuytL9R42UQzYB3YZ3+GGVx/eX4Ul7WLDuuKSnylVJR9VCt/5lanDlCI3nCLy1XLOjCRAOu+GVV+bRsP71bU7+OmjV+WfKWz/AJx6FFUfenV5+q3RX9TTlTldIxFdX6jTI6rawOdPtEhIAeUn3Ldcgsx2x65AZVZct2/C4xccUCyzEZhtAQcn1l6gj8wMfeOwer3C2z3nEnDSyjBTqFUjw28SHYKB19TkknrXQ7XrG4VPEO+XXwj9Zem+64dRP/Gim1mT5R+/2Lv5a5eFpG2pu8mmbvJ5cY1yYCgKPuxqAFVfIDzJJLxVa8oS38tnBG0kkKBQzSOq+0FWAKQRai2FQeEyuNbeQX3qeJLC4iOq2u5VP4J8TxN/MGxIP7rr/uqXFCtKK5LpyOiNU5rJMqKiqc7tHtd20gP47f7aNt8DbaRT0JBXAz7xpo4zzNNeZSNXtoOjEsFuJd+imNj3MfxzrOfuY39ldCKzknDTWzlwpfYsGiodypzOI7acXsvhtZxCssjZeQNFFLGp83cd6EHVm0g7kmmji/aDcXL9zw+N0JG3hV7lgdQDLGfBApxs8p9QVU1LjWE+pW65KTj0JvxrmGCzUNcyBM50ruzuRuRHGuWc/IVBOJdpdxcuYeGwMG9SveTYOoBtC5SIbZDOSPUClPBOzFnYy8Rclm6ojuztucCa4Pjbr7qaQu4ywqd2HDordAkEaRoPuooUZ8zt1PxqW78Pn9vmR2Xj8vv8itbHszurt+94lMVz5au8mwfLPuR/JdQ+AqXRdn1oqgAS7AD/AG8w6DHQMAPpUkoqUW4/t/v15kJRUtpfnwCiiivD013NskqMkqh0dSrKwBVlIwQQeoIqnu0fik3BZIIrBjN32s93ODIY1XSFCupV2B8Xvlj4TvVy1SnbVqHEYmGfDbRso9dM0pYD4kHH1qUKo2yUWiFl86YOUBktzfcR3v3CR/1EQAD/APiEEkr/AA5IO3TzVXXChF0AHyAH7Uq4JxNQAwIIIBB9QelauaOPLHE0jeQ2Hqx6D6muqEFXtFbHy2ovnrFxWSzLkl9MFcz8xSWvEHlgYjS4DAHwuFAVlYeY2Py6jep9wzgFqbhOLQkLbrFJM8eN0mC77DI2yxwOjKMZB2qGRyxJbckkk+pO5pZa8amiglgRyIptOtfIlSCCPQ7YOOo6+VZet0cr/erlwt7S8YvmvNdx9fpZqmCrkspJY81+bnji/EmuZ5JpPekcsfPGTso+AGB9KSUUVoxiopRXJFbeXllkdiXDtdzcS/1cSp9ZGzn8oz+dWnaPiecf+EfzQj/LUe7GeD91w3vG6zyu42wdK4jUfHdWP96nx2xezj+xtm/Nrgf5TX5r7U1H+RrbkuSWPRpP+cm1pViEYlb9t9p9rbSge8kkZP8AKysoP+NqbexqznuOIGGCTu1eJmmbSGZUUjDIG216mUAkEDUdj0qW9rtp3nDw4/opUY/JgU/dl/KpB/o/cpNbWkl3KMNdae7B8oUzhumRqJJ+IVT519X7IcbdAq5rOMr+c/VHFq06721t3jrzZ2SW81uGtk/1qFu9WR2JedhuUmc7kHAAPRCBgacqas4RyleXF/azcSgkhtjKyxpKNJJSN5RH3Z8Xi7okkgAgHfoK6UqFc3S/6/BknC28rKudizSRBmx6qABny7w+tac59nW0uRy00RsvjJrf8Y6QTVDD2hvLPcxQ2ylbaVo2mkmMcR0+9/RsdQwdsYwMkjIB8c184taRhLdGluZgRCiqSNsAu5/CuRt57dBkiOcs259lS1uAUlLSPPG+73Cl2Y6GY6XDZUMcnAyDjIIz+LEM/nmbCrzZj88ESgcxlkDyxHSwyJIGNxFgnbBVRIc9c6MDfemDiXaDbRAY7x5GAMcfdSoz6jhSNajYnzGehwD0qbcA4aVQ6wAzuzkL0XUdh8TjBJ8ySfOtj8OjbilllFZ0W5kBIyVQIilgfI63j/M15XUpyXESsvlVF8P8jVyr2fSS5nuy0RlJdh0lOdIwoO0CaUVcY7wgLqKMuKsLhvCYrZNFvGsa5ycDdj5s7HdmPqSSaV0VpRgo8jGlOUuZiis0VIgYorNFAYooooAqqO3CwIe0nHu/awN66iFkj+mI5atemDnrl039hLCmBJgPETsBKh1ICfIEjSfgxqyqfBNSK7YdpBx6nN7X8tsSYsPGxyUY40k9Sh8gTuR659aYOMcckuWGvZR0UdB8fifjXrjF4+to2BQoxV1bZgwOGVh5EEEU2V12uLfu8jj02ljD35RXF17/APoUUUVWdwUUUUBbXBu2uG3t4oRaPiKNIxiVTnSoGfdHXGfrTvyvzgvErq5mSMxhYbaPDMGJKvctnIH8ePpVHVYnZDcqhui7BRpiYliAAAXyST86+X1/sfS0U2XVR95+LfOSzzZo6O6Uropvb+mWFzJZd/aTxgAlo20g7jWBqTP94CrQ4XcpLBFJFjQ8aOmnppZQVxjywRVYWfFknx7Mss4PRoYZXTYkH7QLo8j96nDhnNstjZwWYtm9qjiPhlIEcEAkkSBpWBJclEHhTO6kEr1qPsaM6ozViaWzWdvP6F3tDhnKPA8vlsWFeXscKNJM6xooyzOwVQPiTsKqLtB56S6aM2SlO4Zj7TINKsjLh40iYamQkKSW0bxqRkUi4tLLPIpuXe6nZsRIAMB8Hw28I8K4GfEckDJZ8DNTHlfsxVSs3EQskgIZIQSYYj5av65/iRpG2Bkajqucrfdgtur+xyKKqxKT36Irjs/4hJLFcTSFpLpnRfF1WJlUxHGwWLLO2wGQDjJxUz4Ny8kqtG4LxKUCd4WLalUBnRidQ3AIYH3tRFJu0DlWSfi5lsJjbyrbQ96QmpZGLyqoYZwSFQZBB2CVt4Le36XIt+5iuG7syu8TtFoTOlS6upGWOQo1b6G6AGqLK/1MR9Oh31Xfo5lt49fqLrmwubaSCO1uPDLMsWLhO+7tSjHKEFHc+H77HqTnbBmnBeAC3LO7tNNIAHlcKDpBJVEVQAiDUdh65JJ3ps4TwKd7lZ7wIiw6jBEjazrZShllfAAIVmUKuQNbEk7YlFdlUOFbmbdZxS25GaKKKtKAooooAooooArFFFAFI+McWjtLeSec6Y4kLsfgPIepJwAPUitt/fJBE8spwkaM7HBJ0qMnAG5O3QbmqY7WeO3PFFhtLK3lRDITIJGhUysMCMDTKfDuxIbG4X0qLnCLSk0s9SSjJ8kU/wAxcce+u5rmXZpnL48lHRVGwyFUAZ+FN1SC45Bvo5UieDEjtoVe8iOWwWxkPgbKTk+lMDrgkHGxxsQR9CNj8xXVGcXtFkGmuZiiit0N0V8kP8yIf1IzUyLz3GmvccLN7qlvkCf2pavG3HRYx8kFa5OLytsXI+WF/apYj1/PUrzY+5ev9Gf+ymUZlIjH8RGT8gKLPh7XE0cNspZ5GCIPNmJwPkKRsxJyTk+p61d3+jzycp7ziEq5IJht8jpt9pIPjvoB/nqE5JLYlGMucmW/y3wZbK0gt1ORDEqZ/EQPE31OT9aaueOX5LmOOS1VTcRNhQ7aQ8b4WRGfBIX3X284hUmorkaTWGXJtPKI/wAq8npZAu5724cYklIxt17uJf6OMY90dcZJJ3qQUUUSxsg3ndlf8Au/tLlpv9o13c689fDK0cQPwEKRAeowfOnrkZBIk90M4uZ2KE/1MQEMZX+BtDSD173PnSzjPJ9tdtqmVgxGlmilliLrsMSd2w17DAzuBnGMmneCBY1VEUKqqFVVGAqgYAAHQACqoVuMm2X2WqUIxS5cz3RRRVxzmaKKKAKKKKAKKKKAK0Xt6kMbSTMERAWZmOAoHUk1slkCgsxCgDJJIAA9ST0rm/tW55uOJzNbw49lhcgGNspOw/pC/Rl9ANvP5SjFyeERlJRWWycntGHGp2t7WJltIGSaWVjhpSjExIEHuqXVX3OSIyCBnFVHzVe3L3AdBOpIVyQJFw7gOEGMe4CE+aH501cL4vcWRJgmKasa1STZsZxqCnBxk/LJp1Xn+UOr/aa1IZWEx2I88FTXJdp7VdxpZWMeR012QdfDnA/8T4rJZwKJXd7hLbSTISZFuLoZI1HLB44mYY/tBVbEU88R4+bmVWkyPE7sWYsWkfJLuds74+QFNJgbGcEjpkbj8+ldemqcE2+bZTZYm8dDxRRRXSQCiiigCrPftMuOEwWFtw8x6UtElmV1DB5bgmbDdGGFZcYI9/5VWFZdyepJ2A39AAAPkAAPpUXHJ6XFaf6Sc4A76zic+ZSR0B+QIbH5mnvhv+kjbtj2m1lj36xukgHx8Wg1QNGai4IZOzuAcwwX8ImtJFlQ7ZHVW2JV1O6tuNj6j1pxrmDsi5guOHcQjDRy9xcssUo0NjLHTE4ztkMw39C1dPKfpVLWGemaKKK8AUUUUBmiiigCiiigCiiigKN7eOJzi8jiUM8QtkkVM/Z94ZZQzsv9IwCJjrjyxq3pi8upHP2pOfQ7Y/u+Vdf8y8o23EFVbpCShJR1Yq6E9dLDqDgZU5BwMjYVBL3sMBP2F4QPPvoEkPwwUaMfpXTCceHhbx8jmlCSnxJJ/P6/Q50zWyO3ZvdUn5Amr1u+x72fBmui4P8AVWyqR82aVgPypOvIFuD4nnkHozov6xKp/WpcVfX+P7JZtfcl8f6KZXhj5AIwScAdWY+iqNyas/k/kJPZka9Ry5JIjdiFRdRxqVcZJ6kNnrjAqW8N4HBbf7CJUJ2LYy5/mc5Y/U0uqqU/9Saj/sNo5atdOn2aDTnOO6j69M9OvxpBdcgWMm5t1H8hdP0UgVIaKrJkOuOymyb3e9T+Vwf/AHqaSnsgtvKab84//jU7or3LBAl7H7fzmm+ndj/LSi37JbNTlmmf4F1A/wDKoP61NaKZYEXA+U+GW48VhHIfxOWkz81lLD8sVPeDaDEfZLeKIDwqMKi7egRegqH1sguGjbUhKkeY/wCt6iCZLdXK+9Cj/wAj4/Rq9PxrQMyxSIPUgFfzBqPDmqfGMr89O/74pLNxGaYYYlwTnGkHf4YG1D0deLcxnINvKMHqNGCPmWG9ebHm1l2mXV6FcA/UdDSex5dMq+8Vb0aNwPzIA/elA5Pf+sX8jQ8HCDmyJiAQy58yBgfPB2p0gvEf3HVvkQf0phTk31l/Jf8AnR/3SZCGilww6Erj9QaHpJaKbrSymVftJ8nywq4+uRk/pW7RMOjRn5ow/UMf2rwCuikneyjqiH5Of2K/76Pa3HWF/oYz/mBoBXRST/tEeaSD+4T/AO3NKgc0BmsVhmx/ypPJfBfuv/hoDVxDgsc5y4OrGMg4OP2pB/3Qi/E/5r/wpTJxk/dT8zSWTicp6ED5Af7816DanKkI66j82/4Cm24mgXKx2+cbZckfp1/avcpdveZj8yf2rV7NQ8Gtod8qMb5Az0+tbXdiMHT/AIEz+eM0v9mo9moBp9mo9mp29mo9moBp9mo9mp29mo9moBp9mrZCmk50q3wYEj96cvZqPZqA3WfGEQbwID6oAP0P/GllnzGWYK0fU4BU5/Sm32avUcRU5UkH4bUBK6KjqXso++frg/vW9OLSDrpP0/514ej0y5GD5/T9qjl7waRpQiMwTdhlySMkBiN8+mx9DTjFxZj/AEefln/hW+KRi+oxsPDp6j1zQHqz4eIwMO7YGME7fkBSuiigCiiigCiiigCsVmsUBgrnrWtrVD1UVtooBM3DkPkR9a1NwoeRpdRQDceGHyIrweHn0p0ooBoNoR5Vj2anivLqMdKAafZaPZqWuNz862wqP1NAN3stehYH0p1xRQDavDD54FbF4WPM/lS6igEy8OQeWfma2rbqOij8q2UUAUUUUBmiiigCiiigCiiig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8" descr="data:image/jpeg;base64,/9j/4AAQSkZJRgABAQAAAQABAAD/2wCEAAkGBhQQEBQUDxQWFBUUFBUUFRcVFhQYFhUVGBQVFhYWFBYYHCYeGBkjHBUXIC8gJSkpLC0sFR4xNTAqNSYrLCoBCQoKDgwOGg8PGjIkHyQvLywsLC81LCwqLDIsMC8sKiwuLCw0KSwsKiwpLCkvLCwpLCwsLCwvLCwsLCksNCwsLP/AABEIAPoAygMBIgACEQEDEQH/xAAcAAABBAMBAAAAAAAAAAAAAAAABAUGBwEDCAL/xABJEAACAQMCAwUFBgIGBwcFAAABAgMABBESIQUGMQcTIkFRFDJhcYEjQlKRobFickNTY4KSwggkM8HR4fAVFnOio7LSJWSDk7P/xAAbAQEAAwEBAQEAAAAAAAAAAAAAAgMFBAEGB//EADIRAAICAQIDBQcEAwEBAAAAAAABAgMRBCESMVETQWFxkQUigbHB0fAjMqHhFFLxogb/2gAMAwEAAhEDEQA/ALwooooAooooAooooAoops5h5lt7CEzXkqxp0GfedsZ0oo3ZvgKAc6rnnbtihtS0NjpnnGQW6wxH4kf7RgfuqfI5IO1Vjz12zz8RLRW2q3tjsVB+1lH9ow6D+FfjktULgkrqpqT3kc91jisRJlY893kd0bkTs0rYDat0ZQdkKbAL12GMZOME1dvJnaBBxFdI+znAy0THr6tGfvL+o8xXNsUlLba4KMGQlWUgqVJBBHQgjcGuydMbF0ZnwvnU+qOrqKrLkXtYEmmDiBCvsFm2Cv8ACTyVv4uh+HnZoNZtlcq3iRqV2xsWYhRRRVZYFFFFAFFFFAZooooAooooAooooDFFFFAFFFFAFFI+LcYhtIWmuZFijQeJmO3wAHUk+QG5qge0Ltymu9UPDtUEGSDJnE0ox/6a/AbnbcZIr1JsFidofbNBw7VDbabi6wRgHMUTdPtWB3P8A323K7VzzzDzJcX8xmu5Gkc9M+6g/Ci9FX4D96bKKvjBI8AGlcE1JKU3NlJDoMildah1z5qSQD+lWKWGQlHKHGGWlkUlM8E1PBsZUjWR42CMAQ2PCQcYyfLORjPWuqEzPsqFUb1P+Ru0ySz0w3GZLfoPN4h/D+JR+H8vQ1xHJSqN6vcY2LEjiUpVy4onUthxCOeNZIXDowyGU5B/4H4eVKK515V5wn4fJqhOUJGuNvcf/wCLfxD9RtV48s82QcQj1QNhhjXG3vofiPMehGx/Ssy/Tyq35o1tPqo27cn0HmiiiuU6wooooDNFFFAFFFFAFFFFAYoopHxbjMNpEZbqVIo16s5x9B5k/Ab0AsqE8/dq9rwoFP8AbXJ6QoR4dsgzN9wdNtycjbG4rnnzt9eYNDwoNEpyDcNgSMMkfZL9wH8R8W/RSKp6SQsxZiWZiSSSSSTuSSepqyMM8zweua+dLricveXcmce5GuRHGPREzt8zknzNMdFWL2ddl4vAs94WWI7pGuzSDPvMfuofLG565G2bdoo8yV1RXUEvZpw+OIBbWHGMbrqb6u2WJ+tV5xzs3tPaoBEpjVnZpEDMVaNRlsZyVOpkGxGzH0rxTyeN4G3su7MzdYurpfsgcxIf6Uj7zf2YPl94j0G8i7UuTTNb95GPtINTgfiTHjUfHYEfykedTxOYoLG2MkpWOKJANgMADZVRR59AAKq694ne8dnGpHt+HljsCEaRMbFmO8mfQDSPiRmqp2KG8iddcrZJRK85W4d7TeQxH3XfxfFVBdh9QpH1ro6w4CHTGkEEYIwMY9CPSq9vuUYLFVuLILHNFrZTKZGR/snXQzFwsedQOokdPTNK7ibjqW7zrcxR6U1iGGNHJUDLYdkbLY8gSDiq46qE1nOPMut0dkJYxnyGnnzkX2Mma3H2RPjT+qJ6FfVCdseRx5HwxON6mEXO8txw259vGZFDRhimkS68oMhdtQfIOMbY+dQaKStambxhmLqK1nKHKN6ceG8Skt5FkgcxuvRl/Y+RHwOxpmjelUb12JprDM2UWnlF7ckdo8d9iKfEdxjYfcl9e7z0P8J+md8TSuXEboRsRuCOoPqKsnkntTMemHiBLJ0Wbqy+gl/EP4uvrnqM+/R496v0NLTa7Pu2c+pbVFeIZldQyEMrAFWUggg9CCOor3WcahmiiigCiiigCiiigKl5y7fobZnhsYmmlQsheUNHGjDIPhPjcgjBHh+dUbzDzNccQmMt3K0jZOAT4EBx4Y06INh0+uTXUHOXZnZ8UBM6aJcYE0eFkGOgbbDj4MD8MVzjzx2f3PCZtM41RsT3Uyg6JB6H8L46qfoSN6thg8ZGaKKKuPANdBR8xw2cIklcJGAAp9RjwhANycDoPSufaV3XFZJYoo5GysIYJ6gMRsT54wAPQbVFo8ayW3fdvEWMRQSv8WZE+u2qo/cdpBvJoUihMchlRUcyagpdgpDLpGpSDuMjyIIIBDd2cdnDcVdnkYx28Z0sy41u+AdCZyBgEEk9MjY52sXivYzZhP8AV+9hkXdZFdmIYdCQfjg7aTt1Fc9l0K3guhp5Wchl4tdMZEa9t3eGBpVAj0yI9yHWOLwg6s5DphlwGYDJ6083UNyBBKdSAzIJO8wkYEg7tEjhUa2XW6jMjK2oe6AcBdyxci4QiVdEkXEmEynp3jO1xqXP3DI/hOB0FTXmqFPYZ/EqEROVdsaUcDUjHOOjBT9KpVatzKXPdLp4FjvlRwwhstm+viiHTcH9ovYQGkHdRvM2mVgFY4ii8Gcbhpt8fcI86V8J4K1lc920heG5LlEcIO7mALssYRVBV0DsRjYxk7liaX8sXMQvZtbKJJIrYKpYBmUe0uNIJ36yHb8J9KdOZlUtbMBulzGy/wB5XiP/AJZGpXCLoSa7uYusmtS2n34wUvzNyfK8ANpqcRHDxDcuYwYlkXzZ9KgEeYAxuN4Q6PEcSq0Z9HUqfyYCru5atGuy4LNHDHJLHIU1I8sodgyK+xSNdsspyScAjScyHiPBbZAGGIH6JKjBH1eW52ff7rBgfMGuhatV7czn/wAR2LPIovg3AZ7nHdRtpO/eMCsePXURg/IZNOXMPDltu6RdzoOo/iOrr/16Vap4i0iuswAlibQ+AQr7BkkQHoGUjbfDBlycZqqedrsNeEA+4iqfmct+zCu+m52ST7jOvoVcWu8QRvW2kUb0pjetGLMiccEs5N58l4e2neSAnxRk+7k7tGfun4dD8OtXXwPj0N7EJLZwy9COjIfwuvUH/obVzaoyQBuTsAOpPoKnnZ/yhfCfvY3NqE069YOp1O+kxbZBHrjHUb1x6qmDXFnD+Z36O+xPgxlfIueiiisg2gooooAooooDFI+McGhvIXhuUEkbjDK36EEbhh1BG4pZRQHL3aX2US8JbvYi01oTgSY8UZPRZsDHwDDY/AkCoDXblxbrIjJIodWBVlYAqykYIYHYgjyrn3tX7GzZh7vhylrcZaWIZLQDzZfNovXzXruMkWxn3M8KloopTYcMluH0W8Tyt10xoznHrhR0q08Ly7NLl04LCLfAkZpBk4wuq5ZWkIPUqnix56QPOnNOCW+ZGdTJL3j5kkdnlAOCoVycoNOk4XA36VGeQuG8QtIO5uLOXQGLIytDlQ27BlZwcZyfM7nanzitxKqgd1Khd449RCgKGcKx1KxwQpbHxxWJcrFJpLbqbdHYOMW2s45EL5aluWur9VjlfMirG+xCyW0x7jW7uveacDOWLELvnNTLmng3EOJwJCYYEj1xu+Z3Zjp3KqBGBjJ8zv8ADydOHxKmlVAVQMADoBUrsJBgVKrUyeUtkyvU6SMcN7tf9KzuuWLt7+3uZFCPbagpMXgkGCd5IpXwAScBlXqeuaer29u2kt8xRsqzhpGSY4EfduuSrIGBDMDgas6BuMkibXsoI2qC80XbwtHJD4iZEiaMthXEjhFOcHSysQc4O2oY6Ee9rOH6cHs9sEY0V2vtbFut8+Rv4hzXBYLKZR3YAaVQMATMxLuEPQyFycr131dOmjh472KC6cFp5Qjvq30xzAaoVB6RIGBx5mPUckknRLwqe7RoriG37txggzSOfgQO5XBHXIORTmvL91pAWaEAADeGRtgMdRKv7VHsbcct/NE+30/FvLbyZF+L8bS2upVQFmNvbrHEmWd2VrptKqMnAVlyegGPhVYSXbSOzOcszFmIORknJwcnb0+FTHnblXicCzSLN3sMraplgBRsFQul0HieIKFGNTDbJG2ahvLfBZ76YRWkbSOeuPdQfikboq/E/TJ2rZ0vuQSZiavFs249TekuOtTzlDsyur3DyD2eE763B1MP7OPqfmcDfbNT3kTsjhsdMt1puLjY7jMUR/slI3b+M7+gXerAq6era2h6nLDRp7zGLl3kq1sQO5jy+N5Xw0h+v3R8FwKV2sn+uTr6RW7/AOJp1/yU5Uz2jf8A1G5H/wBtaf8A9LuuTLllv83OvhUcKP5sx5oooqssCiiigCiiigMUUUUAUEUUUBQ3aN2ORpfQNZsscV3KVeL+qIVpHeIYxo0qfCejFQNjhbK5Z4JBaRCK2jWNB1wN2OManPVm26mkHPblOJ2DNnQ0N3Gp8hIe5fGfIlUOPXSfSl1rd4qa3RBvckMyrpqL8xWPfRMoOGyroTnAdGDoSBuV1KMjzGRTk19kU23lxThzszziw8oYrS+Dkr7siY1xn3lz0PxU4OGGxxTvb8Sx1qJc08DW7CnU0csee7lQkMhPXoRkH0yKic/DuLxDEVz3qjp4l1ED17wdfqaz5aGSeYM2Ie04Tji2O/gW3c8WGCScAdSdgB8TUag4it5IrRNqijcnWPdlkAIAQ+aKTnUOrAYJwagfD+XLm+Ob66MkSthkSQsCw3KnHgBG2SMny2qe2EaxBVQBVUAKB0AHlV1Ok4ZcU3k5tRrlKLhWsJ8yXcOAqQRoumojZXeKdBxHA67V1tGemZ4gBTXyMUtb2aBFCpchrlcKBiVNCSgn0ZWRgPVZD51m44kr50sD8iD+1NnDJieJ2OnO8s2rH4fZJzv8NQX64o1sE9y0KKKKrLQpntRjiVz8bW0P/q3gp4plhnUcTlXIDG0t/Mb/AG11sB+dSjyZGXND3RRRUSQUUUUAUUUUBiiivMsoRSzEKqgkknAAAyST5AUB6oqC3HN91cb2SxwR58DTxvJJIvkxjDp3QPUAljgjIU5A8Dnu4tMC+jWYE7SQI0WOgCnvGaPJPm0idQBkmqu2g3jJe9PYlxNEg505eN7alIiFmjZZrdj0WZMlQ2PusCUb+FzVfDmFlgmYpomgR+8hcgGORULaHP4TjZuhByKs/g3HYbtC0DZ0nS6sGWSNsZ0yRsAyHG+43BBGQc1G+fOHwyT2gaNDK0hZn6SezwjWykjdkMhhUqcj7Q1bxqKbKOzc5KPeVtZdnfE+IRie+vXty41LEFY6VO4DIHUIfhufXfIptvOzi6gkVTfSrqJCODIVY4zhsODG2zYG4OPeycVcl3xdIomeV1RFGWZjgAfE1EJOINfGORcJbArInnJMRujN5Rp0YD3jtnTgqeGeolzTNSrSwb4WiIRci3qZJ4jKcA+Ea2Jxvga3wCemakfJ3LFrNh5ZJboE7i5dmVWHVGh90EH7rA4P0p6RcmmnmXlC4bNzwuQxXOPGoICTgDYMG8OsdAT8iRVMb7LHhyOm3TU0rMY/f4ZHfm7lyzjDXCn2ZwMtLERHkf2i7pJ/eU/Co5ccGvtAaCaI5AIWeF0fH8ZRtj8NI+QpDy9yZxW+uon4wzJBA6yaCYh3jqcqoSPbGRux8iQOtWjc2lXSlZX+1/Y5IQqs2lH48mVLccN4y2yz28Y/gyP1aMn9aSxdmc8+DxC8d/PSrO+/waTp/hqx7zSuokgBfeJIwu2fEfLYg/WtfBeCPxLB3jsz70mSr3I/BD5rGdwZNiR7vXWIRvvsfCjonp9LTHja+BAIOywJZXPEbSeSIW2ZLZnKnvkiQmV8hR4WOVTbB0nOQ4xY/Z1wp5pvbXBEQiMdvnI7wuVaWYA/cwiKh88udwVJnFzwmKSIRPGpiXRiPA0YQgoCvQqCBt02FKwK0U2lgxZYcshRRRQBVGcS4OkHNUeqZU13CXOor0LggQHfq2kDPq4q865Y505gF3xO5njbwmXETA/djAjRlPx0ah866NOst+RTc8LJ1RRUO5A7RoeJRIjMEugv2kZ21EDd4vxKeuBuM7+pmNUyi4vDLU01lBRRRUT0KKKKAxUd58JNnp6LJLEknxQuMqfUMQEI8w5qRUj4zaRS28qXG0RQlznTpA8WsN90rjUG8iAa8kspolCXDJN9xF+GxCvUswd5ECju4xpd2PVyoYqqkYKhWGWzjJI8jiOcI41LGn20cjpuUlSMl2TPgMsCZdJCDkhQRsfd90JuIcwwBpU9sgWOVg0kUxVXQHT3qrkg4dQfCwyC7HOMAZcVhYNqzLkmvsRnm25u+Hz20vDGZVkbREukFkO+Id92hYHUI2yF07acACYWdzdTETX7RmfQIwsQIjjTOSBkklmOCx6eFQPdyWfh3H4+I3xEOHjtVLa8e9K/gBT+EKHGfPV6AEyk8POK8ssnwqvHmWU1V8btznp9Roteb7GG4ll4jMo9lZUghwWcymNXafQuc4DhFJwBhznfauucO09Jp9fCrf2MaizOMapiQN5IR9kDnzIZth4huKae0ngptr5jklZVEiliTj7pXJ640/kRUVrWorg613ox75zV0nyeSxuDdsLoR7XCHGd2iOk4/lbIJ+oqx+QefYr1PHmNhK0aGQBVl6soQ50mTRgsgOR1G1c98M4c9xNHDEMvIwRevUnqcdAOpPkAatPit7BFd2PCUCtBAwM+oDEs7I2gMDsfEwOOmXA+7WfrHCmahXHLacn4Rit38XhLqy6u62z9z25epekOMb1Gec+a4OHwl5mBcg91ED45W6AKvXGSMnoM1BOceLW1lCVFzcxzNpCxwXU+VXUuSIy+iMaQR0HwpskeL2Q39hZTSujiQ3NxIjkrHlZM6pjJ0yNl+PlXJHXxnXGfA0m8LOEm/Nvl5ZfPYk4cEmsr5j/yfwGS5ty/FQZGmaRxC/uRLI2rdPN8nI1ZKDSBpwRVeckdpdzwaYxA99bB2Dwk7dd3ib7jbZ9Dk5GcES7gva7HLGy90yXJGmFM6kkkbwoNeBp8RGdWBjzqn7yzeGRo5VKOhwynqD/v+fnU/ZUNR29z1CxnGF68vDdb/Ur1Tg1Hg3XU685T52teKRa7SQEgAvG2BLHnydM/qMg42Jp9rijh/EZbeRZbeRo5FOVZCQw+o8vhVv8AKH+kO6AR8Uj7wdO+iAD+W7x7K3mcrj5GtxwaOIviimvgfM1veqTbSaioUuhVkkTVnTrjcBlBwcEjBxtmnSq85PRn5vtrmWxnSxKid4yqF2KgZ2YggHDac48s4zXPfH+z+6tbWyT2aVpnFw8wiRpNJMiKisYwR7ig/U105RU4zcXsRlFNYZDOROTYY0tr1oWiumtI45VYFcPoQOxjPuudOCdup9TUzooqLbfM9SwFFFFeHoUUnv8AiMcCF55FjUebkAfIZ6n4V7hu0dVZGVlYBlIIwVIyCD6EV7h8zzK5G2mjnCxefh93FENTyW8qqv4mKHC/Xp9ad6K8PSCcCnSRVdTlWAYH4H9vlTDzLZ2jzv7cEaUzQrbrNpAaA92uLcE4c62cuPe6Z8OjMh554MLaM3NmxgkeaJXHvQMZZVRnki8m8fVChZiuokUzScJv7hNK3cEefvLbPqHyDTsuaz+Dsnwmt2nbLtGuXPvIzyZJBDxq9giCoGSIooAVdSKC6oB/OTj4NVqMq6ariDlFLOO5gkZ3DH2gXDkai2N2DDdHjKq2Tvlsg9cI+Su0jvbPN5KvexsUwN5JFCqQwjXcncjYfdrx75xvjCJLG3E8Zy/LcZe3Jl721A66ZSfkTHj9jVYVNuc7C4vi18mmSIAKUQ6pLdV30zLjIbcs3XBY+QzUNt7dpHVEGWdgqj1ZjgD8zWhpZR7LCfLn4eZnanLsb68vEnvZzbLZ29zxOdciJTHAD96RsAkbbblUyPJnz0qCT3bvI0jsS7OXZuhLk6i23Q53qcdpd0tvFbcNhIK26B5SMbysDjPofEzf/kFQGub2fHteLVS5z5eEV+313fxI3e7iC7vn3ivhsHf3ESMSe9lRSTnJ1uAd/XeuieWrdHS9hZR3fflNGBp0PaW5ZcdMEsx+tUh2c2Xe8SgGMhS0h+GhCQf8Wmr24KmmS4x96RGP/wCmNf8AKK+f/wDprd1Wu5Z/9L7HbpIZrb8fo/uc3cQtGt55IyfFDK6ZG3iRiuR6biphzxELuytL9R42UQzYB3YZ3+GGVx/eX4Ul7WLDuuKSnylVJR9VCt/5lanDlCI3nCLy1XLOjCRAOu+GVV+bRsP71bU7+OmjV+WfKWz/AJx6FFUfenV5+q3RX9TTlTldIxFdX6jTI6rawOdPtEhIAeUn3Ldcgsx2x65AZVZct2/C4xccUCyzEZhtAQcn1l6gj8wMfeOwer3C2z3nEnDSyjBTqFUjw28SHYKB19TkknrXQ7XrG4VPEO+XXwj9Zem+64dRP/Gim1mT5R+/2Lv5a5eFpG2pu8mmbvJ5cY1yYCgKPuxqAFVfIDzJJLxVa8oS38tnBG0kkKBQzSOq+0FWAKQRai2FQeEyuNbeQX3qeJLC4iOq2u5VP4J8TxN/MGxIP7rr/uqXFCtKK5LpyOiNU5rJMqKiqc7tHtd20gP47f7aNt8DbaRT0JBXAz7xpo4zzNNeZSNXtoOjEsFuJd+imNj3MfxzrOfuY39ldCKzknDTWzlwpfYsGiodypzOI7acXsvhtZxCssjZeQNFFLGp83cd6EHVm0g7kmmji/aDcXL9zw+N0JG3hV7lgdQDLGfBApxs8p9QVU1LjWE+pW65KTj0JvxrmGCzUNcyBM50ruzuRuRHGuWc/IVBOJdpdxcuYeGwMG9SveTYOoBtC5SIbZDOSPUClPBOzFnYy8Rclm6ojuztucCa4Pjbr7qaQu4ywqd2HDordAkEaRoPuooUZ8zt1PxqW78Pn9vmR2Xj8vv8itbHszurt+94lMVz5au8mwfLPuR/JdQ+AqXRdn1oqgAS7AD/AG8w6DHQMAPpUkoqUW4/t/v15kJRUtpfnwCiiivD013NskqMkqh0dSrKwBVlIwQQeoIqnu0fik3BZIIrBjN32s93ODIY1XSFCupV2B8Xvlj4TvVy1SnbVqHEYmGfDbRso9dM0pYD4kHH1qUKo2yUWiFl86YOUBktzfcR3v3CR/1EQAD/APiEEkr/AA5IO3TzVXXChF0AHyAH7Uq4JxNQAwIIIBB9QelauaOPLHE0jeQ2Hqx6D6muqEFXtFbHy2ovnrFxWSzLkl9MFcz8xSWvEHlgYjS4DAHwuFAVlYeY2Py6jep9wzgFqbhOLQkLbrFJM8eN0mC77DI2yxwOjKMZB2qGRyxJbckkk+pO5pZa8amiglgRyIptOtfIlSCCPQ7YOOo6+VZet0cr/erlwt7S8YvmvNdx9fpZqmCrkspJY81+bnji/EmuZ5JpPekcsfPGTso+AGB9KSUUVoxiopRXJFbeXllkdiXDtdzcS/1cSp9ZGzn8oz+dWnaPiecf+EfzQj/LUe7GeD91w3vG6zyu42wdK4jUfHdWP96nx2xezj+xtm/Nrgf5TX5r7U1H+RrbkuSWPRpP+cm1pViEYlb9t9p9rbSge8kkZP8AKysoP+NqbexqznuOIGGCTu1eJmmbSGZUUjDIG216mUAkEDUdj0qW9rtp3nDw4/opUY/JgU/dl/KpB/o/cpNbWkl3KMNdae7B8oUzhumRqJJ+IVT519X7IcbdAq5rOMr+c/VHFq06721t3jrzZ2SW81uGtk/1qFu9WR2JedhuUmc7kHAAPRCBgacqas4RyleXF/azcSgkhtjKyxpKNJJSN5RH3Z8Xi7okkgAgHfoK6UqFc3S/6/BknC28rKudizSRBmx6qABny7w+tac59nW0uRy00RsvjJrf8Y6QTVDD2hvLPcxQ2ylbaVo2mkmMcR0+9/RsdQwdsYwMkjIB8c184taRhLdGluZgRCiqSNsAu5/CuRt57dBkiOcs259lS1uAUlLSPPG+73Cl2Y6GY6XDZUMcnAyDjIIz+LEM/nmbCrzZj88ESgcxlkDyxHSwyJIGNxFgnbBVRIc9c6MDfemDiXaDbRAY7x5GAMcfdSoz6jhSNajYnzGehwD0qbcA4aVQ6wAzuzkL0XUdh8TjBJ8ySfOtj8OjbilllFZ0W5kBIyVQIilgfI63j/M15XUpyXESsvlVF8P8jVyr2fSS5nuy0RlJdh0lOdIwoO0CaUVcY7wgLqKMuKsLhvCYrZNFvGsa5ycDdj5s7HdmPqSSaV0VpRgo8jGlOUuZiis0VIgYorNFAYooooAqqO3CwIe0nHu/awN66iFkj+mI5atemDnrl039hLCmBJgPETsBKh1ICfIEjSfgxqyqfBNSK7YdpBx6nN7X8tsSYsPGxyUY40k9Sh8gTuR659aYOMcckuWGvZR0UdB8fifjXrjF4+to2BQoxV1bZgwOGVh5EEEU2V12uLfu8jj02ljD35RXF17/APoUUUVWdwUUUUBbXBu2uG3t4oRaPiKNIxiVTnSoGfdHXGfrTvyvzgvErq5mSMxhYbaPDMGJKvctnIH8ePpVHVYnZDcqhui7BRpiYliAAAXyST86+X1/sfS0U2XVR95+LfOSzzZo6O6Uropvb+mWFzJZd/aTxgAlo20g7jWBqTP94CrQ4XcpLBFJFjQ8aOmnppZQVxjywRVYWfFknx7Mss4PRoYZXTYkH7QLo8j96nDhnNstjZwWYtm9qjiPhlIEcEAkkSBpWBJclEHhTO6kEr1qPsaM6ozViaWzWdvP6F3tDhnKPA8vlsWFeXscKNJM6xooyzOwVQPiTsKqLtB56S6aM2SlO4Zj7TINKsjLh40iYamQkKSW0bxqRkUi4tLLPIpuXe6nZsRIAMB8Hw28I8K4GfEckDJZ8DNTHlfsxVSs3EQskgIZIQSYYj5av65/iRpG2Bkajqucrfdgtur+xyKKqxKT36Irjs/4hJLFcTSFpLpnRfF1WJlUxHGwWLLO2wGQDjJxUz4Ny8kqtG4LxKUCd4WLalUBnRidQ3AIYH3tRFJu0DlWSfi5lsJjbyrbQ96QmpZGLyqoYZwSFQZBB2CVt4Le36XIt+5iuG7syu8TtFoTOlS6upGWOQo1b6G6AGqLK/1MR9Oh31Xfo5lt49fqLrmwubaSCO1uPDLMsWLhO+7tSjHKEFHc+H77HqTnbBmnBeAC3LO7tNNIAHlcKDpBJVEVQAiDUdh65JJ3ps4TwKd7lZ7wIiw6jBEjazrZShllfAAIVmUKuQNbEk7YlFdlUOFbmbdZxS25GaKKKtKAooooAooooArFFFAFI+McWjtLeSec6Y4kLsfgPIepJwAPUitt/fJBE8spwkaM7HBJ0qMnAG5O3QbmqY7WeO3PFFhtLK3lRDITIJGhUysMCMDTKfDuxIbG4X0qLnCLSk0s9SSjJ8kU/wAxcce+u5rmXZpnL48lHRVGwyFUAZ+FN1SC45Bvo5UieDEjtoVe8iOWwWxkPgbKTk+lMDrgkHGxxsQR9CNj8xXVGcXtFkGmuZiiit0N0V8kP8yIf1IzUyLz3GmvccLN7qlvkCf2pavG3HRYx8kFa5OLytsXI+WF/apYj1/PUrzY+5ev9Gf+ymUZlIjH8RGT8gKLPh7XE0cNspZ5GCIPNmJwPkKRsxJyTk+p61d3+jzycp7ziEq5IJht8jpt9pIPjvoB/nqE5JLYlGMucmW/y3wZbK0gt1ORDEqZ/EQPE31OT9aaueOX5LmOOS1VTcRNhQ7aQ8b4WRGfBIX3X284hUmorkaTWGXJtPKI/wAq8npZAu5724cYklIxt17uJf6OMY90dcZJJ3qQUUUSxsg3ndlf8Au/tLlpv9o13c689fDK0cQPwEKRAeowfOnrkZBIk90M4uZ2KE/1MQEMZX+BtDSD173PnSzjPJ9tdtqmVgxGlmilliLrsMSd2w17DAzuBnGMmneCBY1VEUKqqFVVGAqgYAAHQACqoVuMm2X2WqUIxS5cz3RRRVxzmaKKKAKKKKAKKKKAK0Xt6kMbSTMERAWZmOAoHUk1slkCgsxCgDJJIAA9ST0rm/tW55uOJzNbw49lhcgGNspOw/pC/Rl9ANvP5SjFyeERlJRWWycntGHGp2t7WJltIGSaWVjhpSjExIEHuqXVX3OSIyCBnFVHzVe3L3AdBOpIVyQJFw7gOEGMe4CE+aH501cL4vcWRJgmKasa1STZsZxqCnBxk/LJp1Xn+UOr/aa1IZWEx2I88FTXJdp7VdxpZWMeR012QdfDnA/8T4rJZwKJXd7hLbSTISZFuLoZI1HLB44mYY/tBVbEU88R4+bmVWkyPE7sWYsWkfJLuds74+QFNJgbGcEjpkbj8+ldemqcE2+bZTZYm8dDxRRRXSQCiiigCrPftMuOEwWFtw8x6UtElmV1DB5bgmbDdGGFZcYI9/5VWFZdyepJ2A39AAAPkAAPpUXHJ6XFaf6Sc4A76zic+ZSR0B+QIbH5mnvhv+kjbtj2m1lj36xukgHx8Wg1QNGai4IZOzuAcwwX8ImtJFlQ7ZHVW2JV1O6tuNj6j1pxrmDsi5guOHcQjDRy9xcssUo0NjLHTE4ztkMw39C1dPKfpVLWGemaKKK8AUUUUBmiiigCiiigCiiigKN7eOJzi8jiUM8QtkkVM/Z94ZZQzsv9IwCJjrjyxq3pi8upHP2pOfQ7Y/u+Vdf8y8o23EFVbpCShJR1Yq6E9dLDqDgZU5BwMjYVBL3sMBP2F4QPPvoEkPwwUaMfpXTCceHhbx8jmlCSnxJJ/P6/Q50zWyO3ZvdUn5Amr1u+x72fBmui4P8AVWyqR82aVgPypOvIFuD4nnkHozov6xKp/WpcVfX+P7JZtfcl8f6KZXhj5AIwScAdWY+iqNyas/k/kJPZka9Ry5JIjdiFRdRxqVcZJ6kNnrjAqW8N4HBbf7CJUJ2LYy5/mc5Y/U0uqqU/9Saj/sNo5atdOn2aDTnOO6j69M9OvxpBdcgWMm5t1H8hdP0UgVIaKrJkOuOymyb3e9T+Vwf/AHqaSnsgtvKab84//jU7or3LBAl7H7fzmm+ndj/LSi37JbNTlmmf4F1A/wDKoP61NaKZYEXA+U+GW48VhHIfxOWkz81lLD8sVPeDaDEfZLeKIDwqMKi7egRegqH1sguGjbUhKkeY/wCt6iCZLdXK+9Cj/wAj4/Rq9PxrQMyxSIPUgFfzBqPDmqfGMr89O/74pLNxGaYYYlwTnGkHf4YG1D0deLcxnINvKMHqNGCPmWG9ebHm1l2mXV6FcA/UdDSex5dMq+8Vb0aNwPzIA/elA5Pf+sX8jQ8HCDmyJiAQy58yBgfPB2p0gvEf3HVvkQf0phTk31l/Jf8AnR/3SZCGilww6Erj9QaHpJaKbrSymVftJ8nywq4+uRk/pW7RMOjRn5ow/UMf2rwCuikneyjqiH5Of2K/76Pa3HWF/oYz/mBoBXRST/tEeaSD+4T/AO3NKgc0BmsVhmx/ypPJfBfuv/hoDVxDgsc5y4OrGMg4OP2pB/3Qi/E/5r/wpTJxk/dT8zSWTicp6ED5Af7816DanKkI66j82/4Cm24mgXKx2+cbZckfp1/avcpdveZj8yf2rV7NQ8Gtod8qMb5Az0+tbXdiMHT/AIEz+eM0v9mo9moBp9mo9mp29mo9moBp9mo9mp29mo9moBp9mrZCmk50q3wYEj96cvZqPZqA3WfGEQbwID6oAP0P/GllnzGWYK0fU4BU5/Sm32avUcRU5UkH4bUBK6KjqXso++frg/vW9OLSDrpP0/514ej0y5GD5/T9qjl7waRpQiMwTdhlySMkBiN8+mx9DTjFxZj/AEefln/hW+KRi+oxsPDp6j1zQHqz4eIwMO7YGME7fkBSuiigCiiigCiiigCsVmsUBgrnrWtrVD1UVtooBM3DkPkR9a1NwoeRpdRQDceGHyIrweHn0p0ooBoNoR5Vj2anivLqMdKAafZaPZqWuNz862wqP1NAN3stehYH0p1xRQDavDD54FbF4WPM/lS6igEy8OQeWfma2rbqOij8q2UUAUUUUBmiiigCiiigCiii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0235" y="1924294"/>
            <a:ext cx="2082510" cy="2577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1811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8636"/>
            <a:ext cx="8229600" cy="1143000"/>
          </a:xfrm>
        </p:spPr>
        <p:txBody>
          <a:bodyPr/>
          <a:lstStyle/>
          <a:p>
            <a:r>
              <a:rPr lang="ru-RU" dirty="0" smtClean="0"/>
              <a:t>Сдвиг</a:t>
            </a:r>
            <a:endParaRPr lang="ru-RU" dirty="0"/>
          </a:p>
        </p:txBody>
      </p:sp>
      <p:sp>
        <p:nvSpPr>
          <p:cNvPr id="3" name="Объект 2"/>
          <p:cNvSpPr>
            <a:spLocks noGrp="1"/>
          </p:cNvSpPr>
          <p:nvPr>
            <p:ph idx="1"/>
          </p:nvPr>
        </p:nvSpPr>
        <p:spPr>
          <a:xfrm>
            <a:off x="395536" y="1124744"/>
            <a:ext cx="4464496" cy="4965170"/>
          </a:xfrm>
        </p:spPr>
        <p:txBody>
          <a:bodyPr>
            <a:normAutofit fontScale="70000" lnSpcReduction="20000"/>
          </a:bodyPr>
          <a:lstStyle/>
          <a:p>
            <a:pPr marL="0" indent="0">
              <a:buNone/>
            </a:pPr>
            <a:r>
              <a:rPr lang="ru-RU" dirty="0"/>
              <a:t>Деформация сдвига — вид деформации, при котором нагрузка прикладывается параллельно основанию тела. В ходе деформации сдвига одна плоскость тела смещается в пространстве относительно другой. На предельные нагрузки сдвига испытываются все крепежные элементы — болты, шурупы, гвозди. Простейший пример деформации сдвига – расшатанный стул, где за основание можно принять пол, а за плоскость приложения нагрузки – сидение.</a:t>
            </a:r>
          </a:p>
        </p:txBody>
      </p:sp>
      <p:pic>
        <p:nvPicPr>
          <p:cNvPr id="5122" name="Picture 2" descr="http://3.bp.blogspot.com/-CPYYk1gxXe4/Uojm0BB6CZI/AAAAAAAAA7s/TXqxMN1952E/s1600/DSC028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990" y="3068960"/>
            <a:ext cx="2265716" cy="302095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Схема деформации сдвиг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124744"/>
            <a:ext cx="2914650"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578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4988"/>
            <a:ext cx="8229600" cy="1143000"/>
          </a:xfrm>
        </p:spPr>
        <p:txBody>
          <a:bodyPr/>
          <a:lstStyle/>
          <a:p>
            <a:r>
              <a:rPr lang="ru-RU" dirty="0" smtClean="0"/>
              <a:t>Изгиб</a:t>
            </a:r>
            <a:endParaRPr lang="ru-RU" dirty="0"/>
          </a:p>
        </p:txBody>
      </p:sp>
      <p:sp>
        <p:nvSpPr>
          <p:cNvPr id="3" name="Объект 2"/>
          <p:cNvSpPr>
            <a:spLocks noGrp="1"/>
          </p:cNvSpPr>
          <p:nvPr>
            <p:ph idx="1"/>
          </p:nvPr>
        </p:nvSpPr>
        <p:spPr>
          <a:xfrm>
            <a:off x="251520" y="1268761"/>
            <a:ext cx="8208912" cy="3672408"/>
          </a:xfrm>
        </p:spPr>
        <p:txBody>
          <a:bodyPr>
            <a:normAutofit fontScale="92500" lnSpcReduction="20000"/>
          </a:bodyPr>
          <a:lstStyle/>
          <a:p>
            <a:pPr marL="0" indent="0">
              <a:buNone/>
            </a:pPr>
            <a:r>
              <a:rPr lang="ru-RU" dirty="0"/>
              <a:t>Деформация изгиба — вид деформации, при котором нарушается прямолинейность главной оси тела. Деформации изгиба испытывают все тела подвешенные на одной или нескольких опорах. Каждый материал способен воспринимать определенный уровень нагрузки, твердые тела в большинстве случаев способны выдерживать не только свой вес, но и заданную нагрузку. </a:t>
            </a:r>
          </a:p>
        </p:txBody>
      </p:sp>
      <p:pic>
        <p:nvPicPr>
          <p:cNvPr id="7170" name="Picture 2" descr="Схема деформации изгиб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059" y="4767807"/>
            <a:ext cx="3371850" cy="106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26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Кручение</a:t>
            </a:r>
            <a:endParaRPr lang="ru-RU" dirty="0"/>
          </a:p>
        </p:txBody>
      </p:sp>
      <p:sp>
        <p:nvSpPr>
          <p:cNvPr id="3" name="Объект 2"/>
          <p:cNvSpPr>
            <a:spLocks noGrp="1"/>
          </p:cNvSpPr>
          <p:nvPr>
            <p:ph idx="1"/>
          </p:nvPr>
        </p:nvSpPr>
        <p:spPr>
          <a:xfrm>
            <a:off x="457200" y="1600201"/>
            <a:ext cx="7682458" cy="2044823"/>
          </a:xfrm>
        </p:spPr>
        <p:txBody>
          <a:bodyPr>
            <a:normAutofit fontScale="77500" lnSpcReduction="20000"/>
          </a:bodyPr>
          <a:lstStyle/>
          <a:p>
            <a:pPr marL="0" indent="0">
              <a:buNone/>
            </a:pPr>
            <a:r>
              <a:rPr lang="ru-RU" dirty="0"/>
              <a:t>Деформация кручения – вид деформации, при котором к телу приложен крутящий момент, вызванный парой сил, действующих в перпендикулярной плоскости оси тела. На кручение работают валы машин, шнеки буровых установок и пружины.</a:t>
            </a:r>
          </a:p>
        </p:txBody>
      </p:sp>
      <p:pic>
        <p:nvPicPr>
          <p:cNvPr id="6146" name="Picture 2" descr="Схема деформации кручен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498624"/>
            <a:ext cx="1695450" cy="145732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festival.1september.ru/articles/593508/presentation/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910208"/>
            <a:ext cx="4735968" cy="267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536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37836" y="1412776"/>
            <a:ext cx="8686800" cy="4525963"/>
          </a:xfrm>
        </p:spPr>
        <p:txBody>
          <a:bodyPr/>
          <a:lstStyle/>
          <a:p>
            <a:pPr marL="0" indent="0">
              <a:buNone/>
            </a:pPr>
            <a:r>
              <a:rPr lang="ru-RU" dirty="0" smtClean="0"/>
              <a:t>Вывод: мы доказали, что деформации встречаются везде, гипотеза доказана.</a:t>
            </a:r>
            <a:endParaRPr lang="ru-RU" dirty="0"/>
          </a:p>
        </p:txBody>
      </p:sp>
      <p:sp>
        <p:nvSpPr>
          <p:cNvPr id="4" name="AutoShape 2" descr="data:image/jpeg;base64,/9j/4AAQSkZJRgABAQAAAQABAAD/2wCEAAkGBhQQEBQUDxQWFBUUFBUUFRcVFhQYFhUVGBQVFhYWFBYYHCYeGBkjHBUXIC8gJSkpLC0sFR4xNTAqNSYrLCoBCQoKDgwOGg8PGjIkHyQvLywsLC81LCwqLDIsMC8sKiwuLCw0KSwsKiwpLCkvLCwpLCwsLCwvLCwsLCksNCwsLP/AABEIAPoAygMBIgACEQEDEQH/xAAcAAABBAMBAAAAAAAAAAAAAAAABAUGBwEDCAL/xABJEAACAQMCAwUFBgIGBwcFAAABAgMABBESIQUGMQcTIkFRFDJhcYEjQlKRobFickNTY4KSwggkM8HR4fAVFnOio7LSJWSDk7P/xAAbAQEAAwEBAQEAAAAAAAAAAAAAAgMFBAEGB//EADIRAAICAQIDBQcEAwEBAAAAAAABAgMRBCESMVETQWFxkQUigbHB0fAjMqHhFFLxogb/2gAMAwEAAhEDEQA/ALwooooAooooAooooAoops5h5lt7CEzXkqxp0GfedsZ0oo3ZvgKAc6rnnbtihtS0NjpnnGQW6wxH4kf7RgfuqfI5IO1Vjz12zz8RLRW2q3tjsVB+1lH9ow6D+FfjktULgkrqpqT3kc91jisRJlY893kd0bkTs0rYDat0ZQdkKbAL12GMZOME1dvJnaBBxFdI+znAy0THr6tGfvL+o8xXNsUlLba4KMGQlWUgqVJBBHQgjcGuydMbF0ZnwvnU+qOrqKrLkXtYEmmDiBCvsFm2Cv8ACTyVv4uh+HnZoNZtlcq3iRqV2xsWYhRRRVZYFFFFAFFFFAZooooAooooAooooDFFFFAFFFFAFFI+LcYhtIWmuZFijQeJmO3wAHUk+QG5qge0Ltymu9UPDtUEGSDJnE0ox/6a/AbnbcZIr1JsFidofbNBw7VDbabi6wRgHMUTdPtWB3P8A323K7VzzzDzJcX8xmu5Gkc9M+6g/Ci9FX4D96bKKvjBI8AGlcE1JKU3NlJDoMildah1z5qSQD+lWKWGQlHKHGGWlkUlM8E1PBsZUjWR42CMAQ2PCQcYyfLORjPWuqEzPsqFUb1P+Ru0ySz0w3GZLfoPN4h/D+JR+H8vQ1xHJSqN6vcY2LEjiUpVy4onUthxCOeNZIXDowyGU5B/4H4eVKK515V5wn4fJqhOUJGuNvcf/wCLfxD9RtV48s82QcQj1QNhhjXG3vofiPMehGx/Ssy/Tyq35o1tPqo27cn0HmiiiuU6wooooDNFFFAFFFFAFFFFAYoopHxbjMNpEZbqVIo16s5x9B5k/Ab0AsqE8/dq9rwoFP8AbXJ6QoR4dsgzN9wdNtycjbG4rnnzt9eYNDwoNEpyDcNgSMMkfZL9wH8R8W/RSKp6SQsxZiWZiSSSSSTuSSepqyMM8zweua+dLricveXcmce5GuRHGPREzt8zknzNMdFWL2ddl4vAs94WWI7pGuzSDPvMfuofLG565G2bdoo8yV1RXUEvZpw+OIBbWHGMbrqb6u2WJ+tV5xzs3tPaoBEpjVnZpEDMVaNRlsZyVOpkGxGzH0rxTyeN4G3su7MzdYurpfsgcxIf6Uj7zf2YPl94j0G8i7UuTTNb95GPtINTgfiTHjUfHYEfykedTxOYoLG2MkpWOKJANgMADZVRR59AAKq694ne8dnGpHt+HljsCEaRMbFmO8mfQDSPiRmqp2KG8iddcrZJRK85W4d7TeQxH3XfxfFVBdh9QpH1ro6w4CHTGkEEYIwMY9CPSq9vuUYLFVuLILHNFrZTKZGR/snXQzFwsedQOokdPTNK7ibjqW7zrcxR6U1iGGNHJUDLYdkbLY8gSDiq46qE1nOPMut0dkJYxnyGnnzkX2Mma3H2RPjT+qJ6FfVCdseRx5HwxON6mEXO8txw259vGZFDRhimkS68oMhdtQfIOMbY+dQaKStambxhmLqK1nKHKN6ceG8Skt5FkgcxuvRl/Y+RHwOxpmjelUb12JprDM2UWnlF7ckdo8d9iKfEdxjYfcl9e7z0P8J+md8TSuXEboRsRuCOoPqKsnkntTMemHiBLJ0Wbqy+gl/EP4uvrnqM+/R496v0NLTa7Pu2c+pbVFeIZldQyEMrAFWUggg9CCOor3WcahmiiigCiiigCiiigKl5y7fobZnhsYmmlQsheUNHGjDIPhPjcgjBHh+dUbzDzNccQmMt3K0jZOAT4EBx4Y06INh0+uTXUHOXZnZ8UBM6aJcYE0eFkGOgbbDj4MD8MVzjzx2f3PCZtM41RsT3Uyg6JB6H8L46qfoSN6thg8ZGaKKKuPANdBR8xw2cIklcJGAAp9RjwhANycDoPSufaV3XFZJYoo5GysIYJ6gMRsT54wAPQbVFo8ayW3fdvEWMRQSv8WZE+u2qo/cdpBvJoUihMchlRUcyagpdgpDLpGpSDuMjyIIIBDd2cdnDcVdnkYx28Z0sy41u+AdCZyBgEEk9MjY52sXivYzZhP8AV+9hkXdZFdmIYdCQfjg7aTt1Fc9l0K3guhp5Wchl4tdMZEa9t3eGBpVAj0yI9yHWOLwg6s5DphlwGYDJ6083UNyBBKdSAzIJO8wkYEg7tEjhUa2XW6jMjK2oe6AcBdyxci4QiVdEkXEmEynp3jO1xqXP3DI/hOB0FTXmqFPYZ/EqEROVdsaUcDUjHOOjBT9KpVatzKXPdLp4FjvlRwwhstm+viiHTcH9ovYQGkHdRvM2mVgFY4ii8Gcbhpt8fcI86V8J4K1lc920heG5LlEcIO7mALssYRVBV0DsRjYxk7liaX8sXMQvZtbKJJIrYKpYBmUe0uNIJ36yHb8J9KdOZlUtbMBulzGy/wB5XiP/AJZGpXCLoSa7uYusmtS2n34wUvzNyfK8ANpqcRHDxDcuYwYlkXzZ9KgEeYAxuN4Q6PEcSq0Z9HUqfyYCru5atGuy4LNHDHJLHIU1I8sodgyK+xSNdsspyScAjScyHiPBbZAGGIH6JKjBH1eW52ff7rBgfMGuhatV7czn/wAR2LPIovg3AZ7nHdRtpO/eMCsePXURg/IZNOXMPDltu6RdzoOo/iOrr/16Vap4i0iuswAlibQ+AQr7BkkQHoGUjbfDBlycZqqedrsNeEA+4iqfmct+zCu+m52ST7jOvoVcWu8QRvW2kUb0pjetGLMiccEs5N58l4e2neSAnxRk+7k7tGfun4dD8OtXXwPj0N7EJLZwy9COjIfwuvUH/obVzaoyQBuTsAOpPoKnnZ/yhfCfvY3NqE069YOp1O+kxbZBHrjHUb1x6qmDXFnD+Z36O+xPgxlfIueiiisg2gooooAooooDFI+McGhvIXhuUEkbjDK36EEbhh1BG4pZRQHL3aX2US8JbvYi01oTgSY8UZPRZsDHwDDY/AkCoDXblxbrIjJIodWBVlYAqykYIYHYgjyrn3tX7GzZh7vhylrcZaWIZLQDzZfNovXzXruMkWxn3M8KloopTYcMluH0W8Tyt10xoznHrhR0q08Ly7NLl04LCLfAkZpBk4wuq5ZWkIPUqnix56QPOnNOCW+ZGdTJL3j5kkdnlAOCoVycoNOk4XA36VGeQuG8QtIO5uLOXQGLIytDlQ27BlZwcZyfM7nanzitxKqgd1Khd449RCgKGcKx1KxwQpbHxxWJcrFJpLbqbdHYOMW2s45EL5aluWur9VjlfMirG+xCyW0x7jW7uveacDOWLELvnNTLmng3EOJwJCYYEj1xu+Z3Zjp3KqBGBjJ8zv8ADydOHxKmlVAVQMADoBUrsJBgVKrUyeUtkyvU6SMcN7tf9KzuuWLt7+3uZFCPbagpMXgkGCd5IpXwAScBlXqeuaer29u2kt8xRsqzhpGSY4EfduuSrIGBDMDgas6BuMkibXsoI2qC80XbwtHJD4iZEiaMthXEjhFOcHSysQc4O2oY6Ee9rOH6cHs9sEY0V2vtbFut8+Rv4hzXBYLKZR3YAaVQMATMxLuEPQyFycr131dOmjh472KC6cFp5Qjvq30xzAaoVB6RIGBx5mPUckknRLwqe7RoriG37txggzSOfgQO5XBHXIORTmvL91pAWaEAADeGRtgMdRKv7VHsbcct/NE+30/FvLbyZF+L8bS2upVQFmNvbrHEmWd2VrptKqMnAVlyegGPhVYSXbSOzOcszFmIORknJwcnb0+FTHnblXicCzSLN3sMraplgBRsFQul0HieIKFGNTDbJG2ahvLfBZ76YRWkbSOeuPdQfikboq/E/TJ2rZ0vuQSZiavFs249TekuOtTzlDsyur3DyD2eE763B1MP7OPqfmcDfbNT3kTsjhsdMt1puLjY7jMUR/slI3b+M7+gXerAq6era2h6nLDRp7zGLl3kq1sQO5jy+N5Xw0h+v3R8FwKV2sn+uTr6RW7/AOJp1/yU5Uz2jf8A1G5H/wBtaf8A9LuuTLllv83OvhUcKP5sx5oooqssCiiigCiiigMUUUUAUEUUUBQ3aN2ORpfQNZsscV3KVeL+qIVpHeIYxo0qfCejFQNjhbK5Z4JBaRCK2jWNB1wN2OManPVm26mkHPblOJ2DNnQ0N3Gp8hIe5fGfIlUOPXSfSl1rd4qa3RBvckMyrpqL8xWPfRMoOGyroTnAdGDoSBuV1KMjzGRTk19kU23lxThzszziw8oYrS+Dkr7siY1xn3lz0PxU4OGGxxTvb8Sx1qJc08DW7CnU0csee7lQkMhPXoRkH0yKic/DuLxDEVz3qjp4l1ED17wdfqaz5aGSeYM2Ie04Tji2O/gW3c8WGCScAdSdgB8TUag4it5IrRNqijcnWPdlkAIAQ+aKTnUOrAYJwagfD+XLm+Ob66MkSthkSQsCw3KnHgBG2SMny2qe2EaxBVQBVUAKB0AHlV1Ok4ZcU3k5tRrlKLhWsJ8yXcOAqQRoumojZXeKdBxHA67V1tGemZ4gBTXyMUtb2aBFCpchrlcKBiVNCSgn0ZWRgPVZD51m44kr50sD8iD+1NnDJieJ2OnO8s2rH4fZJzv8NQX64o1sE9y0KKKKrLQpntRjiVz8bW0P/q3gp4plhnUcTlXIDG0t/Mb/AG11sB+dSjyZGXND3RRRUSQUUUUAUUUUBiiivMsoRSzEKqgkknAAAyST5AUB6oqC3HN91cb2SxwR58DTxvJJIvkxjDp3QPUAljgjIU5A8Dnu4tMC+jWYE7SQI0WOgCnvGaPJPm0idQBkmqu2g3jJe9PYlxNEg505eN7alIiFmjZZrdj0WZMlQ2PusCUb+FzVfDmFlgmYpomgR+8hcgGORULaHP4TjZuhByKs/g3HYbtC0DZ0nS6sGWSNsZ0yRsAyHG+43BBGQc1G+fOHwyT2gaNDK0hZn6SezwjWykjdkMhhUqcj7Q1bxqKbKOzc5KPeVtZdnfE+IRie+vXty41LEFY6VO4DIHUIfhufXfIptvOzi6gkVTfSrqJCODIVY4zhsODG2zYG4OPeycVcl3xdIomeV1RFGWZjgAfE1EJOINfGORcJbArInnJMRujN5Rp0YD3jtnTgqeGeolzTNSrSwb4WiIRci3qZJ4jKcA+Ea2Jxvga3wCemakfJ3LFrNh5ZJboE7i5dmVWHVGh90EH7rA4P0p6RcmmnmXlC4bNzwuQxXOPGoICTgDYMG8OsdAT8iRVMb7LHhyOm3TU0rMY/f4ZHfm7lyzjDXCn2ZwMtLERHkf2i7pJ/eU/Co5ccGvtAaCaI5AIWeF0fH8ZRtj8NI+QpDy9yZxW+uon4wzJBA6yaCYh3jqcqoSPbGRux8iQOtWjc2lXSlZX+1/Y5IQqs2lH48mVLccN4y2yz28Y/gyP1aMn9aSxdmc8+DxC8d/PSrO+/waTp/hqx7zSuokgBfeJIwu2fEfLYg/WtfBeCPxLB3jsz70mSr3I/BD5rGdwZNiR7vXWIRvvsfCjonp9LTHja+BAIOywJZXPEbSeSIW2ZLZnKnvkiQmV8hR4WOVTbB0nOQ4xY/Z1wp5pvbXBEQiMdvnI7wuVaWYA/cwiKh88udwVJnFzwmKSIRPGpiXRiPA0YQgoCvQqCBt02FKwK0U2lgxZYcshRRRQBVGcS4OkHNUeqZU13CXOor0LggQHfq2kDPq4q865Y505gF3xO5njbwmXETA/djAjRlPx0ah866NOst+RTc8LJ1RRUO5A7RoeJRIjMEugv2kZ21EDd4vxKeuBuM7+pmNUyi4vDLU01lBRRRUT0KKKKAxUd58JNnp6LJLEknxQuMqfUMQEI8w5qRUj4zaRS28qXG0RQlznTpA8WsN90rjUG8iAa8kspolCXDJN9xF+GxCvUswd5ECju4xpd2PVyoYqqkYKhWGWzjJI8jiOcI41LGn20cjpuUlSMl2TPgMsCZdJCDkhQRsfd90JuIcwwBpU9sgWOVg0kUxVXQHT3qrkg4dQfCwyC7HOMAZcVhYNqzLkmvsRnm25u+Hz20vDGZVkbREukFkO+Id92hYHUI2yF07acACYWdzdTETX7RmfQIwsQIjjTOSBkklmOCx6eFQPdyWfh3H4+I3xEOHjtVLa8e9K/gBT+EKHGfPV6AEyk8POK8ssnwqvHmWU1V8btznp9Roteb7GG4ll4jMo9lZUghwWcymNXafQuc4DhFJwBhznfauucO09Jp9fCrf2MaizOMapiQN5IR9kDnzIZth4huKae0ngptr5jklZVEiliTj7pXJ640/kRUVrWorg613ox75zV0nyeSxuDdsLoR7XCHGd2iOk4/lbIJ+oqx+QefYr1PHmNhK0aGQBVl6soQ50mTRgsgOR1G1c98M4c9xNHDEMvIwRevUnqcdAOpPkAatPit7BFd2PCUCtBAwM+oDEs7I2gMDsfEwOOmXA+7WfrHCmahXHLacn4Rit38XhLqy6u62z9z25epekOMb1Gec+a4OHwl5mBcg91ED45W6AKvXGSMnoM1BOceLW1lCVFzcxzNpCxwXU+VXUuSIy+iMaQR0HwpskeL2Q39hZTSujiQ3NxIjkrHlZM6pjJ0yNl+PlXJHXxnXGfA0m8LOEm/Nvl5ZfPYk4cEmsr5j/yfwGS5ty/FQZGmaRxC/uRLI2rdPN8nI1ZKDSBpwRVeckdpdzwaYxA99bB2Dwk7dd3ib7jbZ9Dk5GcES7gva7HLGy90yXJGmFM6kkkbwoNeBp8RGdWBjzqn7yzeGRo5VKOhwynqD/v+fnU/ZUNR29z1CxnGF68vDdb/Ur1Tg1Hg3XU685T52teKRa7SQEgAvG2BLHnydM/qMg42Jp9rijh/EZbeRZbeRo5FOVZCQw+o8vhVv8AKH+kO6AR8Uj7wdO+iAD+W7x7K3mcrj5GtxwaOIviimvgfM1veqTbSaioUuhVkkTVnTrjcBlBwcEjBxtmnSq85PRn5vtrmWxnSxKid4yqF2KgZ2YggHDac48s4zXPfH+z+6tbWyT2aVpnFw8wiRpNJMiKisYwR7ig/U105RU4zcXsRlFNYZDOROTYY0tr1oWiumtI45VYFcPoQOxjPuudOCdup9TUzooqLbfM9SwFFFFeHoUUnv8AiMcCF55FjUebkAfIZ6n4V7hu0dVZGVlYBlIIwVIyCD6EV7h8zzK5G2mjnCxefh93FENTyW8qqv4mKHC/Xp9ad6K8PSCcCnSRVdTlWAYH4H9vlTDzLZ2jzv7cEaUzQrbrNpAaA92uLcE4c62cuPe6Z8OjMh554MLaM3NmxgkeaJXHvQMZZVRnki8m8fVChZiuokUzScJv7hNK3cEefvLbPqHyDTsuaz+Dsnwmt2nbLtGuXPvIzyZJBDxq9giCoGSIooAVdSKC6oB/OTj4NVqMq6ariDlFLOO5gkZ3DH2gXDkai2N2DDdHjKq2Tvlsg9cI+Su0jvbPN5KvexsUwN5JFCqQwjXcncjYfdrx75xvjCJLG3E8Zy/LcZe3Jl721A66ZSfkTHj9jVYVNuc7C4vi18mmSIAKUQ6pLdV30zLjIbcs3XBY+QzUNt7dpHVEGWdgqj1ZjgD8zWhpZR7LCfLn4eZnanLsb68vEnvZzbLZ29zxOdciJTHAD96RsAkbbblUyPJnz0qCT3bvI0jsS7OXZuhLk6i23Q53qcdpd0tvFbcNhIK26B5SMbysDjPofEzf/kFQGub2fHteLVS5z5eEV+313fxI3e7iC7vn3ivhsHf3ESMSe9lRSTnJ1uAd/XeuieWrdHS9hZR3fflNGBp0PaW5ZcdMEsx+tUh2c2Xe8SgGMhS0h+GhCQf8Wmr24KmmS4x96RGP/wCmNf8AKK+f/wDprd1Wu5Z/9L7HbpIZrb8fo/uc3cQtGt55IyfFDK6ZG3iRiuR6biphzxELuytL9R42UQzYB3YZ3+GGVx/eX4Ul7WLDuuKSnylVJR9VCt/5lanDlCI3nCLy1XLOjCRAOu+GVV+bRsP71bU7+OmjV+WfKWz/AJx6FFUfenV5+q3RX9TTlTldIxFdX6jTI6rawOdPtEhIAeUn3Ldcgsx2x65AZVZct2/C4xccUCyzEZhtAQcn1l6gj8wMfeOwer3C2z3nEnDSyjBTqFUjw28SHYKB19TkknrXQ7XrG4VPEO+XXwj9Zem+64dRP/Gim1mT5R+/2Lv5a5eFpG2pu8mmbvJ5cY1yYCgKPuxqAFVfIDzJJLxVa8oS38tnBG0kkKBQzSOq+0FWAKQRai2FQeEyuNbeQX3qeJLC4iOq2u5VP4J8TxN/MGxIP7rr/uqXFCtKK5LpyOiNU5rJMqKiqc7tHtd20gP47f7aNt8DbaRT0JBXAz7xpo4zzNNeZSNXtoOjEsFuJd+imNj3MfxzrOfuY39ldCKzknDTWzlwpfYsGiodypzOI7acXsvhtZxCssjZeQNFFLGp83cd6EHVm0g7kmmji/aDcXL9zw+N0JG3hV7lgdQDLGfBApxs8p9QVU1LjWE+pW65KTj0JvxrmGCzUNcyBM50ruzuRuRHGuWc/IVBOJdpdxcuYeGwMG9SveTYOoBtC5SIbZDOSPUClPBOzFnYy8Rclm6ojuztucCa4Pjbr7qaQu4ywqd2HDordAkEaRoPuooUZ8zt1PxqW78Pn9vmR2Xj8vv8itbHszurt+94lMVz5au8mwfLPuR/JdQ+AqXRdn1oqgAS7AD/AG8w6DHQMAPpUkoqUW4/t/v15kJRUtpfnwCiiivD013NskqMkqh0dSrKwBVlIwQQeoIqnu0fik3BZIIrBjN32s93ODIY1XSFCupV2B8Xvlj4TvVy1SnbVqHEYmGfDbRso9dM0pYD4kHH1qUKo2yUWiFl86YOUBktzfcR3v3CR/1EQAD/APiEEkr/AA5IO3TzVXXChF0AHyAH7Uq4JxNQAwIIIBB9QelauaOPLHE0jeQ2Hqx6D6muqEFXtFbHy2ovnrFxWSzLkl9MFcz8xSWvEHlgYjS4DAHwuFAVlYeY2Py6jep9wzgFqbhOLQkLbrFJM8eN0mC77DI2yxwOjKMZB2qGRyxJbckkk+pO5pZa8amiglgRyIptOtfIlSCCPQ7YOOo6+VZet0cr/erlwt7S8YvmvNdx9fpZqmCrkspJY81+bnji/EmuZ5JpPekcsfPGTso+AGB9KSUUVoxiopRXJFbeXllkdiXDtdzcS/1cSp9ZGzn8oz+dWnaPiecf+EfzQj/LUe7GeD91w3vG6zyu42wdK4jUfHdWP96nx2xezj+xtm/Nrgf5TX5r7U1H+RrbkuSWPRpP+cm1pViEYlb9t9p9rbSge8kkZP8AKysoP+NqbexqznuOIGGCTu1eJmmbSGZUUjDIG216mUAkEDUdj0qW9rtp3nDw4/opUY/JgU/dl/KpB/o/cpNbWkl3KMNdae7B8oUzhumRqJJ+IVT519X7IcbdAq5rOMr+c/VHFq06721t3jrzZ2SW81uGtk/1qFu9WR2JedhuUmc7kHAAPRCBgacqas4RyleXF/azcSgkhtjKyxpKNJJSN5RH3Z8Xi7okkgAgHfoK6UqFc3S/6/BknC28rKudizSRBmx6qABny7w+tac59nW0uRy00RsvjJrf8Y6QTVDD2hvLPcxQ2ylbaVo2mkmMcR0+9/RsdQwdsYwMkjIB8c184taRhLdGluZgRCiqSNsAu5/CuRt57dBkiOcs259lS1uAUlLSPPG+73Cl2Y6GY6XDZUMcnAyDjIIz+LEM/nmbCrzZj88ESgcxlkDyxHSwyJIGNxFgnbBVRIc9c6MDfemDiXaDbRAY7x5GAMcfdSoz6jhSNajYnzGehwD0qbcA4aVQ6wAzuzkL0XUdh8TjBJ8ySfOtj8OjbilllFZ0W5kBIyVQIilgfI63j/M15XUpyXESsvlVF8P8jVyr2fSS5nuy0RlJdh0lOdIwoO0CaUVcY7wgLqKMuKsLhvCYrZNFvGsa5ycDdj5s7HdmPqSSaV0VpRgo8jGlOUuZiis0VIgYorNFAYooooAqqO3CwIe0nHu/awN66iFkj+mI5atemDnrl039hLCmBJgPETsBKh1ICfIEjSfgxqyqfBNSK7YdpBx6nN7X8tsSYsPGxyUY40k9Sh8gTuR659aYOMcckuWGvZR0UdB8fifjXrjF4+to2BQoxV1bZgwOGVh5EEEU2V12uLfu8jj02ljD35RXF17/APoUUUVWdwUUUUBbXBu2uG3t4oRaPiKNIxiVTnSoGfdHXGfrTvyvzgvErq5mSMxhYbaPDMGJKvctnIH8ePpVHVYnZDcqhui7BRpiYliAAAXyST86+X1/sfS0U2XVR95+LfOSzzZo6O6Uropvb+mWFzJZd/aTxgAlo20g7jWBqTP94CrQ4XcpLBFJFjQ8aOmnppZQVxjywRVYWfFknx7Mss4PRoYZXTYkH7QLo8j96nDhnNstjZwWYtm9qjiPhlIEcEAkkSBpWBJclEHhTO6kEr1qPsaM6ozViaWzWdvP6F3tDhnKPA8vlsWFeXscKNJM6xooyzOwVQPiTsKqLtB56S6aM2SlO4Zj7TINKsjLh40iYamQkKSW0bxqRkUi4tLLPIpuXe6nZsRIAMB8Hw28I8K4GfEckDJZ8DNTHlfsxVSs3EQskgIZIQSYYj5av65/iRpG2Bkajqucrfdgtur+xyKKqxKT36Irjs/4hJLFcTSFpLpnRfF1WJlUxHGwWLLO2wGQDjJxUz4Ny8kqtG4LxKUCd4WLalUBnRidQ3AIYH3tRFJu0DlWSfi5lsJjbyrbQ96QmpZGLyqoYZwSFQZBB2CVt4Le36XIt+5iuG7syu8TtFoTOlS6upGWOQo1b6G6AGqLK/1MR9Oh31Xfo5lt49fqLrmwubaSCO1uPDLMsWLhO+7tSjHKEFHc+H77HqTnbBmnBeAC3LO7tNNIAHlcKDpBJVEVQAiDUdh65JJ3ps4TwKd7lZ7wIiw6jBEjazrZShllfAAIVmUKuQNbEk7YlFdlUOFbmbdZxS25GaKKKtKAooooAooooArFFFAFI+McWjtLeSec6Y4kLsfgPIepJwAPUitt/fJBE8spwkaM7HBJ0qMnAG5O3QbmqY7WeO3PFFhtLK3lRDITIJGhUysMCMDTKfDuxIbG4X0qLnCLSk0s9SSjJ8kU/wAxcce+u5rmXZpnL48lHRVGwyFUAZ+FN1SC45Bvo5UieDEjtoVe8iOWwWxkPgbKTk+lMDrgkHGxxsQR9CNj8xXVGcXtFkGmuZiiit0N0V8kP8yIf1IzUyLz3GmvccLN7qlvkCf2pavG3HRYx8kFa5OLytsXI+WF/apYj1/PUrzY+5ev9Gf+ymUZlIjH8RGT8gKLPh7XE0cNspZ5GCIPNmJwPkKRsxJyTk+p61d3+jzycp7ziEq5IJht8jpt9pIPjvoB/nqE5JLYlGMucmW/y3wZbK0gt1ORDEqZ/EQPE31OT9aaueOX5LmOOS1VTcRNhQ7aQ8b4WRGfBIX3X284hUmorkaTWGXJtPKI/wAq8npZAu5724cYklIxt17uJf6OMY90dcZJJ3qQUUUSxsg3ndlf8Au/tLlpv9o13c689fDK0cQPwEKRAeowfOnrkZBIk90M4uZ2KE/1MQEMZX+BtDSD173PnSzjPJ9tdtqmVgxGlmilliLrsMSd2w17DAzuBnGMmneCBY1VEUKqqFVVGAqgYAAHQACqoVuMm2X2WqUIxS5cz3RRRVxzmaKKKAKKKKAKKKKAK0Xt6kMbSTMERAWZmOAoHUk1slkCgsxCgDJJIAA9ST0rm/tW55uOJzNbw49lhcgGNspOw/pC/Rl9ANvP5SjFyeERlJRWWycntGHGp2t7WJltIGSaWVjhpSjExIEHuqXVX3OSIyCBnFVHzVe3L3AdBOpIVyQJFw7gOEGMe4CE+aH501cL4vcWRJgmKasa1STZsZxqCnBxk/LJp1Xn+UOr/aa1IZWEx2I88FTXJdp7VdxpZWMeR012QdfDnA/8T4rJZwKJXd7hLbSTISZFuLoZI1HLB44mYY/tBVbEU88R4+bmVWkyPE7sWYsWkfJLuds74+QFNJgbGcEjpkbj8+ldemqcE2+bZTZYm8dDxRRRXSQCiiigCrPftMuOEwWFtw8x6UtElmV1DB5bgmbDdGGFZcYI9/5VWFZdyepJ2A39AAAPkAAPpUXHJ6XFaf6Sc4A76zic+ZSR0B+QIbH5mnvhv+kjbtj2m1lj36xukgHx8Wg1QNGai4IZOzuAcwwX8ImtJFlQ7ZHVW2JV1O6tuNj6j1pxrmDsi5guOHcQjDRy9xcssUo0NjLHTE4ztkMw39C1dPKfpVLWGemaKKK8AUUUUBmiiigCiiigCiiigKN7eOJzi8jiUM8QtkkVM/Z94ZZQzsv9IwCJjrjyxq3pi8upHP2pOfQ7Y/u+Vdf8y8o23EFVbpCShJR1Yq6E9dLDqDgZU5BwMjYVBL3sMBP2F4QPPvoEkPwwUaMfpXTCceHhbx8jmlCSnxJJ/P6/Q50zWyO3ZvdUn5Amr1u+x72fBmui4P8AVWyqR82aVgPypOvIFuD4nnkHozov6xKp/WpcVfX+P7JZtfcl8f6KZXhj5AIwScAdWY+iqNyas/k/kJPZka9Ry5JIjdiFRdRxqVcZJ6kNnrjAqW8N4HBbf7CJUJ2LYy5/mc5Y/U0uqqU/9Saj/sNo5atdOn2aDTnOO6j69M9OvxpBdcgWMm5t1H8hdP0UgVIaKrJkOuOymyb3e9T+Vwf/AHqaSnsgtvKab84//jU7or3LBAl7H7fzmm+ndj/LSi37JbNTlmmf4F1A/wDKoP61NaKZYEXA+U+GW48VhHIfxOWkz81lLD8sVPeDaDEfZLeKIDwqMKi7egRegqH1sguGjbUhKkeY/wCt6iCZLdXK+9Cj/wAj4/Rq9PxrQMyxSIPUgFfzBqPDmqfGMr89O/74pLNxGaYYYlwTnGkHf4YG1D0deLcxnINvKMHqNGCPmWG9ebHm1l2mXV6FcA/UdDSex5dMq+8Vb0aNwPzIA/elA5Pf+sX8jQ8HCDmyJiAQy58yBgfPB2p0gvEf3HVvkQf0phTk31l/Jf8AnR/3SZCGilww6Erj9QaHpJaKbrSymVftJ8nywq4+uRk/pW7RMOjRn5ow/UMf2rwCuikneyjqiH5Of2K/76Pa3HWF/oYz/mBoBXRST/tEeaSD+4T/AO3NKgc0BmsVhmx/ypPJfBfuv/hoDVxDgsc5y4OrGMg4OP2pB/3Qi/E/5r/wpTJxk/dT8zSWTicp6ED5Af7816DanKkI66j82/4Cm24mgXKx2+cbZckfp1/avcpdveZj8yf2rV7NQ8Gtod8qMb5Az0+tbXdiMHT/AIEz+eM0v9mo9moBp9mo9mp29mo9moBp9mo9mp29mo9moBp9mrZCmk50q3wYEj96cvZqPZqA3WfGEQbwID6oAP0P/GllnzGWYK0fU4BU5/Sm32avUcRU5UkH4bUBK6KjqXso++frg/vW9OLSDrpP0/514ej0y5GD5/T9qjl7waRpQiMwTdhlySMkBiN8+mx9DTjFxZj/AEefln/hW+KRi+oxsPDp6j1zQHqz4eIwMO7YGME7fkBSuiigCiiigCiiigCsVmsUBgrnrWtrVD1UVtooBM3DkPkR9a1NwoeRpdRQDceGHyIrweHn0p0ooBoNoR5Vj2anivLqMdKAafZaPZqWuNz862wqP1NAN3stehYH0p1xRQDavDD54FbF4WPM/lS6igEy8OQeWfma2rbqOij8q2UUAUUUUBmiiigCiiigCiii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6" name="Picture 4" descr="http://images.dmir.ru/dmir/images/matematika-fizika-informatika-711kl-gia-ege-127984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564904"/>
            <a:ext cx="2429876" cy="234888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miuarh.ru/upload/iblock/579/57969c6c3dabeb97686ed17a20ad4d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50" y="3739344"/>
            <a:ext cx="3922279" cy="2627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101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23528" y="980728"/>
            <a:ext cx="9001000" cy="3240360"/>
          </a:xfrm>
        </p:spPr>
        <p:txBody>
          <a:bodyPr>
            <a:normAutofit/>
          </a:bodyPr>
          <a:lstStyle/>
          <a:p>
            <a:r>
              <a:rPr lang="ru-RU" sz="3200" dirty="0" smtClean="0"/>
              <a:t>Что называют  изменением </a:t>
            </a:r>
            <a:r>
              <a:rPr lang="ru-RU" sz="3200" dirty="0"/>
              <a:t>формы </a:t>
            </a:r>
            <a:r>
              <a:rPr lang="ru-RU" sz="3200" dirty="0" smtClean="0"/>
              <a:t>тела?</a:t>
            </a:r>
          </a:p>
          <a:p>
            <a:endParaRPr lang="ru-RU" sz="3200" dirty="0" smtClean="0"/>
          </a:p>
          <a:p>
            <a:r>
              <a:rPr lang="ru-RU" sz="3200" dirty="0" smtClean="0"/>
              <a:t>Какие виды деформаций вы знаете?</a:t>
            </a:r>
          </a:p>
          <a:p>
            <a:endParaRPr lang="ru-RU" sz="3200" dirty="0" smtClean="0"/>
          </a:p>
          <a:p>
            <a:r>
              <a:rPr lang="ru-RU" sz="3200" dirty="0" smtClean="0"/>
              <a:t>Чем знаменит Роберт Гук?</a:t>
            </a:r>
            <a:endParaRPr lang="ru-RU" sz="3200" dirty="0"/>
          </a:p>
        </p:txBody>
      </p:sp>
    </p:spTree>
    <p:extLst>
      <p:ext uri="{BB962C8B-B14F-4D97-AF65-F5344CB8AC3E}">
        <p14:creationId xmlns:p14="http://schemas.microsoft.com/office/powerpoint/2010/main" val="403782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0" y="22527"/>
            <a:ext cx="9036496" cy="6525344"/>
          </a:xfrm>
        </p:spPr>
        <p:txBody>
          <a:bodyPr>
            <a:normAutofit/>
          </a:bodyPr>
          <a:lstStyle/>
          <a:p>
            <a:pPr algn="l"/>
            <a:r>
              <a:rPr lang="ru-RU" dirty="0" smtClean="0"/>
              <a:t>Тема: деформация</a:t>
            </a:r>
            <a:br>
              <a:rPr lang="ru-RU" dirty="0" smtClean="0"/>
            </a:br>
            <a:r>
              <a:rPr lang="ru-RU" dirty="0" smtClean="0"/>
              <a:t/>
            </a:r>
            <a:br>
              <a:rPr lang="ru-RU" dirty="0" smtClean="0"/>
            </a:br>
            <a:r>
              <a:rPr lang="ru-RU" dirty="0" smtClean="0"/>
              <a:t>Цель: рассказать о видах деформаций.</a:t>
            </a:r>
            <a:br>
              <a:rPr lang="ru-RU" dirty="0" smtClean="0"/>
            </a:br>
            <a:r>
              <a:rPr lang="ru-RU" dirty="0" smtClean="0"/>
              <a:t/>
            </a:r>
            <a:br>
              <a:rPr lang="ru-RU" dirty="0" smtClean="0"/>
            </a:br>
            <a:r>
              <a:rPr lang="ru-RU" dirty="0" smtClean="0"/>
              <a:t>Гипотеза: деформация важна в жизни человека. </a:t>
            </a:r>
            <a:endParaRPr lang="ru-RU" dirty="0"/>
          </a:p>
        </p:txBody>
      </p:sp>
    </p:spTree>
    <p:extLst>
      <p:ext uri="{BB962C8B-B14F-4D97-AF65-F5344CB8AC3E}">
        <p14:creationId xmlns:p14="http://schemas.microsoft.com/office/powerpoint/2010/main" val="33482830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260648"/>
            <a:ext cx="7772400" cy="1470025"/>
          </a:xfrm>
        </p:spPr>
        <p:txBody>
          <a:bodyPr>
            <a:normAutofit fontScale="90000"/>
          </a:bodyPr>
          <a:lstStyle/>
          <a:p>
            <a:pPr algn="l"/>
            <a:r>
              <a:rPr lang="ru-RU" dirty="0" smtClean="0"/>
              <a:t>Содержание :</a:t>
            </a:r>
            <a:br>
              <a:rPr lang="ru-RU" dirty="0" smtClean="0"/>
            </a:br>
            <a:r>
              <a:rPr lang="ru-RU" dirty="0" smtClean="0"/>
              <a:t/>
            </a:r>
            <a:br>
              <a:rPr lang="ru-RU" dirty="0" smtClean="0"/>
            </a:br>
            <a:r>
              <a:rPr lang="ru-RU" sz="3100" dirty="0" smtClean="0"/>
              <a:t>1.Роберт Гук.</a:t>
            </a:r>
            <a:br>
              <a:rPr lang="ru-RU" sz="3100" dirty="0" smtClean="0"/>
            </a:br>
            <a:r>
              <a:rPr lang="ru-RU" sz="3100" dirty="0" smtClean="0"/>
              <a:t>2.Закон Гука.</a:t>
            </a:r>
            <a:br>
              <a:rPr lang="ru-RU" sz="3100" dirty="0" smtClean="0"/>
            </a:br>
            <a:r>
              <a:rPr lang="ru-RU" sz="3100" dirty="0" smtClean="0"/>
              <a:t>3.Пластическая </a:t>
            </a:r>
            <a:r>
              <a:rPr lang="ru-RU" sz="3100" dirty="0"/>
              <a:t>и упругая </a:t>
            </a:r>
            <a:r>
              <a:rPr lang="ru-RU" sz="3100" dirty="0" smtClean="0"/>
              <a:t>деформация</a:t>
            </a:r>
            <a:br>
              <a:rPr lang="ru-RU" sz="3100" dirty="0" smtClean="0"/>
            </a:br>
            <a:r>
              <a:rPr lang="ru-RU" sz="3100" dirty="0" smtClean="0"/>
              <a:t>4.Виды упругих деформаций.</a:t>
            </a:r>
            <a:br>
              <a:rPr lang="ru-RU" sz="3100" dirty="0" smtClean="0"/>
            </a:br>
            <a:r>
              <a:rPr lang="ru-RU" sz="3100" dirty="0"/>
              <a:t>5</a:t>
            </a:r>
            <a:r>
              <a:rPr lang="ru-RU" sz="3100" dirty="0" smtClean="0"/>
              <a:t>.Вывод.</a:t>
            </a:r>
            <a:br>
              <a:rPr lang="ru-RU" sz="3100" dirty="0" smtClean="0"/>
            </a:br>
            <a:endParaRPr lang="ru-RU" sz="3100" dirty="0"/>
          </a:p>
        </p:txBody>
      </p:sp>
    </p:spTree>
    <p:extLst>
      <p:ext uri="{BB962C8B-B14F-4D97-AF65-F5344CB8AC3E}">
        <p14:creationId xmlns:p14="http://schemas.microsoft.com/office/powerpoint/2010/main" val="4106197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404664"/>
            <a:ext cx="7772400" cy="1470025"/>
          </a:xfrm>
          <a:ln>
            <a:solidFill>
              <a:schemeClr val="accent1"/>
            </a:solidFill>
          </a:ln>
        </p:spPr>
        <p:txBody>
          <a:bodyPr/>
          <a:lstStyle/>
          <a:p>
            <a:r>
              <a:rPr lang="ru-RU" dirty="0" smtClean="0"/>
              <a:t>Роберт Гук,1635г.-1703г.</a:t>
            </a:r>
            <a:endParaRPr lang="ru-RU" dirty="0"/>
          </a:p>
        </p:txBody>
      </p:sp>
      <p:sp>
        <p:nvSpPr>
          <p:cNvPr id="3" name="Подзаголовок 2"/>
          <p:cNvSpPr>
            <a:spLocks noGrp="1"/>
          </p:cNvSpPr>
          <p:nvPr>
            <p:ph type="subTitle" idx="1"/>
          </p:nvPr>
        </p:nvSpPr>
        <p:spPr>
          <a:xfrm>
            <a:off x="323528" y="1412776"/>
            <a:ext cx="4896544" cy="2952328"/>
          </a:xfrm>
        </p:spPr>
        <p:txBody>
          <a:bodyPr>
            <a:normAutofit lnSpcReduction="10000"/>
          </a:bodyPr>
          <a:lstStyle/>
          <a:p>
            <a:pPr algn="l"/>
            <a:endParaRPr lang="ru-RU" dirty="0" smtClean="0">
              <a:solidFill>
                <a:schemeClr val="tx1"/>
              </a:solidFill>
            </a:endParaRPr>
          </a:p>
          <a:p>
            <a:pPr algn="l"/>
            <a:r>
              <a:rPr lang="ru-RU" dirty="0" smtClean="0">
                <a:solidFill>
                  <a:schemeClr val="tx1"/>
                </a:solidFill>
              </a:rPr>
              <a:t>Родился 18 июля 1635г в местечке </a:t>
            </a:r>
            <a:r>
              <a:rPr lang="ru-RU" dirty="0" err="1" smtClean="0">
                <a:solidFill>
                  <a:schemeClr val="tx1"/>
                </a:solidFill>
              </a:rPr>
              <a:t>Фрешуотер</a:t>
            </a:r>
            <a:r>
              <a:rPr lang="ru-RU" dirty="0" smtClean="0">
                <a:solidFill>
                  <a:schemeClr val="tx1"/>
                </a:solidFill>
              </a:rPr>
              <a:t> на английском острове Уайт в семье настоятеля местной церкви. В истории физии он известен как первый, кто установил связь силы упругости и деформации.</a:t>
            </a:r>
          </a:p>
        </p:txBody>
      </p:sp>
      <p:pic>
        <p:nvPicPr>
          <p:cNvPr id="1026" name="Picture 2" descr="C:\Users\1\Desktop\гу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268760"/>
            <a:ext cx="3672408" cy="4636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781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5816" y="12998"/>
            <a:ext cx="7772400" cy="1470025"/>
          </a:xfrm>
        </p:spPr>
        <p:txBody>
          <a:bodyPr/>
          <a:lstStyle/>
          <a:p>
            <a:pPr algn="ctr"/>
            <a:r>
              <a:rPr lang="ru-RU" dirty="0" smtClean="0"/>
              <a:t>Закон Гука</a:t>
            </a:r>
            <a:endParaRPr lang="ru-RU" dirty="0"/>
          </a:p>
        </p:txBody>
      </p:sp>
      <mc:AlternateContent xmlns:mc="http://schemas.openxmlformats.org/markup-compatibility/2006" xmlns:a14="http://schemas.microsoft.com/office/drawing/2010/main">
        <mc:Choice Requires="a14">
          <p:sp>
            <p:nvSpPr>
              <p:cNvPr id="5" name="TextBox 4"/>
              <p:cNvSpPr txBox="1"/>
              <p:nvPr/>
            </p:nvSpPr>
            <p:spPr>
              <a:xfrm>
                <a:off x="725816" y="899395"/>
                <a:ext cx="5142328" cy="6149504"/>
              </a:xfrm>
              <a:prstGeom prst="rect">
                <a:avLst/>
              </a:prstGeom>
              <a:noFill/>
            </p:spPr>
            <p:txBody>
              <a:bodyPr wrap="square" rtlCol="0">
                <a:spAutoFit/>
              </a:bodyPr>
              <a:lstStyle/>
              <a:p>
                <a:r>
                  <a:rPr lang="ru-RU" sz="2400" dirty="0" smtClean="0">
                    <a:latin typeface="Calibri" panose="020F0502020204030204" pitchFamily="34" charset="0"/>
                  </a:rPr>
                  <a:t>  </a:t>
                </a:r>
                <a:r>
                  <a:rPr lang="ru-RU" sz="2800" dirty="0" smtClean="0">
                    <a:latin typeface="Calibri" panose="020F0502020204030204" pitchFamily="34" charset="0"/>
                  </a:rPr>
                  <a:t>Сила упругости, возникшая при упругой деформации тел, прямо пропорциональна величине деформации) </a:t>
                </a:r>
                <a:r>
                  <a:rPr lang="el-GR" sz="2800" dirty="0" smtClean="0">
                    <a:latin typeface="Calibri" panose="020F0502020204030204" pitchFamily="34" charset="0"/>
                  </a:rPr>
                  <a:t>Δ</a:t>
                </a:r>
                <a:r>
                  <a:rPr lang="en-US" sz="2800" dirty="0" smtClean="0">
                    <a:latin typeface="Calibri" panose="020F0502020204030204" pitchFamily="34" charset="0"/>
                  </a:rPr>
                  <a:t>l </a:t>
                </a:r>
                <a:r>
                  <a:rPr lang="ru-RU" sz="2800" dirty="0" smtClean="0">
                    <a:latin typeface="Calibri" panose="020F0502020204030204" pitchFamily="34" charset="0"/>
                  </a:rPr>
                  <a:t>и направленна в сторону противоположную перемещению частиц тела при деформации.</a:t>
                </a:r>
                <a:endParaRPr lang="ru-RU" sz="2400" dirty="0" smtClean="0">
                  <a:latin typeface="Calibri" panose="020F0502020204030204" pitchFamily="34" charset="0"/>
                </a:endParaRPr>
              </a:p>
              <a:p>
                <a:endParaRPr lang="ru-RU" sz="2400" dirty="0">
                  <a:latin typeface="Calibri" panose="020F0502020204030204" pitchFamily="34" charset="0"/>
                </a:endParaRPr>
              </a:p>
              <a:p>
                <a:endParaRPr lang="ru-RU" sz="2400" dirty="0" smtClean="0">
                  <a:latin typeface="Calibri" panose="020F0502020204030204" pitchFamily="34" charset="0"/>
                </a:endParaRPr>
              </a:p>
              <a:p>
                <a:endParaRPr lang="ru-RU" sz="1400" dirty="0">
                  <a:latin typeface="Calibri" panose="020F0502020204030204" pitchFamily="34" charset="0"/>
                </a:endParaRPr>
              </a:p>
              <a:p>
                <a:endParaRPr lang="ru-RU" sz="2800" dirty="0" smtClean="0">
                  <a:latin typeface="Calibri" panose="020F0502020204030204" pitchFamily="34" charset="0"/>
                </a:endParaRPr>
              </a:p>
              <a:p>
                <a:r>
                  <a:rPr lang="ru-RU" sz="2800" dirty="0">
                    <a:latin typeface="Calibri" panose="020F0502020204030204" pitchFamily="34" charset="0"/>
                  </a:rPr>
                  <a:t> </a:t>
                </a:r>
                <a:r>
                  <a:rPr lang="el-GR" sz="2800" dirty="0">
                    <a:latin typeface="Calibri" panose="020F0502020204030204" pitchFamily="34" charset="0"/>
                  </a:rPr>
                  <a:t>Δ</a:t>
                </a:r>
                <a:r>
                  <a:rPr lang="en-US" sz="2800" dirty="0">
                    <a:latin typeface="Calibri" panose="020F0502020204030204" pitchFamily="34" charset="0"/>
                  </a:rPr>
                  <a:t>l </a:t>
                </a:r>
                <a:r>
                  <a:rPr lang="ru-RU" sz="2800" dirty="0" smtClean="0">
                    <a:latin typeface="Calibri" panose="020F0502020204030204" pitchFamily="34" charset="0"/>
                  </a:rPr>
                  <a:t>– удлинение, м</a:t>
                </a:r>
              </a:p>
              <a:p>
                <a:r>
                  <a:rPr lang="en-US" sz="2800" dirty="0" smtClean="0">
                    <a:latin typeface="Calibri" panose="020F0502020204030204" pitchFamily="34" charset="0"/>
                  </a:rPr>
                  <a:t>K –</a:t>
                </a:r>
                <a:r>
                  <a:rPr lang="ru-RU" sz="2800" dirty="0" smtClean="0">
                    <a:latin typeface="Calibri" panose="020F0502020204030204" pitchFamily="34" charset="0"/>
                  </a:rPr>
                  <a:t> коэффициент жёсткости, </a:t>
                </a:r>
                <a14:m>
                  <m:oMath xmlns:m="http://schemas.openxmlformats.org/officeDocument/2006/math">
                    <m:f>
                      <m:fPr>
                        <m:ctrlPr>
                          <a:rPr lang="ru-RU" sz="2800" i="1" smtClean="0">
                            <a:latin typeface="Cambria Math"/>
                          </a:rPr>
                        </m:ctrlPr>
                      </m:fPr>
                      <m:num>
                        <m:r>
                          <a:rPr lang="en-US" sz="2800" b="0" i="1" smtClean="0">
                            <a:latin typeface="Cambria Math"/>
                          </a:rPr>
                          <m:t>𝐻</m:t>
                        </m:r>
                      </m:num>
                      <m:den>
                        <m:r>
                          <a:rPr lang="ru-RU" sz="2800" b="0" i="1" smtClean="0">
                            <a:latin typeface="Cambria Math"/>
                          </a:rPr>
                          <m:t>м</m:t>
                        </m:r>
                      </m:den>
                    </m:f>
                  </m:oMath>
                </a14:m>
                <a:endParaRPr lang="ru-RU" sz="2800" dirty="0" smtClean="0">
                  <a:latin typeface="Calibri" panose="020F0502020204030204" pitchFamily="34" charset="0"/>
                </a:endParaRPr>
              </a:p>
              <a:p>
                <a:endParaRPr lang="ru-RU" sz="4000" dirty="0"/>
              </a:p>
            </p:txBody>
          </p:sp>
        </mc:Choice>
        <mc:Fallback xmlns="">
          <p:sp>
            <p:nvSpPr>
              <p:cNvPr id="5" name="TextBox 4"/>
              <p:cNvSpPr txBox="1">
                <a:spLocks noRot="1" noChangeAspect="1" noMove="1" noResize="1" noEditPoints="1" noAdjustHandles="1" noChangeArrowheads="1" noChangeShapeType="1" noTextEdit="1"/>
              </p:cNvSpPr>
              <p:nvPr/>
            </p:nvSpPr>
            <p:spPr>
              <a:xfrm>
                <a:off x="725816" y="899395"/>
                <a:ext cx="5142328" cy="6149504"/>
              </a:xfrm>
              <a:prstGeom prst="rect">
                <a:avLst/>
              </a:prstGeom>
              <a:blipFill rotWithShape="1">
                <a:blip r:embed="rId2"/>
                <a:stretch>
                  <a:fillRect l="-2370" t="-893" r="-3436"/>
                </a:stretch>
              </a:blipFill>
            </p:spPr>
            <p:txBody>
              <a:bodyPr/>
              <a:lstStyle/>
              <a:p>
                <a:r>
                  <a:rPr lang="ru-RU">
                    <a:noFill/>
                  </a:rPr>
                  <a:t> </a:t>
                </a:r>
              </a:p>
            </p:txBody>
          </p:sp>
        </mc:Fallback>
      </mc:AlternateContent>
      <p:pic>
        <p:nvPicPr>
          <p:cNvPr id="1026" name="Picture 2" descr="C:\Users\1\Desktop\Хуй.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174" y="4158813"/>
            <a:ext cx="3888432" cy="10982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1\Desktop\Хуй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724" y="1081538"/>
            <a:ext cx="334327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918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8"/>
            <a:ext cx="7772400" cy="1470025"/>
          </a:xfrm>
        </p:spPr>
        <p:txBody>
          <a:bodyPr>
            <a:normAutofit fontScale="90000"/>
          </a:bodyPr>
          <a:lstStyle/>
          <a:p>
            <a:r>
              <a:rPr lang="ru-RU" sz="4000" dirty="0" smtClean="0"/>
              <a:t>Пластическая и упругая деформация</a:t>
            </a:r>
            <a:r>
              <a:rPr lang="ru-RU" sz="4800" dirty="0" smtClean="0"/>
              <a:t/>
            </a:r>
            <a:br>
              <a:rPr lang="ru-RU" sz="4800" dirty="0" smtClean="0"/>
            </a:br>
            <a:endParaRPr lang="ru-RU" b="1" dirty="0"/>
          </a:p>
        </p:txBody>
      </p:sp>
      <p:sp>
        <p:nvSpPr>
          <p:cNvPr id="3" name="Подзаголовок 2"/>
          <p:cNvSpPr>
            <a:spLocks noGrp="1"/>
          </p:cNvSpPr>
          <p:nvPr>
            <p:ph type="subTitle" idx="1"/>
          </p:nvPr>
        </p:nvSpPr>
        <p:spPr>
          <a:xfrm>
            <a:off x="467544" y="2060848"/>
            <a:ext cx="7704856" cy="2880320"/>
          </a:xfrm>
        </p:spPr>
        <p:txBody>
          <a:bodyPr>
            <a:normAutofit/>
          </a:bodyPr>
          <a:lstStyle/>
          <a:p>
            <a:r>
              <a:rPr lang="ru-RU" dirty="0">
                <a:solidFill>
                  <a:schemeClr val="tx1"/>
                </a:solidFill>
              </a:rPr>
              <a:t>В процессе деформации важное значение имеет величина межатомных связей, приложение нагрузки достаточной для их </a:t>
            </a:r>
            <a:r>
              <a:rPr lang="ru-RU" dirty="0" smtClean="0">
                <a:solidFill>
                  <a:schemeClr val="tx1"/>
                </a:solidFill>
              </a:rPr>
              <a:t>разрыва </a:t>
            </a:r>
            <a:r>
              <a:rPr lang="ru-RU" dirty="0">
                <a:solidFill>
                  <a:schemeClr val="tx1"/>
                </a:solidFill>
              </a:rPr>
              <a:t>приводит к необратимым последствиям (необратимая или </a:t>
            </a:r>
            <a:r>
              <a:rPr lang="ru-RU" b="1" dirty="0">
                <a:solidFill>
                  <a:schemeClr val="tx1"/>
                </a:solidFill>
              </a:rPr>
              <a:t>пластическая деформация</a:t>
            </a:r>
            <a:r>
              <a:rPr lang="ru-RU" dirty="0">
                <a:solidFill>
                  <a:schemeClr val="tx1"/>
                </a:solidFill>
              </a:rPr>
              <a:t>). Если нагрузка не превысила допустимых значений, то тело может вернуться в исходное состояние (</a:t>
            </a:r>
            <a:r>
              <a:rPr lang="ru-RU" b="1" dirty="0">
                <a:solidFill>
                  <a:schemeClr val="tx1"/>
                </a:solidFill>
              </a:rPr>
              <a:t>упругая деформация</a:t>
            </a:r>
            <a:r>
              <a:rPr lang="ru-RU" dirty="0">
                <a:solidFill>
                  <a:schemeClr val="tx1"/>
                </a:solidFill>
              </a:rPr>
              <a:t>).</a:t>
            </a:r>
          </a:p>
        </p:txBody>
      </p:sp>
    </p:spTree>
    <p:extLst>
      <p:ext uri="{BB962C8B-B14F-4D97-AF65-F5344CB8AC3E}">
        <p14:creationId xmlns:p14="http://schemas.microsoft.com/office/powerpoint/2010/main" val="4243308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3610" y="70615"/>
            <a:ext cx="7772400" cy="1470025"/>
          </a:xfrm>
        </p:spPr>
        <p:txBody>
          <a:bodyPr/>
          <a:lstStyle/>
          <a:p>
            <a:r>
              <a:rPr lang="ru-RU" dirty="0" smtClean="0"/>
              <a:t>Виды упругих деформаций.</a:t>
            </a:r>
            <a:br>
              <a:rPr lang="ru-RU" dirty="0" smtClean="0"/>
            </a:b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767" y="2018457"/>
            <a:ext cx="2322053" cy="135453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718" y="2018457"/>
            <a:ext cx="2461678" cy="1477007"/>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778" y="2132857"/>
            <a:ext cx="2157829" cy="1240132"/>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623" y="4285860"/>
            <a:ext cx="2394286" cy="1591412"/>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4008" y="4321396"/>
            <a:ext cx="2176314" cy="1437687"/>
          </a:xfrm>
          <a:prstGeom prst="rect">
            <a:avLst/>
          </a:prstGeom>
        </p:spPr>
      </p:pic>
      <p:sp>
        <p:nvSpPr>
          <p:cNvPr id="10" name="TextBox 9"/>
          <p:cNvSpPr txBox="1"/>
          <p:nvPr/>
        </p:nvSpPr>
        <p:spPr>
          <a:xfrm>
            <a:off x="453768" y="1196752"/>
            <a:ext cx="2232248" cy="461665"/>
          </a:xfrm>
          <a:prstGeom prst="rect">
            <a:avLst/>
          </a:prstGeom>
          <a:noFill/>
        </p:spPr>
        <p:txBody>
          <a:bodyPr wrap="square" rtlCol="0">
            <a:spAutoFit/>
          </a:bodyPr>
          <a:lstStyle/>
          <a:p>
            <a:r>
              <a:rPr lang="ru-RU" sz="2400" dirty="0" smtClean="0"/>
              <a:t>Растяжение</a:t>
            </a:r>
            <a:endParaRPr lang="ru-RU" sz="2400" dirty="0"/>
          </a:p>
        </p:txBody>
      </p:sp>
      <p:sp>
        <p:nvSpPr>
          <p:cNvPr id="11" name="TextBox 10"/>
          <p:cNvSpPr txBox="1"/>
          <p:nvPr/>
        </p:nvSpPr>
        <p:spPr>
          <a:xfrm>
            <a:off x="3318322" y="1212776"/>
            <a:ext cx="2154074" cy="461665"/>
          </a:xfrm>
          <a:prstGeom prst="rect">
            <a:avLst/>
          </a:prstGeom>
          <a:noFill/>
        </p:spPr>
        <p:txBody>
          <a:bodyPr wrap="square" rtlCol="0">
            <a:spAutoFit/>
          </a:bodyPr>
          <a:lstStyle/>
          <a:p>
            <a:r>
              <a:rPr lang="ru-RU" sz="2400" dirty="0" smtClean="0"/>
              <a:t>Сжатие</a:t>
            </a:r>
            <a:endParaRPr lang="ru-RU" sz="2400" dirty="0"/>
          </a:p>
        </p:txBody>
      </p:sp>
      <p:sp>
        <p:nvSpPr>
          <p:cNvPr id="12" name="TextBox 11"/>
          <p:cNvSpPr txBox="1"/>
          <p:nvPr/>
        </p:nvSpPr>
        <p:spPr>
          <a:xfrm>
            <a:off x="5940152" y="1556792"/>
            <a:ext cx="2232248" cy="461665"/>
          </a:xfrm>
          <a:prstGeom prst="rect">
            <a:avLst/>
          </a:prstGeom>
          <a:noFill/>
        </p:spPr>
        <p:txBody>
          <a:bodyPr wrap="square" rtlCol="0">
            <a:spAutoFit/>
          </a:bodyPr>
          <a:lstStyle/>
          <a:p>
            <a:r>
              <a:rPr lang="ru-RU" sz="2400" dirty="0" smtClean="0"/>
              <a:t>Сдвиг</a:t>
            </a:r>
            <a:endParaRPr lang="ru-RU" sz="2400" dirty="0"/>
          </a:p>
        </p:txBody>
      </p:sp>
      <p:sp>
        <p:nvSpPr>
          <p:cNvPr id="13" name="TextBox 12"/>
          <p:cNvSpPr txBox="1"/>
          <p:nvPr/>
        </p:nvSpPr>
        <p:spPr>
          <a:xfrm>
            <a:off x="1508998" y="3789040"/>
            <a:ext cx="2354036" cy="461665"/>
          </a:xfrm>
          <a:prstGeom prst="rect">
            <a:avLst/>
          </a:prstGeom>
          <a:noFill/>
        </p:spPr>
        <p:txBody>
          <a:bodyPr wrap="square" rtlCol="0">
            <a:spAutoFit/>
          </a:bodyPr>
          <a:lstStyle/>
          <a:p>
            <a:r>
              <a:rPr lang="ru-RU" sz="2400" dirty="0" smtClean="0"/>
              <a:t>Изгиб</a:t>
            </a:r>
            <a:endParaRPr lang="ru-RU" sz="2400" dirty="0"/>
          </a:p>
        </p:txBody>
      </p:sp>
      <p:sp>
        <p:nvSpPr>
          <p:cNvPr id="14" name="TextBox 13"/>
          <p:cNvSpPr txBox="1"/>
          <p:nvPr/>
        </p:nvSpPr>
        <p:spPr>
          <a:xfrm>
            <a:off x="4854047" y="3789039"/>
            <a:ext cx="2358499" cy="461665"/>
          </a:xfrm>
          <a:prstGeom prst="rect">
            <a:avLst/>
          </a:prstGeom>
          <a:noFill/>
        </p:spPr>
        <p:txBody>
          <a:bodyPr wrap="square" rtlCol="0">
            <a:spAutoFit/>
          </a:bodyPr>
          <a:lstStyle/>
          <a:p>
            <a:r>
              <a:rPr lang="ru-RU" sz="2400" dirty="0" smtClean="0"/>
              <a:t>Кручение</a:t>
            </a:r>
            <a:endParaRPr lang="ru-RU" sz="2400" dirty="0"/>
          </a:p>
        </p:txBody>
      </p:sp>
    </p:spTree>
    <p:extLst>
      <p:ext uri="{BB962C8B-B14F-4D97-AF65-F5344CB8AC3E}">
        <p14:creationId xmlns:p14="http://schemas.microsoft.com/office/powerpoint/2010/main" val="1590770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0"/>
            <a:ext cx="8229600" cy="1143000"/>
          </a:xfrm>
        </p:spPr>
        <p:txBody>
          <a:bodyPr/>
          <a:lstStyle/>
          <a:p>
            <a:r>
              <a:rPr lang="ru-RU" dirty="0" smtClean="0"/>
              <a:t>Растяжение</a:t>
            </a:r>
            <a:endParaRPr lang="ru-RU" dirty="0"/>
          </a:p>
        </p:txBody>
      </p:sp>
      <p:sp>
        <p:nvSpPr>
          <p:cNvPr id="3" name="Объект 2"/>
          <p:cNvSpPr>
            <a:spLocks noGrp="1"/>
          </p:cNvSpPr>
          <p:nvPr>
            <p:ph idx="1"/>
          </p:nvPr>
        </p:nvSpPr>
        <p:spPr>
          <a:xfrm>
            <a:off x="251520" y="1124744"/>
            <a:ext cx="4824536" cy="5184576"/>
          </a:xfrm>
        </p:spPr>
        <p:txBody>
          <a:bodyPr>
            <a:normAutofit fontScale="92500" lnSpcReduction="20000"/>
          </a:bodyPr>
          <a:lstStyle/>
          <a:p>
            <a:pPr marL="0" indent="0">
              <a:buNone/>
            </a:pPr>
            <a:r>
              <a:rPr lang="ru-RU" sz="2400" dirty="0"/>
              <a:t>Деформация растяжения — вид деформации, при которой нагрузка прикладывается продольно от тела, то есть соосно или параллельно точкам крепления тела. Проще всего растяжение рассмотреть на буксировочном тросе для автомобилей. Трос имеет две точки крепления к буксиру и буксируемому объекту, по мере начала движения трос выпрямляется и начинает тянуть буксируемый объект. В натянутом состоянии трос подвергается деформации растяжения, если нагрузка меньше предельных значений, которые может он выдержать, то после снятия нагрузки трос восстановит свою форму.</a:t>
            </a:r>
          </a:p>
        </p:txBody>
      </p:sp>
      <p:pic>
        <p:nvPicPr>
          <p:cNvPr id="3074" name="Picture 2" descr="http://fb.ru/misc/i/gallery/12663/2796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655" y="2996952"/>
            <a:ext cx="3343551" cy="20646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Схема деформация растяжен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573" y="1757393"/>
            <a:ext cx="3980095" cy="62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163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143000"/>
          </a:xfrm>
        </p:spPr>
        <p:txBody>
          <a:bodyPr/>
          <a:lstStyle/>
          <a:p>
            <a:r>
              <a:rPr lang="ru-RU" dirty="0" smtClean="0"/>
              <a:t>Сжатие</a:t>
            </a:r>
            <a:endParaRPr lang="ru-RU" dirty="0"/>
          </a:p>
        </p:txBody>
      </p:sp>
      <p:sp>
        <p:nvSpPr>
          <p:cNvPr id="3" name="Объект 2"/>
          <p:cNvSpPr>
            <a:spLocks noGrp="1"/>
          </p:cNvSpPr>
          <p:nvPr>
            <p:ph idx="1"/>
          </p:nvPr>
        </p:nvSpPr>
        <p:spPr>
          <a:xfrm>
            <a:off x="395536" y="1052737"/>
            <a:ext cx="8208912" cy="2952327"/>
          </a:xfrm>
        </p:spPr>
        <p:txBody>
          <a:bodyPr>
            <a:normAutofit fontScale="85000" lnSpcReduction="20000"/>
          </a:bodyPr>
          <a:lstStyle/>
          <a:p>
            <a:pPr marL="0" indent="0">
              <a:buNone/>
            </a:pPr>
            <a:r>
              <a:rPr lang="ru-RU" dirty="0"/>
              <a:t>Деформация сжатия — вид деформации, аналогичный растяжению, с одним отличием в способе приложения нагрузки, ее прикладывают соосно, но по направлению к телу. Сдавливание объекта с двух сторон приводит к уменьшению его длины и одновременному упрочнению, приложение больших нагрузок образовывает в теле материала утолщения типа «бочка».</a:t>
            </a:r>
          </a:p>
        </p:txBody>
      </p:sp>
      <p:pic>
        <p:nvPicPr>
          <p:cNvPr id="4098" name="Picture 2" descr="Схема деформация сжат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509121"/>
            <a:ext cx="5797248" cy="1292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5170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147</TotalTime>
  <Words>461</Words>
  <Application>Microsoft Office PowerPoint</Application>
  <PresentationFormat>Экран (4:3)</PresentationFormat>
  <Paragraphs>40</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Трек</vt:lpstr>
      <vt:lpstr>Презентация PowerPoint</vt:lpstr>
      <vt:lpstr>Тема: деформация  Цель: рассказать о видах деформаций.  Гипотеза: деформация важна в жизни человека. </vt:lpstr>
      <vt:lpstr>Содержание :  1.Роберт Гук. 2.Закон Гука. 3.Пластическая и упругая деформация 4.Виды упругих деформаций. 5.Вывод. </vt:lpstr>
      <vt:lpstr>Роберт Гук,1635г.-1703г.</vt:lpstr>
      <vt:lpstr>Закон Гука</vt:lpstr>
      <vt:lpstr>Пластическая и упругая деформация </vt:lpstr>
      <vt:lpstr>Виды упругих деформаций. </vt:lpstr>
      <vt:lpstr>Растяжение</vt:lpstr>
      <vt:lpstr>Сжатие</vt:lpstr>
      <vt:lpstr>Сдвиг</vt:lpstr>
      <vt:lpstr>Изгиб</vt:lpstr>
      <vt:lpstr>Кручение</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Медянникова</cp:lastModifiedBy>
  <cp:revision>21</cp:revision>
  <dcterms:created xsi:type="dcterms:W3CDTF">2014-06-01T06:50:33Z</dcterms:created>
  <dcterms:modified xsi:type="dcterms:W3CDTF">2020-02-04T05:33:59Z</dcterms:modified>
</cp:coreProperties>
</file>