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67" r:id="rId3"/>
    <p:sldId id="260" r:id="rId4"/>
    <p:sldId id="261" r:id="rId5"/>
    <p:sldId id="285" r:id="rId6"/>
    <p:sldId id="286" r:id="rId7"/>
    <p:sldId id="287" r:id="rId8"/>
    <p:sldId id="288" r:id="rId9"/>
    <p:sldId id="262" r:id="rId10"/>
    <p:sldId id="263" r:id="rId11"/>
    <p:sldId id="272" r:id="rId12"/>
    <p:sldId id="274" r:id="rId13"/>
    <p:sldId id="264" r:id="rId14"/>
    <p:sldId id="266" r:id="rId15"/>
    <p:sldId id="268" r:id="rId16"/>
    <p:sldId id="270" r:id="rId17"/>
    <p:sldId id="271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Заболеваемость</c:v>
                </c:pt>
                <c:pt idx="3">
                  <c:v>кол-во пропущенных дн 1 ребенком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F4C0-4703-85E0-A5FDD8E242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Заболеваемость</c:v>
                </c:pt>
                <c:pt idx="3">
                  <c:v>кол-во пропущенных дн 1 ребенком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658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C0-4703-85E0-A5FDD8E242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Заболеваемость</c:v>
                </c:pt>
                <c:pt idx="3">
                  <c:v>кол-во пропущенных дн 1 ребенком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C0-4703-85E0-A5FDD8E2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24128"/>
        <c:axId val="46199168"/>
      </c:barChart>
      <c:catAx>
        <c:axId val="44624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10000"/>
            </a:pPr>
            <a:endParaRPr lang="ru-RU"/>
          </a:p>
        </c:txPr>
        <c:crossAx val="46199168"/>
        <c:crosses val="autoZero"/>
        <c:auto val="1"/>
        <c:lblAlgn val="ctr"/>
        <c:lblOffset val="100"/>
        <c:noMultiLvlLbl val="0"/>
      </c:catAx>
      <c:valAx>
        <c:axId val="4619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24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2016-2017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7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45</c:v>
                </c:pt>
                <c:pt idx="1">
                  <c:v>35</c:v>
                </c:pt>
                <c:pt idx="2">
                  <c:v>30</c:v>
                </c:pt>
                <c:pt idx="3">
                  <c:v>20</c:v>
                </c:pt>
                <c:pt idx="4">
                  <c:v>30</c:v>
                </c:pt>
                <c:pt idx="5">
                  <c:v>25</c:v>
                </c:pt>
                <c:pt idx="6">
                  <c:v>20</c:v>
                </c:pt>
                <c:pt idx="7">
                  <c:v>20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F3-46F5-8E4C-16DBB88304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2017-2018</c:v>
                </c:pt>
              </c:strCache>
            </c:strRef>
          </c:tx>
          <c:spPr>
            <a:ln w="28575" cap="rnd" cmpd="sng" algn="ctr">
              <a:solidFill>
                <a:schemeClr val="accent2">
                  <a:tint val="7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40</c:v>
                </c:pt>
                <c:pt idx="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02-42AB-AB89-E91BA610B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756224"/>
        <c:axId val="50758016"/>
      </c:lineChart>
      <c:catAx>
        <c:axId val="5075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58016"/>
        <c:crosses val="autoZero"/>
        <c:auto val="1"/>
        <c:lblAlgn val="ctr"/>
        <c:lblOffset val="100"/>
        <c:noMultiLvlLbl val="0"/>
      </c:catAx>
      <c:valAx>
        <c:axId val="5075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756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02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4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7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8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4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44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3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9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1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91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cap="none" dirty="0" smtClean="0">
                <a:solidFill>
                  <a:prstClr val="black"/>
                </a:solidFill>
                <a:effectLst/>
                <a:latin typeface="Calibri"/>
              </a:rPr>
              <a:t/>
            </a:r>
            <a:br>
              <a:rPr lang="ru-RU" sz="4400" b="1" i="1" cap="none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b="1" i="1" dirty="0" smtClean="0">
                <a:latin typeface="Calibri"/>
              </a:rPr>
              <a:t>П</a:t>
            </a:r>
            <a:r>
              <a:rPr lang="ru-RU" sz="4400" b="1" i="1" cap="none" dirty="0" smtClean="0">
                <a:effectLst/>
                <a:latin typeface="Calibri"/>
              </a:rPr>
              <a:t>роект </a:t>
            </a:r>
            <a:r>
              <a:rPr lang="ru-RU" b="1" i="1" dirty="0" smtClean="0">
                <a:latin typeface="Calibri"/>
              </a:rPr>
              <a:t> «</a:t>
            </a:r>
            <a:r>
              <a:rPr lang="ru-RU" sz="4400" b="1" i="1" cap="none" dirty="0" smtClean="0">
                <a:effectLst/>
                <a:latin typeface="Calibri"/>
              </a:rPr>
              <a:t>Здоровьесберегающие технологии в практике педагогов ДОУ»</a:t>
            </a:r>
            <a:r>
              <a:rPr lang="ru-RU" sz="4400" b="1" i="1" cap="none" dirty="0">
                <a:effectLst/>
                <a:latin typeface="Calibri"/>
              </a:rPr>
              <a:t/>
            </a:r>
            <a:br>
              <a:rPr lang="ru-RU" sz="4400" b="1" i="1" cap="none" dirty="0">
                <a:effectLst/>
                <a:latin typeface="Calibri"/>
              </a:rPr>
            </a:br>
            <a:r>
              <a:rPr lang="ru-RU" sz="4400" b="1" i="1" cap="none" dirty="0" smtClean="0">
                <a:effectLst/>
                <a:latin typeface="Calibri"/>
              </a:rPr>
              <a:t>2 </a:t>
            </a:r>
            <a:r>
              <a:rPr lang="ru-RU" sz="4400" b="1" i="1" cap="none" dirty="0">
                <a:effectLst/>
                <a:latin typeface="Calibri"/>
              </a:rPr>
              <a:t>младшая группа </a:t>
            </a:r>
            <a:r>
              <a:rPr lang="ru-RU" sz="4400" b="1" i="1" cap="none" dirty="0" smtClean="0">
                <a:effectLst/>
                <a:latin typeface="Calibri"/>
              </a:rPr>
              <a:t>«</a:t>
            </a:r>
            <a:r>
              <a:rPr lang="ru-RU" b="1" i="1" dirty="0" smtClean="0">
                <a:latin typeface="Calibri"/>
              </a:rPr>
              <a:t>Семицветик</a:t>
            </a:r>
            <a:r>
              <a:rPr lang="ru-RU" sz="4400" b="1" i="1" cap="none" dirty="0" smtClean="0">
                <a:effectLst/>
                <a:latin typeface="Calibri"/>
              </a:rPr>
              <a:t>»</a:t>
            </a:r>
            <a:r>
              <a:rPr lang="ru-RU" sz="4400" b="1" i="1" cap="none" dirty="0">
                <a:effectLst/>
                <a:latin typeface="Calibri"/>
              </a:rPr>
              <a:t/>
            </a:r>
            <a:br>
              <a:rPr lang="ru-RU" sz="4400" b="1" i="1" cap="none" dirty="0">
                <a:effectLst/>
                <a:latin typeface="Calibri"/>
              </a:rPr>
            </a:br>
            <a:r>
              <a:rPr lang="ru-RU" sz="4400" b="1" i="1" cap="none" dirty="0">
                <a:effectLst/>
                <a:latin typeface="Calibri"/>
              </a:rPr>
              <a:t>МДОУ д/с №7 «Рябинушка»</a:t>
            </a:r>
            <a:br>
              <a:rPr lang="ru-RU" sz="4400" b="1" i="1" cap="none" dirty="0">
                <a:effectLst/>
                <a:latin typeface="Calibri"/>
              </a:rPr>
            </a:br>
            <a:r>
              <a:rPr lang="ru-RU" sz="4400" b="1" i="1" cap="none" dirty="0">
                <a:effectLst/>
                <a:latin typeface="Calibri"/>
              </a:rPr>
              <a:t/>
            </a:r>
            <a:br>
              <a:rPr lang="ru-RU" sz="4400" b="1" i="1" cap="none" dirty="0">
                <a:effectLst/>
                <a:latin typeface="Calibri"/>
              </a:rPr>
            </a:br>
            <a:r>
              <a:rPr lang="ru-RU" sz="3100" b="1" i="1" cap="none" dirty="0" smtClean="0">
                <a:effectLst/>
                <a:latin typeface="Calibri"/>
              </a:rPr>
              <a:t>Подготовила: </a:t>
            </a:r>
            <a:r>
              <a:rPr lang="ru-RU" sz="3100" b="1" i="1" cap="none" dirty="0" smtClean="0">
                <a:effectLst/>
                <a:latin typeface="Calibri"/>
              </a:rPr>
              <a:t>Зраева </a:t>
            </a:r>
            <a:r>
              <a:rPr lang="ru-RU" sz="3100" b="1" i="1" cap="none" dirty="0" smtClean="0">
                <a:effectLst/>
                <a:latin typeface="Calibri"/>
              </a:rPr>
              <a:t>А.А</a:t>
            </a:r>
            <a:r>
              <a:rPr lang="ru-RU" sz="3100" b="1" i="1" dirty="0">
                <a:latin typeface="Calibri"/>
              </a:rPr>
              <a:t>.</a:t>
            </a:r>
            <a:r>
              <a:rPr lang="ru-RU" b="1" i="1" cap="none" dirty="0" smtClean="0">
                <a:effectLst/>
                <a:latin typeface="Calibri"/>
              </a:rPr>
              <a:t/>
            </a:r>
            <a:br>
              <a:rPr lang="ru-RU" b="1" i="1" cap="none" dirty="0" smtClean="0">
                <a:effectLst/>
                <a:latin typeface="Calibri"/>
              </a:rPr>
            </a:br>
            <a:r>
              <a:rPr lang="ru-RU" b="1" i="1" cap="none" dirty="0">
                <a:effectLst/>
                <a:latin typeface="Calibri"/>
              </a:rPr>
              <a:t/>
            </a:r>
            <a:br>
              <a:rPr lang="ru-RU" b="1" i="1" cap="none" dirty="0">
                <a:effectLst/>
                <a:latin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61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Подвижные игры и спорт</a:t>
            </a:r>
            <a:endParaRPr lang="ru-RU" dirty="0"/>
          </a:p>
        </p:txBody>
      </p:sp>
      <p:pic>
        <p:nvPicPr>
          <p:cNvPr id="1027" name="Picture 3" descr="C:\Users\USER\Desktop\Новая папка\IMG-20170927-WA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13715"/>
            <a:ext cx="2952635" cy="524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овая папка\20171006_11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1675"/>
            <a:ext cx="4752528" cy="26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овая папка\20180110_163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2172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Прогулки</a:t>
            </a:r>
            <a:endParaRPr lang="ru-RU" b="1" i="1" dirty="0"/>
          </a:p>
        </p:txBody>
      </p:sp>
      <p:pic>
        <p:nvPicPr>
          <p:cNvPr id="3074" name="Picture 2" descr="C:\Users\USER\Desktop\Новая папка\20171031_105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40071"/>
            <a:ext cx="4298224" cy="241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овая папка\IMG-20170615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8" y="1360182"/>
            <a:ext cx="4254192" cy="28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0180504_110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40071"/>
            <a:ext cx="4248472" cy="238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овая папка\20171002_1054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462" y="1360182"/>
            <a:ext cx="4352482" cy="28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8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Закаливание </a:t>
            </a:r>
            <a:endParaRPr lang="ru-RU" dirty="0"/>
          </a:p>
        </p:txBody>
      </p:sp>
      <p:pic>
        <p:nvPicPr>
          <p:cNvPr id="2050" name="Picture 2" descr="F:\Фото\IMG_5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76" y="1124744"/>
            <a:ext cx="454732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\IMG_5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82" y="3865821"/>
            <a:ext cx="4111248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Фото\IMG_52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5821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29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Пальчиковая и дыхательная гимнастики</a:t>
            </a:r>
            <a:endParaRPr lang="ru-RU" dirty="0"/>
          </a:p>
        </p:txBody>
      </p:sp>
      <p:pic>
        <p:nvPicPr>
          <p:cNvPr id="3074" name="Picture 2" descr="F:\Фото\IMG_5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2699"/>
            <a:ext cx="3528392" cy="24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Фото\IMG_52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2699"/>
            <a:ext cx="3371867" cy="243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\IMG_52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149080"/>
            <a:ext cx="381642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3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Самомассаж и </a:t>
            </a:r>
            <a:r>
              <a:rPr lang="ru-RU" b="1" i="1" dirty="0" smtClean="0"/>
              <a:t>артикуляционный массаж</a:t>
            </a:r>
            <a:endParaRPr lang="ru-RU" dirty="0"/>
          </a:p>
        </p:txBody>
      </p:sp>
      <p:pic>
        <p:nvPicPr>
          <p:cNvPr id="2050" name="Picture 2" descr="F:\Фото\IMG_5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2839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Новая папка\IMG-20180522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20751" cy="316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Гимнастика укрепляет здоровье ребенка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Утренняя гимнастика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Гимнастика после сна</a:t>
            </a:r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\IMG_5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547" y="2060848"/>
            <a:ext cx="424745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Снятие зрительного и нервного напряжения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/>
              <a:t>Гимнастика для глаз</a:t>
            </a:r>
            <a:endParaRPr lang="ru-RU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</a:t>
            </a:r>
            <a:r>
              <a:rPr lang="ru-RU" i="1" dirty="0"/>
              <a:t>Д</a:t>
            </a:r>
            <a:r>
              <a:rPr lang="ru-RU" i="1" dirty="0" smtClean="0"/>
              <a:t>инамическая пауза </a:t>
            </a:r>
            <a:endParaRPr lang="ru-RU" i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Фото\IMG_52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1" y="2072775"/>
            <a:ext cx="4232798" cy="407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\IMG_5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72775"/>
            <a:ext cx="4248471" cy="40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96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Релаксация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i="1" dirty="0"/>
              <a:t>дети учатся ощущать свои эмоции и расслабляться</a:t>
            </a:r>
            <a:r>
              <a:rPr lang="ru-RU" b="1" i="1" dirty="0"/>
              <a:t> </a:t>
            </a:r>
            <a:endParaRPr lang="ru-RU" dirty="0"/>
          </a:p>
        </p:txBody>
      </p:sp>
      <p:pic>
        <p:nvPicPr>
          <p:cNvPr id="6146" name="Picture 2" descr="F:\Фото\IMG_5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684235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16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Ароматерапия </a:t>
            </a:r>
            <a:endParaRPr lang="ru-RU" b="1" i="1" dirty="0"/>
          </a:p>
        </p:txBody>
      </p:sp>
      <p:pic>
        <p:nvPicPr>
          <p:cNvPr id="2050" name="Picture 2" descr="C:\Users\USER\Desktop\Новая папка\20180522_161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40360" cy="48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20180522_161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296965" cy="48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1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i="1" dirty="0" smtClean="0"/>
              <a:t>Сказкотерапия</a:t>
            </a:r>
            <a:endParaRPr lang="ru-RU" b="1" i="1" dirty="0"/>
          </a:p>
        </p:txBody>
      </p:sp>
      <p:pic>
        <p:nvPicPr>
          <p:cNvPr id="3076" name="Picture 4" descr="C:\Users\USER\Desktop\Новая папка\20180522_164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0128"/>
            <a:ext cx="4258449" cy="252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овая папка\20180522_1628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20128"/>
            <a:ext cx="4320815" cy="2461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Новая папка\20180523_1814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85" y="4036654"/>
            <a:ext cx="4248776" cy="251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Новая папка\20180522_1636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100916"/>
            <a:ext cx="4320815" cy="24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0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Одна из задач ФГОС ДО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91683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Охрана и укрепление физического и психического здоровья детей, в том числе их эмоционального благополучия. </a:t>
            </a:r>
          </a:p>
          <a:p>
            <a:pPr algn="ctr"/>
            <a:endParaRPr lang="ru-RU" sz="3200" i="1" dirty="0"/>
          </a:p>
          <a:p>
            <a:pPr algn="ctr"/>
            <a:endParaRPr lang="ru-RU" sz="3200" i="1" dirty="0"/>
          </a:p>
          <a:p>
            <a:pPr algn="ctr"/>
            <a:r>
              <a:rPr lang="ru-RU" sz="3200" i="1" dirty="0"/>
              <a:t>(приказ Министерства образования и науки РФ от 17 октября 2013г. № 1155)</a:t>
            </a:r>
          </a:p>
        </p:txBody>
      </p:sp>
    </p:spTree>
    <p:extLst>
      <p:ext uri="{BB962C8B-B14F-4D97-AF65-F5344CB8AC3E}">
        <p14:creationId xmlns:p14="http://schemas.microsoft.com/office/powerpoint/2010/main" val="2382523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i="1" dirty="0" smtClean="0"/>
              <a:t>Стопотерапия </a:t>
            </a:r>
            <a:endParaRPr lang="ru-RU" b="1" i="1" dirty="0"/>
          </a:p>
        </p:txBody>
      </p:sp>
      <p:pic>
        <p:nvPicPr>
          <p:cNvPr id="6146" name="Picture 2" descr="C:\Users\USER\Desktop\Новая папка\20180523_160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2" y="1268760"/>
            <a:ext cx="4242489" cy="23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овая папка\20180523_160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58" y="1268760"/>
            <a:ext cx="4164822" cy="23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Новая папка\20180522_165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38330"/>
            <a:ext cx="5112568" cy="28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7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/>
              <a:t>Су - Джок</a:t>
            </a:r>
            <a:endParaRPr lang="ru-RU" b="1" i="1" dirty="0"/>
          </a:p>
        </p:txBody>
      </p:sp>
      <p:pic>
        <p:nvPicPr>
          <p:cNvPr id="5122" name="Picture 2" descr="C:\Users\USER\Desktop\Новая папка\20180522_17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05" y="1052736"/>
            <a:ext cx="4860032" cy="27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642" y="3947316"/>
            <a:ext cx="4963012" cy="279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Арт – терапия </a:t>
            </a:r>
            <a:endParaRPr lang="ru-RU" b="1" i="1" dirty="0"/>
          </a:p>
        </p:txBody>
      </p:sp>
      <p:pic>
        <p:nvPicPr>
          <p:cNvPr id="1026" name="Picture 2" descr="C:\Users\USER\Desktop\Новая папка\20171027_0916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81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Работа с родителями</a:t>
            </a:r>
            <a:endParaRPr lang="ru-RU" b="1" i="1" dirty="0"/>
          </a:p>
        </p:txBody>
      </p:sp>
      <p:pic>
        <p:nvPicPr>
          <p:cNvPr id="2051" name="Picture 3" descr="C:\Users\USER\Desktop\20180523_1323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8354"/>
            <a:ext cx="5256584" cy="29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20180523_132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736304" cy="48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10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cap="none" dirty="0">
                <a:effectLst/>
                <a:latin typeface="Calibri"/>
              </a:rPr>
              <a:t>График заболеваемости детей</a:t>
            </a:r>
            <a:br>
              <a:rPr lang="ru-RU" sz="4000" b="1" i="1" cap="none" dirty="0">
                <a:effectLst/>
                <a:latin typeface="Calibri"/>
              </a:rPr>
            </a:br>
            <a:r>
              <a:rPr lang="ru-RU" sz="4000" b="1" i="1" cap="none" dirty="0">
                <a:effectLst/>
                <a:latin typeface="Calibri"/>
              </a:rPr>
              <a:t>(01.09.17.-01.01.18.)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8153495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48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 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3568" y="-5834593"/>
            <a:ext cx="7632848" cy="1212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+mn-ea" charset="0"/>
              <a:cs typeface="Times New Roman" pitchFamily="18" charset="0"/>
            </a:endParaRPr>
          </a:p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Реализуя все указанные виды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здоровьесберегающих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 технологий можно достигнуть тесного взаимодействия основных факторов, влияющих на здоровье дошкольников.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Подготовка к здоровому образу жизни ребенка на основе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здоровьесберегающих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+mn-ea" charset="0"/>
                <a:cs typeface="Times New Roman" pitchFamily="18" charset="0"/>
              </a:rPr>
              <a:t> технологий должна стать приоритетным направлением в деятельности каждого образовательного учреждения для детей дошкольного возраста.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Актуальность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Физическое и психологическое здоровье воспитанников в ДОУ значительно ухудшилось в последнее время. В связи с этим в ДОУ необходимо уделить особое внимание воспитанию физически здорового и социально адаптированного ребенка, обеспечению его психического благополучия, а также формированию у дошкольника ответственности за свое здоровье. </a:t>
            </a:r>
          </a:p>
        </p:txBody>
      </p:sp>
    </p:spTree>
    <p:extLst>
      <p:ext uri="{BB962C8B-B14F-4D97-AF65-F5344CB8AC3E}">
        <p14:creationId xmlns:p14="http://schemas.microsoft.com/office/powerpoint/2010/main" val="228267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r>
              <a:rPr lang="ru-RU" sz="3600" i="1" dirty="0" smtClean="0"/>
              <a:t>Обеспечить </a:t>
            </a:r>
            <a:r>
              <a:rPr lang="ru-RU" sz="3600" i="1" dirty="0"/>
              <a:t>дошкольнику </a:t>
            </a:r>
            <a:r>
              <a:rPr lang="ru-RU" sz="3600" i="1" dirty="0" smtClean="0"/>
              <a:t>возможностей </a:t>
            </a:r>
            <a:r>
              <a:rPr lang="ru-RU" sz="3600" i="1" dirty="0"/>
              <a:t>сохранения здоровья;</a:t>
            </a:r>
          </a:p>
          <a:p>
            <a:r>
              <a:rPr lang="ru-RU" sz="3600" i="1" dirty="0" smtClean="0"/>
              <a:t>Воспитание валеологической культуры как совокупности осознанного отношения ребенка к здоровью и жизни человека;</a:t>
            </a:r>
          </a:p>
          <a:p>
            <a:r>
              <a:rPr lang="ru-RU" sz="3600" i="1" dirty="0" smtClean="0"/>
              <a:t>Формирование </a:t>
            </a:r>
            <a:r>
              <a:rPr lang="ru-RU" sz="3600" i="1" dirty="0"/>
              <a:t>у </a:t>
            </a:r>
            <a:r>
              <a:rPr lang="ru-RU" sz="3600" i="1" dirty="0" smtClean="0"/>
              <a:t>ребенка необходимых знаний о здоровье и умений оберегать, поддерживать и сохранять его.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01125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5536" y="1456492"/>
            <a:ext cx="84249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1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создать в группе максимально эффективные условия для организации оздоровительной работы;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снизить заболеваемость путем проведения оздоровительных и закаливающих мероприятий;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формировать у детей привычки к здоровому образу жизни;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привлечь родителей воспитанников с целью поддержания здорового образа жизни не только в детском саду, но и в условиях семьи;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закладывать фундамент хорошего физического здоровья;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формировать у дошкольников основы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валеологической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 культуры, т.е. научить их самостоятельно заботиться о своем здоровье;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повышать уровень психического и социального здоровья воспитанников;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мотивировать детей на здоровый образ жизни;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воспитывать ценностное отношение к своему здоровью;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31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+mn-ea"/>
                <a:cs typeface="Arial" pitchFamily="34" charset="0"/>
              </a:rPr>
              <a:t>оказывать всестороннюю помощь семье в обеспечении здоровья детей и приобщении их к здоровому образу жизни.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Ожидаемый результат: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628800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положительная динамика состояния здоровья дошкольников, снижение заболеваемости;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к концу младшего дошкольного возраста дети  проявляют интерес к правилам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здоровьесберегающего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поведения;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стремятся соблюдать элементарные правила здорового образа жизни;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имеют элементарные представления о том, что такое здоровый человек, что помогает нам быть здоровым.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положительно настроены на выполнение элементарных процессов самообслуживания.</a:t>
            </a:r>
          </a:p>
          <a:p>
            <a:pPr lvl="0"/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Понимают важность формирования сохранения и укрепления здоровья детей младшего дошкольного возраста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В конце 2017 учебного года подведены итоги по состоянию здоровья детей, анализ заболеваемости и </a:t>
            </a:r>
            <a:br>
              <a:rPr lang="ru-RU" sz="2700" b="1" i="1" dirty="0" smtClean="0"/>
            </a:br>
            <a:r>
              <a:rPr lang="ru-RU" sz="2700" b="1" i="1" dirty="0" smtClean="0"/>
              <a:t>посещаемости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328786"/>
            <a:ext cx="88204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Всего детей – 18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группа здоровья - 100%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834640"/>
          <a:ext cx="6096001" cy="1828800"/>
        </p:xfrm>
        <a:graphic>
          <a:graphicData uri="http://schemas.openxmlformats.org/drawingml/2006/table">
            <a:tbl>
              <a:tblPr/>
              <a:tblGrid>
                <a:gridCol w="2031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94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2104" marR="62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Количество дней пропущенных одним ребенком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2104" marR="62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latin typeface="Calibri"/>
                          <a:ea typeface="Calibri"/>
                        </a:rPr>
                        <a:t>Заболеваемость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2104" marR="62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8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2016-2017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2104" marR="62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38,7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2104" marR="62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625"/>
                        </a:spcBef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</a:rPr>
                        <a:t>658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2104" marR="621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Диаграмма заболеваемости 2016-2017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19672" y="1772816"/>
          <a:ext cx="6000328" cy="368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Система профилактической и коррекционной работы по оздоровлению детей группы</a:t>
            </a:r>
            <a:endParaRPr lang="ru-RU" sz="3600" b="1" i="1" dirty="0"/>
          </a:p>
        </p:txBody>
      </p:sp>
      <p:sp>
        <p:nvSpPr>
          <p:cNvPr id="5" name="Овал 4"/>
          <p:cNvSpPr/>
          <p:nvPr/>
        </p:nvSpPr>
        <p:spPr>
          <a:xfrm>
            <a:off x="3488963" y="3117702"/>
            <a:ext cx="2925624" cy="1476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Здоровье сберегающие технологии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1196556" y="3256631"/>
            <a:ext cx="1425771" cy="656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Дорожка здоровья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71047" y="2546254"/>
            <a:ext cx="1355479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Гимнастика после сна</a:t>
            </a:r>
            <a:endParaRPr lang="ru-RU" sz="1200" b="1" dirty="0"/>
          </a:p>
        </p:txBody>
      </p:sp>
      <p:sp>
        <p:nvSpPr>
          <p:cNvPr id="9" name="Овал 8"/>
          <p:cNvSpPr/>
          <p:nvPr/>
        </p:nvSpPr>
        <p:spPr>
          <a:xfrm>
            <a:off x="1690352" y="5579752"/>
            <a:ext cx="1331438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Дыхательная гимнастика</a:t>
            </a:r>
            <a:endParaRPr lang="ru-RU" sz="1200" b="1" dirty="0"/>
          </a:p>
        </p:txBody>
      </p:sp>
      <p:sp>
        <p:nvSpPr>
          <p:cNvPr id="10" name="Овал 9"/>
          <p:cNvSpPr/>
          <p:nvPr/>
        </p:nvSpPr>
        <p:spPr>
          <a:xfrm>
            <a:off x="2935404" y="6159624"/>
            <a:ext cx="1296144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Прогулки </a:t>
            </a:r>
            <a:endParaRPr lang="ru-RU" sz="1200" b="1" dirty="0"/>
          </a:p>
        </p:txBody>
      </p:sp>
      <p:sp>
        <p:nvSpPr>
          <p:cNvPr id="11" name="Овал 10"/>
          <p:cNvSpPr/>
          <p:nvPr/>
        </p:nvSpPr>
        <p:spPr>
          <a:xfrm>
            <a:off x="3927618" y="1743597"/>
            <a:ext cx="1288652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Утренняя гимнастика</a:t>
            </a:r>
            <a:endParaRPr lang="ru-RU" sz="1400" b="1" dirty="0"/>
          </a:p>
        </p:txBody>
      </p:sp>
      <p:sp>
        <p:nvSpPr>
          <p:cNvPr id="12" name="Овал 11"/>
          <p:cNvSpPr/>
          <p:nvPr/>
        </p:nvSpPr>
        <p:spPr>
          <a:xfrm>
            <a:off x="5770398" y="6088878"/>
            <a:ext cx="1471132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Подвиж</a:t>
            </a:r>
          </a:p>
          <a:p>
            <a:pPr algn="ctr"/>
            <a:r>
              <a:rPr lang="ru-RU" sz="1400" b="1" dirty="0" smtClean="0"/>
              <a:t>ные игры</a:t>
            </a:r>
            <a:endParaRPr lang="ru-RU" sz="1400" b="1" dirty="0"/>
          </a:p>
        </p:txBody>
      </p:sp>
      <p:sp>
        <p:nvSpPr>
          <p:cNvPr id="13" name="Овал 12"/>
          <p:cNvSpPr/>
          <p:nvPr/>
        </p:nvSpPr>
        <p:spPr>
          <a:xfrm>
            <a:off x="7345929" y="3873745"/>
            <a:ext cx="1498396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Пальчиковая гимнастика</a:t>
            </a:r>
            <a:endParaRPr lang="ru-RU" sz="1200" b="1" dirty="0"/>
          </a:p>
        </p:txBody>
      </p:sp>
      <p:sp>
        <p:nvSpPr>
          <p:cNvPr id="14" name="Овал 13"/>
          <p:cNvSpPr/>
          <p:nvPr/>
        </p:nvSpPr>
        <p:spPr>
          <a:xfrm>
            <a:off x="7431153" y="4641925"/>
            <a:ext cx="1327947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Самомассаж </a:t>
            </a:r>
            <a:endParaRPr lang="ru-RU" sz="1400" b="1" dirty="0"/>
          </a:p>
        </p:txBody>
      </p:sp>
      <p:sp>
        <p:nvSpPr>
          <p:cNvPr id="15" name="Овал 14"/>
          <p:cNvSpPr/>
          <p:nvPr/>
        </p:nvSpPr>
        <p:spPr>
          <a:xfrm>
            <a:off x="5235343" y="1881485"/>
            <a:ext cx="1375373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Ф</a:t>
            </a:r>
            <a:r>
              <a:rPr lang="ru-RU" sz="1400" b="1" dirty="0" smtClean="0"/>
              <a:t>изкультминутки</a:t>
            </a:r>
            <a:endParaRPr lang="ru-RU" sz="1400" b="1" dirty="0"/>
          </a:p>
        </p:txBody>
      </p:sp>
      <p:sp>
        <p:nvSpPr>
          <p:cNvPr id="16" name="Овал 15"/>
          <p:cNvSpPr/>
          <p:nvPr/>
        </p:nvSpPr>
        <p:spPr>
          <a:xfrm>
            <a:off x="2550535" y="1895329"/>
            <a:ext cx="1346598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Закали</a:t>
            </a:r>
          </a:p>
          <a:p>
            <a:pPr algn="ctr"/>
            <a:r>
              <a:rPr lang="ru-RU" sz="1400" b="1" dirty="0" smtClean="0"/>
              <a:t>вание </a:t>
            </a:r>
            <a:endParaRPr lang="ru-RU" sz="1400" b="1" dirty="0"/>
          </a:p>
        </p:txBody>
      </p:sp>
      <p:sp>
        <p:nvSpPr>
          <p:cNvPr id="18" name="Овал 17"/>
          <p:cNvSpPr/>
          <p:nvPr/>
        </p:nvSpPr>
        <p:spPr>
          <a:xfrm>
            <a:off x="7341386" y="3062452"/>
            <a:ext cx="1284906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Релакса</a:t>
            </a:r>
          </a:p>
          <a:p>
            <a:pPr algn="ctr"/>
            <a:r>
              <a:rPr lang="ru-RU" sz="1400" b="1" dirty="0" smtClean="0"/>
              <a:t>ция </a:t>
            </a:r>
            <a:endParaRPr lang="ru-RU" sz="1400" b="1" dirty="0"/>
          </a:p>
        </p:txBody>
      </p:sp>
      <p:sp>
        <p:nvSpPr>
          <p:cNvPr id="19" name="Овал 18"/>
          <p:cNvSpPr/>
          <p:nvPr/>
        </p:nvSpPr>
        <p:spPr>
          <a:xfrm>
            <a:off x="1185967" y="3999093"/>
            <a:ext cx="1368650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Умывание после сна</a:t>
            </a:r>
            <a:endParaRPr lang="ru-RU" sz="1200" b="1" dirty="0"/>
          </a:p>
        </p:txBody>
      </p:sp>
      <p:sp>
        <p:nvSpPr>
          <p:cNvPr id="20" name="Овал 19"/>
          <p:cNvSpPr/>
          <p:nvPr/>
        </p:nvSpPr>
        <p:spPr>
          <a:xfrm>
            <a:off x="4266732" y="6110882"/>
            <a:ext cx="1369924" cy="698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Гимнастика для глаз</a:t>
            </a:r>
            <a:endParaRPr lang="ru-RU" sz="1200" b="1" dirty="0"/>
          </a:p>
        </p:txBody>
      </p:sp>
      <p:sp>
        <p:nvSpPr>
          <p:cNvPr id="17" name="Овал 16"/>
          <p:cNvSpPr/>
          <p:nvPr/>
        </p:nvSpPr>
        <p:spPr>
          <a:xfrm>
            <a:off x="1314358" y="4732939"/>
            <a:ext cx="1512168" cy="665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Ароматера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пия </a:t>
            </a:r>
            <a:endParaRPr lang="ru-RU" sz="1400" b="1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2356071" y="4020599"/>
            <a:ext cx="1132892" cy="1646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6" idx="6"/>
          </p:cNvCxnSpPr>
          <p:nvPr/>
        </p:nvCxnSpPr>
        <p:spPr>
          <a:xfrm flipH="1">
            <a:off x="2622327" y="3498207"/>
            <a:ext cx="1046506" cy="86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6" idx="5"/>
          </p:cNvCxnSpPr>
          <p:nvPr/>
        </p:nvCxnSpPr>
        <p:spPr>
          <a:xfrm>
            <a:off x="3699928" y="2491430"/>
            <a:ext cx="739619" cy="546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5796136" y="3411640"/>
            <a:ext cx="1800200" cy="450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" idx="6"/>
          </p:cNvCxnSpPr>
          <p:nvPr/>
        </p:nvCxnSpPr>
        <p:spPr>
          <a:xfrm>
            <a:off x="6414587" y="3855914"/>
            <a:ext cx="1181749" cy="329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5" idx="5"/>
          </p:cNvCxnSpPr>
          <p:nvPr/>
        </p:nvCxnSpPr>
        <p:spPr>
          <a:xfrm>
            <a:off x="5986139" y="4377908"/>
            <a:ext cx="1610197" cy="1201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12" idx="0"/>
          </p:cNvCxnSpPr>
          <p:nvPr/>
        </p:nvCxnSpPr>
        <p:spPr>
          <a:xfrm>
            <a:off x="5216270" y="4560637"/>
            <a:ext cx="1289694" cy="1528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3699928" y="4776538"/>
            <a:ext cx="566804" cy="1334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4815048" y="4572121"/>
            <a:ext cx="273291" cy="1516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>
            <a:endCxn id="9" idx="7"/>
          </p:cNvCxnSpPr>
          <p:nvPr/>
        </p:nvCxnSpPr>
        <p:spPr>
          <a:xfrm flipH="1">
            <a:off x="2826805" y="4612896"/>
            <a:ext cx="962956" cy="1069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 flipV="1">
            <a:off x="3547905" y="2895442"/>
            <a:ext cx="241856" cy="455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5" idx="0"/>
          </p:cNvCxnSpPr>
          <p:nvPr/>
        </p:nvCxnSpPr>
        <p:spPr>
          <a:xfrm flipH="1">
            <a:off x="4439547" y="3117702"/>
            <a:ext cx="512228" cy="5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Овал 93"/>
          <p:cNvSpPr/>
          <p:nvPr/>
        </p:nvSpPr>
        <p:spPr>
          <a:xfrm>
            <a:off x="7016877" y="5527493"/>
            <a:ext cx="1612783" cy="814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Артикуляционный массаж</a:t>
            </a:r>
            <a:endParaRPr lang="ru-RU" sz="1400" b="1" dirty="0"/>
          </a:p>
        </p:txBody>
      </p:sp>
      <p:sp>
        <p:nvSpPr>
          <p:cNvPr id="99" name="Овал 98"/>
          <p:cNvSpPr/>
          <p:nvPr/>
        </p:nvSpPr>
        <p:spPr>
          <a:xfrm>
            <a:off x="6638353" y="2383696"/>
            <a:ext cx="1456774" cy="63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/>
              <a:t>Сказкоте</a:t>
            </a:r>
            <a:endParaRPr lang="ru-RU" sz="1400" b="1" dirty="0" smtClean="0"/>
          </a:p>
          <a:p>
            <a:pPr algn="ctr"/>
            <a:r>
              <a:rPr lang="ru-RU" sz="1400" b="1" dirty="0" err="1" smtClean="0"/>
              <a:t>рапия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cxnSp>
        <p:nvCxnSpPr>
          <p:cNvPr id="48" name="Прямая со стрелкой 47"/>
          <p:cNvCxnSpPr>
            <a:stCxn id="5" idx="1"/>
          </p:cNvCxnSpPr>
          <p:nvPr/>
        </p:nvCxnSpPr>
        <p:spPr>
          <a:xfrm>
            <a:off x="3927618" y="335123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488963" y="2491430"/>
            <a:ext cx="1322570" cy="1774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 flipV="1">
            <a:off x="4811533" y="2441973"/>
            <a:ext cx="3515" cy="675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436096" y="312334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15" idx="4"/>
          </p:cNvCxnSpPr>
          <p:nvPr/>
        </p:nvCxnSpPr>
        <p:spPr>
          <a:xfrm flipV="1">
            <a:off x="5636656" y="2579861"/>
            <a:ext cx="286374" cy="6647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99" idx="3"/>
          </p:cNvCxnSpPr>
          <p:nvPr/>
        </p:nvCxnSpPr>
        <p:spPr>
          <a:xfrm flipV="1">
            <a:off x="6156176" y="2923893"/>
            <a:ext cx="695517" cy="487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 flipV="1">
            <a:off x="4695661" y="2441974"/>
            <a:ext cx="115872" cy="725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6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475</Words>
  <Application>Microsoft Office PowerPoint</Application>
  <PresentationFormat>Экран (4:3)</PresentationFormat>
  <Paragraphs>113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 Проект  «Здоровьесберегающие технологии в практике педагогов ДОУ» 2 младшая группа «Семицветик» МДОУ д/с №7 «Рябинушка»  Подготовила: Зраева А.А.  </vt:lpstr>
      <vt:lpstr>Одна из задач ФГОС ДО</vt:lpstr>
      <vt:lpstr>Актуальность проекта</vt:lpstr>
      <vt:lpstr>Цель</vt:lpstr>
      <vt:lpstr>Задачи </vt:lpstr>
      <vt:lpstr>Ожидаемый результат:</vt:lpstr>
      <vt:lpstr> В конце 2017 учебного года подведены итоги по состоянию здоровья детей, анализ заболеваемости и  посещаемости детей. </vt:lpstr>
      <vt:lpstr>Диаграмма заболеваемости 2016-2017 уч. год</vt:lpstr>
      <vt:lpstr>Система профилактической и коррекционной работы по оздоровлению детей группы</vt:lpstr>
      <vt:lpstr>Подвижные игры и спорт</vt:lpstr>
      <vt:lpstr>Прогулки</vt:lpstr>
      <vt:lpstr>Закаливание </vt:lpstr>
      <vt:lpstr>Пальчиковая и дыхательная гимнастики</vt:lpstr>
      <vt:lpstr>Самомассаж и артикуляционный массаж</vt:lpstr>
      <vt:lpstr>Гимнастика укрепляет здоровье ребенка</vt:lpstr>
      <vt:lpstr>Снятие зрительного и нервного напряжения</vt:lpstr>
      <vt:lpstr>Релаксация дети учатся ощущать свои эмоции и расслабляться </vt:lpstr>
      <vt:lpstr>Ароматерапия </vt:lpstr>
      <vt:lpstr>Сказкотерапия</vt:lpstr>
      <vt:lpstr>Стопотерапия </vt:lpstr>
      <vt:lpstr>Су - Джок</vt:lpstr>
      <vt:lpstr>Арт – терапия </vt:lpstr>
      <vt:lpstr>Работа с родителями</vt:lpstr>
      <vt:lpstr>График заболеваемости детей (01.09.17.-01.01.18.)</vt:lpstr>
      <vt:lpstr>Вывод: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67</cp:revision>
  <dcterms:created xsi:type="dcterms:W3CDTF">2018-05-15T07:36:37Z</dcterms:created>
  <dcterms:modified xsi:type="dcterms:W3CDTF">2020-02-06T06:25:10Z</dcterms:modified>
</cp:coreProperties>
</file>