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319" r:id="rId5"/>
    <p:sldId id="262" r:id="rId6"/>
    <p:sldId id="263" r:id="rId7"/>
    <p:sldId id="313" r:id="rId8"/>
    <p:sldId id="315" r:id="rId9"/>
    <p:sldId id="317" r:id="rId10"/>
    <p:sldId id="281" r:id="rId11"/>
    <p:sldId id="316" r:id="rId12"/>
    <p:sldId id="265" r:id="rId13"/>
    <p:sldId id="318" r:id="rId14"/>
    <p:sldId id="283" r:id="rId15"/>
    <p:sldId id="322" r:id="rId16"/>
    <p:sldId id="264" r:id="rId17"/>
    <p:sldId id="284" r:id="rId18"/>
    <p:sldId id="268" r:id="rId19"/>
    <p:sldId id="323" r:id="rId20"/>
    <p:sldId id="325" r:id="rId21"/>
    <p:sldId id="324" r:id="rId22"/>
    <p:sldId id="275" r:id="rId23"/>
    <p:sldId id="276" r:id="rId24"/>
    <p:sldId id="326" r:id="rId25"/>
    <p:sldId id="327" r:id="rId26"/>
    <p:sldId id="30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28F85A"/>
    <a:srgbClr val="9D23A0"/>
    <a:srgbClr val="F0BDF1"/>
    <a:srgbClr val="D44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 snapToGrid="0">
      <p:cViewPr varScale="1">
        <p:scale>
          <a:sx n="67" d="100"/>
          <a:sy n="67" d="100"/>
        </p:scale>
        <p:origin x="139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795" y="327233"/>
            <a:ext cx="5883965" cy="204449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76384" y="4486276"/>
            <a:ext cx="582764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2519362"/>
            <a:ext cx="3238500" cy="1819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115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54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1881809"/>
            <a:ext cx="1971675" cy="4295154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1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284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0770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961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6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9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94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00200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877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452"/>
            </a:avLst>
          </a:prstGeom>
          <a:gradFill>
            <a:gsLst>
              <a:gs pos="0">
                <a:srgbClr val="00B050"/>
              </a:gs>
              <a:gs pos="40000">
                <a:srgbClr val="FFFF00"/>
              </a:gs>
              <a:gs pos="68000">
                <a:srgbClr val="7030A0"/>
              </a:gs>
              <a:gs pos="100000">
                <a:srgbClr val="D444D8"/>
              </a:gs>
            </a:gsLst>
            <a:lin ang="5400000" scaled="1"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9" t="3286" r="18889" b="2802"/>
          <a:stretch/>
        </p:blipFill>
        <p:spPr>
          <a:xfrm rot="5400000" flipV="1">
            <a:off x="1298712" y="-970723"/>
            <a:ext cx="6546575" cy="8799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642" y="834887"/>
            <a:ext cx="6520642" cy="12499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2319130"/>
            <a:ext cx="7886700" cy="3925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Овал 8"/>
          <p:cNvSpPr/>
          <p:nvPr userDrawn="1"/>
        </p:nvSpPr>
        <p:spPr>
          <a:xfrm>
            <a:off x="386459" y="987159"/>
            <a:ext cx="108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 userDrawn="1"/>
        </p:nvSpPr>
        <p:spPr>
          <a:xfrm>
            <a:off x="380512" y="1314058"/>
            <a:ext cx="108000" cy="1080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 userDrawn="1"/>
        </p:nvSpPr>
        <p:spPr>
          <a:xfrm>
            <a:off x="386459" y="2026237"/>
            <a:ext cx="108000" cy="108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 userDrawn="1"/>
        </p:nvSpPr>
        <p:spPr>
          <a:xfrm>
            <a:off x="380512" y="5133820"/>
            <a:ext cx="108000" cy="1080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 userDrawn="1"/>
        </p:nvSpPr>
        <p:spPr>
          <a:xfrm>
            <a:off x="386459" y="5845999"/>
            <a:ext cx="108000" cy="108000"/>
          </a:xfrm>
          <a:prstGeom prst="ellipse">
            <a:avLst/>
          </a:prstGeom>
          <a:solidFill>
            <a:srgbClr val="9D23A0"/>
          </a:solidFill>
          <a:ln>
            <a:solidFill>
              <a:srgbClr val="9D23A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 userDrawn="1"/>
        </p:nvSpPr>
        <p:spPr>
          <a:xfrm>
            <a:off x="389121" y="6136215"/>
            <a:ext cx="108000" cy="108000"/>
          </a:xfrm>
          <a:prstGeom prst="ellipse">
            <a:avLst/>
          </a:prstGeom>
          <a:solidFill>
            <a:srgbClr val="D444D8"/>
          </a:solidFill>
          <a:ln>
            <a:solidFill>
              <a:srgbClr val="D444D8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788" l="177" r="100000">
                        <a14:foregroundMark x1="76283" y1="35909" x2="76283" y2="35909"/>
                        <a14:foregroundMark x1="85841" y1="32576" x2="85841" y2="32576"/>
                        <a14:foregroundMark x1="62832" y1="39242" x2="62832" y2="39242"/>
                        <a14:foregroundMark x1="75221" y1="19545" x2="75221" y2="19545"/>
                        <a14:foregroundMark x1="87611" y1="18030" x2="87611" y2="18030"/>
                        <a14:foregroundMark x1="81416" y1="7424" x2="81416" y2="8939"/>
                        <a14:foregroundMark x1="71681" y1="6515" x2="71681" y2="6515"/>
                        <a14:foregroundMark x1="79115" y1="5909" x2="79115" y2="5909"/>
                        <a14:foregroundMark x1="23894" y1="73636" x2="23894" y2="73636"/>
                        <a14:foregroundMark x1="24425" y1="83788" x2="24425" y2="83788"/>
                        <a14:foregroundMark x1="28319" y1="92424" x2="28319" y2="92424"/>
                        <a14:foregroundMark x1="41947" y1="92424" x2="41947" y2="92424"/>
                        <a14:foregroundMark x1="48673" y1="91970" x2="48673" y2="91970"/>
                        <a14:foregroundMark x1="43540" y1="81364" x2="43540" y2="81364"/>
                        <a14:foregroundMark x1="37876" y1="75000" x2="37876" y2="75000"/>
                        <a14:foregroundMark x1="49204" y1="84242" x2="49204" y2="84242"/>
                        <a14:foregroundMark x1="85310" y1="74545" x2="85310" y2="76061"/>
                        <a14:foregroundMark x1="81416" y1="63485" x2="81416" y2="63485"/>
                        <a14:foregroundMark x1="81947" y1="54697" x2="81947" y2="54697"/>
                        <a14:foregroundMark x1="81416" y1="50000" x2="81416" y2="50000"/>
                        <a14:foregroundMark x1="80708" y1="58636" x2="80708" y2="58636"/>
                        <a14:foregroundMark x1="74513" y1="41667" x2="74513" y2="41667"/>
                        <a14:foregroundMark x1="69558" y1="41212" x2="69558" y2="41212"/>
                        <a14:foregroundMark x1="67257" y1="40758" x2="67257" y2="40758"/>
                        <a14:foregroundMark x1="27257" y1="38333" x2="27257" y2="38333"/>
                        <a14:foregroundMark x1="14336" y1="40303" x2="14336" y2="40303"/>
                        <a14:foregroundMark x1="27257" y1="35455" x2="27257" y2="35455"/>
                        <a14:foregroundMark x1="21593" y1="39242" x2="21593" y2="39242"/>
                        <a14:foregroundMark x1="87611" y1="71667" x2="87611" y2="71667"/>
                        <a14:foregroundMark x1="80177" y1="77424" x2="80177" y2="77424"/>
                        <a14:foregroundMark x1="81947" y1="71667" x2="81947" y2="71667"/>
                        <a14:foregroundMark x1="87080" y1="77879" x2="87080" y2="77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561" y="310895"/>
            <a:ext cx="1327972" cy="15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9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7.jpeg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6.emf"/><Relationship Id="rId5" Type="http://schemas.openxmlformats.org/officeDocument/2006/relationships/image" Target="../media/image13.e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1.e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emf"/><Relationship Id="rId11" Type="http://schemas.openxmlformats.org/officeDocument/2006/relationships/image" Target="../media/image25.png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0.emf"/><Relationship Id="rId4" Type="http://schemas.openxmlformats.org/officeDocument/2006/relationships/image" Target="../media/image17.jpeg"/><Relationship Id="rId9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7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Квадратичная функция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Елена Олеговна Рева учитель математики МБОУ «Гимназия №16»</a:t>
            </a:r>
          </a:p>
          <a:p>
            <a:r>
              <a:rPr lang="ru-RU" dirty="0" err="1" smtClean="0"/>
              <a:t>г.о</a:t>
            </a:r>
            <a:r>
              <a:rPr lang="ru-RU" dirty="0" smtClean="0"/>
              <a:t>. Мытищи Московской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94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>
            <a:grpSpLocks/>
          </p:cNvGrpSpPr>
          <p:nvPr/>
        </p:nvGrpSpPr>
        <p:grpSpPr bwMode="auto">
          <a:xfrm>
            <a:off x="938222" y="1739916"/>
            <a:ext cx="2795588" cy="2808287"/>
            <a:chOff x="839" y="391"/>
            <a:chExt cx="1761" cy="1769"/>
          </a:xfrm>
        </p:grpSpPr>
        <p:grpSp>
          <p:nvGrpSpPr>
            <p:cNvPr id="38915" name="Group 4"/>
            <p:cNvGrpSpPr>
              <a:grpSpLocks/>
            </p:cNvGrpSpPr>
            <p:nvPr/>
          </p:nvGrpSpPr>
          <p:grpSpPr bwMode="auto">
            <a:xfrm>
              <a:off x="839" y="391"/>
              <a:ext cx="1761" cy="1769"/>
              <a:chOff x="3061" y="1515"/>
              <a:chExt cx="2042" cy="2051"/>
            </a:xfrm>
          </p:grpSpPr>
          <p:pic>
            <p:nvPicPr>
              <p:cNvPr id="38916" name="Picture 7" descr="сетка"/>
              <p:cNvPicPr>
                <a:picLocks noChangeAspect="1" noChangeArrowheads="1"/>
              </p:cNvPicPr>
              <p:nvPr/>
            </p:nvPicPr>
            <p:blipFill>
              <a:blip r:embed="rId3">
                <a:lum bright="36000" contrast="-70000"/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391" t="23769" r="22256" b="20491"/>
              <a:stretch>
                <a:fillRect/>
              </a:stretch>
            </p:blipFill>
            <p:spPr bwMode="auto">
              <a:xfrm>
                <a:off x="3061" y="1515"/>
                <a:ext cx="2042" cy="2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17" name="Line 8"/>
              <p:cNvSpPr>
                <a:spLocks noChangeShapeType="1"/>
              </p:cNvSpPr>
              <p:nvPr/>
            </p:nvSpPr>
            <p:spPr bwMode="auto">
              <a:xfrm flipV="1">
                <a:off x="4080" y="1622"/>
                <a:ext cx="0" cy="18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18" name="Line 9"/>
              <p:cNvSpPr>
                <a:spLocks noChangeShapeType="1"/>
              </p:cNvSpPr>
              <p:nvPr/>
            </p:nvSpPr>
            <p:spPr bwMode="auto">
              <a:xfrm>
                <a:off x="3128" y="3087"/>
                <a:ext cx="189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19" name="Text Box 10"/>
              <p:cNvSpPr txBox="1">
                <a:spLocks noChangeArrowheads="1"/>
              </p:cNvSpPr>
              <p:nvPr/>
            </p:nvSpPr>
            <p:spPr bwMode="auto">
              <a:xfrm>
                <a:off x="4876" y="3067"/>
                <a:ext cx="214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ru-RU" altLang="ru-RU" sz="2000" b="1" i="1" baseline="-25000"/>
                  <a:t>Х</a:t>
                </a:r>
              </a:p>
            </p:txBody>
          </p:sp>
          <p:sp>
            <p:nvSpPr>
              <p:cNvPr id="38920" name="Text Box 11"/>
              <p:cNvSpPr txBox="1">
                <a:spLocks noChangeArrowheads="1"/>
              </p:cNvSpPr>
              <p:nvPr/>
            </p:nvSpPr>
            <p:spPr bwMode="auto">
              <a:xfrm>
                <a:off x="4068" y="1561"/>
                <a:ext cx="215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ru-RU" altLang="ru-RU" sz="2000" b="1" i="1" baseline="-25000"/>
                  <a:t>У</a:t>
                </a:r>
              </a:p>
            </p:txBody>
          </p:sp>
        </p:grpSp>
        <p:sp>
          <p:nvSpPr>
            <p:cNvPr id="38921" name="Text Box 10"/>
            <p:cNvSpPr txBox="1">
              <a:spLocks noChangeArrowheads="1"/>
            </p:cNvSpPr>
            <p:nvPr/>
          </p:nvSpPr>
          <p:spPr bwMode="auto">
            <a:xfrm>
              <a:off x="1749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38922" name="Text Box 11"/>
            <p:cNvSpPr txBox="1">
              <a:spLocks noChangeArrowheads="1"/>
            </p:cNvSpPr>
            <p:nvPr/>
          </p:nvSpPr>
          <p:spPr bwMode="auto">
            <a:xfrm>
              <a:off x="1565" y="1570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38923" name="Text Box 12"/>
            <p:cNvSpPr txBox="1">
              <a:spLocks noChangeArrowheads="1"/>
            </p:cNvSpPr>
            <p:nvPr/>
          </p:nvSpPr>
          <p:spPr bwMode="auto">
            <a:xfrm>
              <a:off x="1565" y="1253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4</a:t>
              </a:r>
            </a:p>
          </p:txBody>
        </p:sp>
        <p:sp>
          <p:nvSpPr>
            <p:cNvPr id="38924" name="Text Box 13"/>
            <p:cNvSpPr txBox="1">
              <a:spLocks noChangeArrowheads="1"/>
            </p:cNvSpPr>
            <p:nvPr/>
          </p:nvSpPr>
          <p:spPr bwMode="auto">
            <a:xfrm>
              <a:off x="1565" y="754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9</a:t>
              </a:r>
            </a:p>
          </p:txBody>
        </p:sp>
        <p:sp>
          <p:nvSpPr>
            <p:cNvPr id="38925" name="Text Box 14"/>
            <p:cNvSpPr txBox="1">
              <a:spLocks noChangeArrowheads="1"/>
            </p:cNvSpPr>
            <p:nvPr/>
          </p:nvSpPr>
          <p:spPr bwMode="auto">
            <a:xfrm>
              <a:off x="1864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2</a:t>
              </a:r>
            </a:p>
          </p:txBody>
        </p:sp>
        <p:sp>
          <p:nvSpPr>
            <p:cNvPr id="38926" name="Text Box 15"/>
            <p:cNvSpPr txBox="1">
              <a:spLocks noChangeArrowheads="1"/>
            </p:cNvSpPr>
            <p:nvPr/>
          </p:nvSpPr>
          <p:spPr bwMode="auto">
            <a:xfrm>
              <a:off x="1964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3</a:t>
              </a:r>
            </a:p>
          </p:txBody>
        </p:sp>
        <p:sp>
          <p:nvSpPr>
            <p:cNvPr id="38927" name="Text Box 16"/>
            <p:cNvSpPr txBox="1">
              <a:spLocks noChangeArrowheads="1"/>
            </p:cNvSpPr>
            <p:nvPr/>
          </p:nvSpPr>
          <p:spPr bwMode="auto">
            <a:xfrm>
              <a:off x="1496" y="1741"/>
              <a:ext cx="2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-1</a:t>
              </a:r>
            </a:p>
          </p:txBody>
        </p:sp>
      </p:grpSp>
      <p:grpSp>
        <p:nvGrpSpPr>
          <p:cNvPr id="38928" name="Group 16"/>
          <p:cNvGrpSpPr>
            <a:grpSpLocks/>
          </p:cNvGrpSpPr>
          <p:nvPr/>
        </p:nvGrpSpPr>
        <p:grpSpPr bwMode="auto">
          <a:xfrm>
            <a:off x="4462469" y="1711335"/>
            <a:ext cx="2795587" cy="2808287"/>
            <a:chOff x="839" y="391"/>
            <a:chExt cx="1761" cy="1769"/>
          </a:xfrm>
        </p:grpSpPr>
        <p:grpSp>
          <p:nvGrpSpPr>
            <p:cNvPr id="38929" name="Group 4"/>
            <p:cNvGrpSpPr>
              <a:grpSpLocks/>
            </p:cNvGrpSpPr>
            <p:nvPr/>
          </p:nvGrpSpPr>
          <p:grpSpPr bwMode="auto">
            <a:xfrm>
              <a:off x="839" y="391"/>
              <a:ext cx="1761" cy="1769"/>
              <a:chOff x="3061" y="1515"/>
              <a:chExt cx="2042" cy="2051"/>
            </a:xfrm>
          </p:grpSpPr>
          <p:pic>
            <p:nvPicPr>
              <p:cNvPr id="38930" name="Picture 7" descr="сетка"/>
              <p:cNvPicPr>
                <a:picLocks noChangeAspect="1" noChangeArrowheads="1"/>
              </p:cNvPicPr>
              <p:nvPr/>
            </p:nvPicPr>
            <p:blipFill>
              <a:blip r:embed="rId3">
                <a:lum bright="36000" contrast="-70000"/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391" t="23769" r="22256" b="20491"/>
              <a:stretch>
                <a:fillRect/>
              </a:stretch>
            </p:blipFill>
            <p:spPr bwMode="auto">
              <a:xfrm>
                <a:off x="3061" y="1515"/>
                <a:ext cx="2042" cy="2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31" name="Line 8"/>
              <p:cNvSpPr>
                <a:spLocks noChangeShapeType="1"/>
              </p:cNvSpPr>
              <p:nvPr/>
            </p:nvSpPr>
            <p:spPr bwMode="auto">
              <a:xfrm flipV="1">
                <a:off x="4080" y="1622"/>
                <a:ext cx="0" cy="18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32" name="Line 9"/>
              <p:cNvSpPr>
                <a:spLocks noChangeShapeType="1"/>
              </p:cNvSpPr>
              <p:nvPr/>
            </p:nvSpPr>
            <p:spPr bwMode="auto">
              <a:xfrm>
                <a:off x="3128" y="3087"/>
                <a:ext cx="189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33" name="Text Box 10"/>
              <p:cNvSpPr txBox="1">
                <a:spLocks noChangeArrowheads="1"/>
              </p:cNvSpPr>
              <p:nvPr/>
            </p:nvSpPr>
            <p:spPr bwMode="auto">
              <a:xfrm>
                <a:off x="4876" y="3067"/>
                <a:ext cx="214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ru-RU" altLang="ru-RU" sz="2000" b="1" i="1" baseline="-25000"/>
                  <a:t>Х</a:t>
                </a:r>
              </a:p>
            </p:txBody>
          </p:sp>
          <p:sp>
            <p:nvSpPr>
              <p:cNvPr id="38934" name="Text Box 11"/>
              <p:cNvSpPr txBox="1">
                <a:spLocks noChangeArrowheads="1"/>
              </p:cNvSpPr>
              <p:nvPr/>
            </p:nvSpPr>
            <p:spPr bwMode="auto">
              <a:xfrm>
                <a:off x="4068" y="1561"/>
                <a:ext cx="215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ru-RU" altLang="ru-RU" sz="2000" b="1" i="1" baseline="-25000"/>
                  <a:t>У</a:t>
                </a:r>
              </a:p>
            </p:txBody>
          </p:sp>
        </p:grpSp>
        <p:sp>
          <p:nvSpPr>
            <p:cNvPr id="38935" name="Text Box 10"/>
            <p:cNvSpPr txBox="1">
              <a:spLocks noChangeArrowheads="1"/>
            </p:cNvSpPr>
            <p:nvPr/>
          </p:nvSpPr>
          <p:spPr bwMode="auto">
            <a:xfrm>
              <a:off x="1749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38936" name="Text Box 11"/>
            <p:cNvSpPr txBox="1">
              <a:spLocks noChangeArrowheads="1"/>
            </p:cNvSpPr>
            <p:nvPr/>
          </p:nvSpPr>
          <p:spPr bwMode="auto">
            <a:xfrm>
              <a:off x="1565" y="1570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38937" name="Text Box 12"/>
            <p:cNvSpPr txBox="1">
              <a:spLocks noChangeArrowheads="1"/>
            </p:cNvSpPr>
            <p:nvPr/>
          </p:nvSpPr>
          <p:spPr bwMode="auto">
            <a:xfrm>
              <a:off x="1565" y="1253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4</a:t>
              </a:r>
            </a:p>
          </p:txBody>
        </p:sp>
        <p:sp>
          <p:nvSpPr>
            <p:cNvPr id="38938" name="Text Box 13"/>
            <p:cNvSpPr txBox="1">
              <a:spLocks noChangeArrowheads="1"/>
            </p:cNvSpPr>
            <p:nvPr/>
          </p:nvSpPr>
          <p:spPr bwMode="auto">
            <a:xfrm>
              <a:off x="1565" y="754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9</a:t>
              </a:r>
            </a:p>
          </p:txBody>
        </p:sp>
        <p:sp>
          <p:nvSpPr>
            <p:cNvPr id="38939" name="Text Box 14"/>
            <p:cNvSpPr txBox="1">
              <a:spLocks noChangeArrowheads="1"/>
            </p:cNvSpPr>
            <p:nvPr/>
          </p:nvSpPr>
          <p:spPr bwMode="auto">
            <a:xfrm>
              <a:off x="1864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2</a:t>
              </a:r>
            </a:p>
          </p:txBody>
        </p:sp>
        <p:sp>
          <p:nvSpPr>
            <p:cNvPr id="38940" name="Text Box 15"/>
            <p:cNvSpPr txBox="1">
              <a:spLocks noChangeArrowheads="1"/>
            </p:cNvSpPr>
            <p:nvPr/>
          </p:nvSpPr>
          <p:spPr bwMode="auto">
            <a:xfrm>
              <a:off x="1964" y="1736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3</a:t>
              </a:r>
            </a:p>
          </p:txBody>
        </p:sp>
        <p:sp>
          <p:nvSpPr>
            <p:cNvPr id="38941" name="Text Box 16"/>
            <p:cNvSpPr txBox="1">
              <a:spLocks noChangeArrowheads="1"/>
            </p:cNvSpPr>
            <p:nvPr/>
          </p:nvSpPr>
          <p:spPr bwMode="auto">
            <a:xfrm>
              <a:off x="1496" y="1741"/>
              <a:ext cx="2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-1</a:t>
              </a:r>
            </a:p>
          </p:txBody>
        </p:sp>
      </p:grpSp>
      <p:sp>
        <p:nvSpPr>
          <p:cNvPr id="123965" name="Freeform 61"/>
          <p:cNvSpPr>
            <a:spLocks/>
          </p:cNvSpPr>
          <p:nvPr/>
        </p:nvSpPr>
        <p:spPr bwMode="auto">
          <a:xfrm>
            <a:off x="1427178" y="1773246"/>
            <a:ext cx="806444" cy="2124082"/>
          </a:xfrm>
          <a:custGeom>
            <a:avLst/>
            <a:gdLst>
              <a:gd name="T0" fmla="*/ 0 w 1168"/>
              <a:gd name="T1" fmla="*/ 0 h 2040"/>
              <a:gd name="T2" fmla="*/ 84 w 1168"/>
              <a:gd name="T3" fmla="*/ 528 h 2040"/>
              <a:gd name="T4" fmla="*/ 249 w 1168"/>
              <a:gd name="T5" fmla="*/ 1379 h 2040"/>
              <a:gd name="T6" fmla="*/ 428 w 1168"/>
              <a:gd name="T7" fmla="*/ 1888 h 2040"/>
              <a:gd name="T8" fmla="*/ 596 w 1168"/>
              <a:gd name="T9" fmla="*/ 2040 h 2040"/>
              <a:gd name="T10" fmla="*/ 756 w 1168"/>
              <a:gd name="T11" fmla="*/ 1888 h 2040"/>
              <a:gd name="T12" fmla="*/ 929 w 1168"/>
              <a:gd name="T13" fmla="*/ 1379 h 2040"/>
              <a:gd name="T14" fmla="*/ 1096 w 1168"/>
              <a:gd name="T15" fmla="*/ 536 h 2040"/>
              <a:gd name="T16" fmla="*/ 1168 w 1168"/>
              <a:gd name="T17" fmla="*/ 4 h 20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8"/>
              <a:gd name="T28" fmla="*/ 0 h 2040"/>
              <a:gd name="T29" fmla="*/ 1168 w 1168"/>
              <a:gd name="T30" fmla="*/ 2040 h 20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8" h="2040">
                <a:moveTo>
                  <a:pt x="0" y="0"/>
                </a:moveTo>
                <a:cubicBezTo>
                  <a:pt x="14" y="88"/>
                  <a:pt x="43" y="298"/>
                  <a:pt x="84" y="528"/>
                </a:cubicBezTo>
                <a:cubicBezTo>
                  <a:pt x="125" y="758"/>
                  <a:pt x="192" y="1152"/>
                  <a:pt x="249" y="1379"/>
                </a:cubicBezTo>
                <a:cubicBezTo>
                  <a:pt x="306" y="1606"/>
                  <a:pt x="370" y="1778"/>
                  <a:pt x="428" y="1888"/>
                </a:cubicBezTo>
                <a:cubicBezTo>
                  <a:pt x="486" y="1998"/>
                  <a:pt x="541" y="2040"/>
                  <a:pt x="596" y="2040"/>
                </a:cubicBezTo>
                <a:cubicBezTo>
                  <a:pt x="651" y="2040"/>
                  <a:pt x="701" y="1998"/>
                  <a:pt x="756" y="1888"/>
                </a:cubicBezTo>
                <a:cubicBezTo>
                  <a:pt x="811" y="1778"/>
                  <a:pt x="872" y="1604"/>
                  <a:pt x="929" y="1379"/>
                </a:cubicBezTo>
                <a:cubicBezTo>
                  <a:pt x="986" y="1154"/>
                  <a:pt x="1056" y="765"/>
                  <a:pt x="1096" y="536"/>
                </a:cubicBezTo>
                <a:cubicBezTo>
                  <a:pt x="1136" y="307"/>
                  <a:pt x="1153" y="115"/>
                  <a:pt x="1168" y="4"/>
                </a:cubicBezTo>
              </a:path>
            </a:pathLst>
          </a:custGeom>
          <a:noFill/>
          <a:ln w="254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16833" name="Freeform 97"/>
          <p:cNvSpPr>
            <a:spLocks/>
          </p:cNvSpPr>
          <p:nvPr/>
        </p:nvSpPr>
        <p:spPr bwMode="auto">
          <a:xfrm>
            <a:off x="5254631" y="1711335"/>
            <a:ext cx="1176338" cy="1838325"/>
          </a:xfrm>
          <a:custGeom>
            <a:avLst/>
            <a:gdLst>
              <a:gd name="T0" fmla="*/ 0 w 1168"/>
              <a:gd name="T1" fmla="*/ 0 h 2040"/>
              <a:gd name="T2" fmla="*/ 84 w 1168"/>
              <a:gd name="T3" fmla="*/ 528 h 2040"/>
              <a:gd name="T4" fmla="*/ 249 w 1168"/>
              <a:gd name="T5" fmla="*/ 1379 h 2040"/>
              <a:gd name="T6" fmla="*/ 428 w 1168"/>
              <a:gd name="T7" fmla="*/ 1888 h 2040"/>
              <a:gd name="T8" fmla="*/ 596 w 1168"/>
              <a:gd name="T9" fmla="*/ 2040 h 2040"/>
              <a:gd name="T10" fmla="*/ 756 w 1168"/>
              <a:gd name="T11" fmla="*/ 1888 h 2040"/>
              <a:gd name="T12" fmla="*/ 929 w 1168"/>
              <a:gd name="T13" fmla="*/ 1379 h 2040"/>
              <a:gd name="T14" fmla="*/ 1096 w 1168"/>
              <a:gd name="T15" fmla="*/ 536 h 2040"/>
              <a:gd name="T16" fmla="*/ 1168 w 1168"/>
              <a:gd name="T17" fmla="*/ 4 h 20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8"/>
              <a:gd name="T28" fmla="*/ 0 h 2040"/>
              <a:gd name="T29" fmla="*/ 1168 w 1168"/>
              <a:gd name="T30" fmla="*/ 2040 h 20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8" h="2040">
                <a:moveTo>
                  <a:pt x="0" y="0"/>
                </a:moveTo>
                <a:cubicBezTo>
                  <a:pt x="14" y="88"/>
                  <a:pt x="43" y="298"/>
                  <a:pt x="84" y="528"/>
                </a:cubicBezTo>
                <a:cubicBezTo>
                  <a:pt x="125" y="758"/>
                  <a:pt x="192" y="1152"/>
                  <a:pt x="249" y="1379"/>
                </a:cubicBezTo>
                <a:cubicBezTo>
                  <a:pt x="306" y="1606"/>
                  <a:pt x="370" y="1778"/>
                  <a:pt x="428" y="1888"/>
                </a:cubicBezTo>
                <a:cubicBezTo>
                  <a:pt x="486" y="1998"/>
                  <a:pt x="541" y="2040"/>
                  <a:pt x="596" y="2040"/>
                </a:cubicBezTo>
                <a:cubicBezTo>
                  <a:pt x="651" y="2040"/>
                  <a:pt x="701" y="1998"/>
                  <a:pt x="756" y="1888"/>
                </a:cubicBezTo>
                <a:cubicBezTo>
                  <a:pt x="811" y="1778"/>
                  <a:pt x="872" y="1604"/>
                  <a:pt x="929" y="1379"/>
                </a:cubicBezTo>
                <a:cubicBezTo>
                  <a:pt x="986" y="1154"/>
                  <a:pt x="1056" y="765"/>
                  <a:pt x="1096" y="536"/>
                </a:cubicBezTo>
                <a:cubicBezTo>
                  <a:pt x="1136" y="307"/>
                  <a:pt x="1153" y="115"/>
                  <a:pt x="1168" y="4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7380288" y="33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8958" name="Text Box 11"/>
          <p:cNvSpPr txBox="1">
            <a:spLocks noChangeArrowheads="1"/>
          </p:cNvSpPr>
          <p:nvPr/>
        </p:nvSpPr>
        <p:spPr bwMode="auto">
          <a:xfrm>
            <a:off x="7812088" y="1125538"/>
            <a:ext cx="2952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i="1" baseline="-25000"/>
              <a:t>У</a:t>
            </a:r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708908" y="777736"/>
            <a:ext cx="67634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Проверим установленные соответствия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89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194340"/>
              </p:ext>
            </p:extLst>
          </p:nvPr>
        </p:nvGraphicFramePr>
        <p:xfrm>
          <a:off x="1314459" y="4642002"/>
          <a:ext cx="20431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Формула" r:id="rId4" imgW="901440" imgH="228600" progId="Equation.3">
                  <p:embed/>
                </p:oleObj>
              </mc:Choice>
              <mc:Fallback>
                <p:oleObj name="Формула" r:id="rId4" imgW="9014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459" y="4642002"/>
                        <a:ext cx="2043113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74303"/>
              </p:ext>
            </p:extLst>
          </p:nvPr>
        </p:nvGraphicFramePr>
        <p:xfrm>
          <a:off x="1850240" y="5645379"/>
          <a:ext cx="10652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Формула" r:id="rId6" imgW="469800" imgH="215640" progId="Equation.3">
                  <p:embed/>
                </p:oleObj>
              </mc:Choice>
              <mc:Fallback>
                <p:oleObj name="Формула" r:id="rId6" imgW="4698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0240" y="5645379"/>
                        <a:ext cx="1065213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6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852628"/>
              </p:ext>
            </p:extLst>
          </p:nvPr>
        </p:nvGraphicFramePr>
        <p:xfrm>
          <a:off x="4921895" y="4629456"/>
          <a:ext cx="15557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" name="Формула" r:id="rId8" imgW="685800" imgH="228600" progId="Equation.3">
                  <p:embed/>
                </p:oleObj>
              </mc:Choice>
              <mc:Fallback>
                <p:oleObj name="Формула" r:id="rId8" imgW="685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895" y="4629456"/>
                        <a:ext cx="1555750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6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786282"/>
              </p:ext>
            </p:extLst>
          </p:nvPr>
        </p:nvGraphicFramePr>
        <p:xfrm>
          <a:off x="4921895" y="5613186"/>
          <a:ext cx="10080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" name="Формула" r:id="rId10" imgW="444240" imgH="215640" progId="Equation.3">
                  <p:embed/>
                </p:oleObj>
              </mc:Choice>
              <mc:Fallback>
                <p:oleObj name="Формула" r:id="rId10" imgW="4442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895" y="5613186"/>
                        <a:ext cx="1008062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66" name="Freeform 54"/>
          <p:cNvSpPr>
            <a:spLocks/>
          </p:cNvSpPr>
          <p:nvPr/>
        </p:nvSpPr>
        <p:spPr bwMode="auto">
          <a:xfrm>
            <a:off x="1820872" y="1719278"/>
            <a:ext cx="12700" cy="2832100"/>
          </a:xfrm>
          <a:custGeom>
            <a:avLst/>
            <a:gdLst>
              <a:gd name="T0" fmla="*/ 8 w 8"/>
              <a:gd name="T1" fmla="*/ 0 h 1784"/>
              <a:gd name="T2" fmla="*/ 0 w 8"/>
              <a:gd name="T3" fmla="*/ 1784 h 178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784">
                <a:moveTo>
                  <a:pt x="8" y="0"/>
                </a:moveTo>
                <a:lnTo>
                  <a:pt x="0" y="1784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" name="Надпись 2"/>
          <p:cNvSpPr txBox="1">
            <a:spLocks noChangeArrowheads="1"/>
          </p:cNvSpPr>
          <p:nvPr/>
        </p:nvSpPr>
        <p:spPr bwMode="auto">
          <a:xfrm>
            <a:off x="906335" y="4210247"/>
            <a:ext cx="674370" cy="314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Рис.1</a:t>
            </a:r>
            <a:endParaRPr lang="ru-RU" sz="1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Надпись 2"/>
          <p:cNvSpPr txBox="1">
            <a:spLocks noChangeArrowheads="1"/>
          </p:cNvSpPr>
          <p:nvPr/>
        </p:nvSpPr>
        <p:spPr bwMode="auto">
          <a:xfrm>
            <a:off x="4471771" y="4214599"/>
            <a:ext cx="674370" cy="314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Рис.2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Надпись 2"/>
          <p:cNvSpPr txBox="1">
            <a:spLocks noChangeArrowheads="1"/>
          </p:cNvSpPr>
          <p:nvPr/>
        </p:nvSpPr>
        <p:spPr bwMode="auto">
          <a:xfrm>
            <a:off x="1744677" y="5963940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Надпись 2"/>
          <p:cNvSpPr txBox="1">
            <a:spLocks noChangeArrowheads="1"/>
          </p:cNvSpPr>
          <p:nvPr/>
        </p:nvSpPr>
        <p:spPr bwMode="auto">
          <a:xfrm>
            <a:off x="1875686" y="5089904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Надпись 2"/>
          <p:cNvSpPr txBox="1">
            <a:spLocks noChangeArrowheads="1"/>
          </p:cNvSpPr>
          <p:nvPr/>
        </p:nvSpPr>
        <p:spPr bwMode="auto">
          <a:xfrm>
            <a:off x="4949042" y="5028156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Надпись 2"/>
          <p:cNvSpPr txBox="1">
            <a:spLocks noChangeArrowheads="1"/>
          </p:cNvSpPr>
          <p:nvPr/>
        </p:nvSpPr>
        <p:spPr bwMode="auto">
          <a:xfrm>
            <a:off x="4886341" y="5903615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40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7380288" y="33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8958" name="Text Box 11"/>
          <p:cNvSpPr txBox="1">
            <a:spLocks noChangeArrowheads="1"/>
          </p:cNvSpPr>
          <p:nvPr/>
        </p:nvSpPr>
        <p:spPr bwMode="auto">
          <a:xfrm>
            <a:off x="2778134" y="1725810"/>
            <a:ext cx="2952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i="1" baseline="-25000"/>
              <a:t>У</a:t>
            </a:r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708908" y="777736"/>
            <a:ext cx="67634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Проверим установленные соответствия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64" name="Надпись 2"/>
          <p:cNvSpPr txBox="1">
            <a:spLocks noChangeArrowheads="1"/>
          </p:cNvSpPr>
          <p:nvPr/>
        </p:nvSpPr>
        <p:spPr bwMode="auto">
          <a:xfrm>
            <a:off x="1458827" y="5921282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Надпись 2"/>
              <p:cNvSpPr txBox="1">
                <a:spLocks noChangeArrowheads="1"/>
              </p:cNvSpPr>
              <p:nvPr/>
            </p:nvSpPr>
            <p:spPr bwMode="auto">
              <a:xfrm>
                <a:off x="1509635" y="4769388"/>
                <a:ext cx="1544628" cy="8699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en-US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Надпись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9635" y="4769388"/>
                <a:ext cx="1544628" cy="869980"/>
              </a:xfrm>
              <a:prstGeom prst="rect">
                <a:avLst/>
              </a:prstGeom>
              <a:blipFill rotWithShape="0">
                <a:blip r:embed="rId3"/>
                <a:stretch>
                  <a:fillRect l="-10277" b="-1328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Надпись 2"/>
          <p:cNvSpPr txBox="1">
            <a:spLocks noChangeArrowheads="1"/>
          </p:cNvSpPr>
          <p:nvPr/>
        </p:nvSpPr>
        <p:spPr bwMode="auto">
          <a:xfrm>
            <a:off x="4886341" y="5903615"/>
            <a:ext cx="1544628" cy="46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" name="Group 30"/>
          <p:cNvGrpSpPr>
            <a:grpSpLocks/>
          </p:cNvGrpSpPr>
          <p:nvPr/>
        </p:nvGrpSpPr>
        <p:grpSpPr bwMode="auto">
          <a:xfrm>
            <a:off x="928584" y="1496979"/>
            <a:ext cx="2795587" cy="2871787"/>
            <a:chOff x="3742" y="215"/>
            <a:chExt cx="1761" cy="1809"/>
          </a:xfrm>
        </p:grpSpPr>
        <p:pic>
          <p:nvPicPr>
            <p:cNvPr id="47" name="Picture 7" descr="сетка"/>
            <p:cNvPicPr>
              <a:picLocks noChangeAspect="1" noChangeArrowheads="1"/>
            </p:cNvPicPr>
            <p:nvPr/>
          </p:nvPicPr>
          <p:blipFill>
            <a:blip r:embed="rId4">
              <a:lum bright="36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91" t="23769" r="22256" b="20491"/>
            <a:stretch>
              <a:fillRect/>
            </a:stretch>
          </p:blipFill>
          <p:spPr bwMode="auto">
            <a:xfrm>
              <a:off x="3742" y="255"/>
              <a:ext cx="1761" cy="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 Box 14"/>
            <p:cNvSpPr txBox="1">
              <a:spLocks noChangeArrowheads="1"/>
            </p:cNvSpPr>
            <p:nvPr/>
          </p:nvSpPr>
          <p:spPr bwMode="auto">
            <a:xfrm>
              <a:off x="4740" y="1201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2</a:t>
              </a:r>
            </a:p>
          </p:txBody>
        </p:sp>
        <p:sp>
          <p:nvSpPr>
            <p:cNvPr id="49" name="Line 8"/>
            <p:cNvSpPr>
              <a:spLocks noChangeShapeType="1"/>
            </p:cNvSpPr>
            <p:nvPr/>
          </p:nvSpPr>
          <p:spPr bwMode="auto">
            <a:xfrm flipV="1">
              <a:off x="4608" y="255"/>
              <a:ext cx="0" cy="17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Line 9"/>
            <p:cNvSpPr>
              <a:spLocks noChangeShapeType="1"/>
            </p:cNvSpPr>
            <p:nvPr/>
          </p:nvSpPr>
          <p:spPr bwMode="auto">
            <a:xfrm>
              <a:off x="3787" y="1185"/>
              <a:ext cx="16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5294" y="1191"/>
              <a:ext cx="185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2000" b="1" i="1" baseline="-25000"/>
                <a:t>Х</a:t>
              </a:r>
            </a:p>
          </p:txBody>
        </p:sp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4639" y="1197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53" name="Text Box 11"/>
            <p:cNvSpPr txBox="1">
              <a:spLocks noChangeArrowheads="1"/>
            </p:cNvSpPr>
            <p:nvPr/>
          </p:nvSpPr>
          <p:spPr bwMode="auto">
            <a:xfrm>
              <a:off x="4455" y="1031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1</a:t>
              </a:r>
            </a:p>
          </p:txBody>
        </p:sp>
        <p:sp>
          <p:nvSpPr>
            <p:cNvPr id="54" name="Text Box 12"/>
            <p:cNvSpPr txBox="1">
              <a:spLocks noChangeArrowheads="1"/>
            </p:cNvSpPr>
            <p:nvPr/>
          </p:nvSpPr>
          <p:spPr bwMode="auto">
            <a:xfrm>
              <a:off x="4455" y="714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4</a:t>
              </a:r>
            </a:p>
          </p:txBody>
        </p:sp>
        <p:sp>
          <p:nvSpPr>
            <p:cNvPr id="55" name="Text Box 13"/>
            <p:cNvSpPr txBox="1">
              <a:spLocks noChangeArrowheads="1"/>
            </p:cNvSpPr>
            <p:nvPr/>
          </p:nvSpPr>
          <p:spPr bwMode="auto">
            <a:xfrm>
              <a:off x="4455" y="215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9</a:t>
              </a:r>
            </a:p>
          </p:txBody>
        </p:sp>
        <p:sp>
          <p:nvSpPr>
            <p:cNvPr id="56" name="Text Box 15"/>
            <p:cNvSpPr txBox="1">
              <a:spLocks noChangeArrowheads="1"/>
            </p:cNvSpPr>
            <p:nvPr/>
          </p:nvSpPr>
          <p:spPr bwMode="auto">
            <a:xfrm>
              <a:off x="4854" y="1197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3</a:t>
              </a:r>
            </a:p>
          </p:txBody>
        </p:sp>
        <p:sp>
          <p:nvSpPr>
            <p:cNvPr id="57" name="Text Box 16"/>
            <p:cNvSpPr txBox="1">
              <a:spLocks noChangeArrowheads="1"/>
            </p:cNvSpPr>
            <p:nvPr/>
          </p:nvSpPr>
          <p:spPr bwMode="auto">
            <a:xfrm>
              <a:off x="4386" y="1202"/>
              <a:ext cx="2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/>
                <a:t>-1</a:t>
              </a:r>
            </a:p>
          </p:txBody>
        </p:sp>
      </p:grpSp>
      <p:sp>
        <p:nvSpPr>
          <p:cNvPr id="58" name="Freeform 97"/>
          <p:cNvSpPr>
            <a:spLocks/>
          </p:cNvSpPr>
          <p:nvPr/>
        </p:nvSpPr>
        <p:spPr bwMode="auto">
          <a:xfrm rot="10800000">
            <a:off x="1403255" y="3046379"/>
            <a:ext cx="1176337" cy="1152525"/>
          </a:xfrm>
          <a:custGeom>
            <a:avLst/>
            <a:gdLst>
              <a:gd name="T0" fmla="*/ 0 w 1168"/>
              <a:gd name="T1" fmla="*/ 0 h 2040"/>
              <a:gd name="T2" fmla="*/ 84 w 1168"/>
              <a:gd name="T3" fmla="*/ 528 h 2040"/>
              <a:gd name="T4" fmla="*/ 249 w 1168"/>
              <a:gd name="T5" fmla="*/ 1379 h 2040"/>
              <a:gd name="T6" fmla="*/ 428 w 1168"/>
              <a:gd name="T7" fmla="*/ 1888 h 2040"/>
              <a:gd name="T8" fmla="*/ 596 w 1168"/>
              <a:gd name="T9" fmla="*/ 2040 h 2040"/>
              <a:gd name="T10" fmla="*/ 756 w 1168"/>
              <a:gd name="T11" fmla="*/ 1888 h 2040"/>
              <a:gd name="T12" fmla="*/ 929 w 1168"/>
              <a:gd name="T13" fmla="*/ 1379 h 2040"/>
              <a:gd name="T14" fmla="*/ 1096 w 1168"/>
              <a:gd name="T15" fmla="*/ 536 h 2040"/>
              <a:gd name="T16" fmla="*/ 1168 w 1168"/>
              <a:gd name="T17" fmla="*/ 4 h 20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8"/>
              <a:gd name="T28" fmla="*/ 0 h 2040"/>
              <a:gd name="T29" fmla="*/ 1168 w 1168"/>
              <a:gd name="T30" fmla="*/ 2040 h 20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8" h="2040">
                <a:moveTo>
                  <a:pt x="0" y="0"/>
                </a:moveTo>
                <a:cubicBezTo>
                  <a:pt x="14" y="88"/>
                  <a:pt x="43" y="298"/>
                  <a:pt x="84" y="528"/>
                </a:cubicBezTo>
                <a:cubicBezTo>
                  <a:pt x="125" y="758"/>
                  <a:pt x="192" y="1152"/>
                  <a:pt x="249" y="1379"/>
                </a:cubicBezTo>
                <a:cubicBezTo>
                  <a:pt x="306" y="1606"/>
                  <a:pt x="370" y="1778"/>
                  <a:pt x="428" y="1888"/>
                </a:cubicBezTo>
                <a:cubicBezTo>
                  <a:pt x="486" y="1998"/>
                  <a:pt x="541" y="2040"/>
                  <a:pt x="596" y="2040"/>
                </a:cubicBezTo>
                <a:cubicBezTo>
                  <a:pt x="651" y="2040"/>
                  <a:pt x="701" y="1998"/>
                  <a:pt x="756" y="1888"/>
                </a:cubicBezTo>
                <a:cubicBezTo>
                  <a:pt x="811" y="1778"/>
                  <a:pt x="872" y="1604"/>
                  <a:pt x="929" y="1379"/>
                </a:cubicBezTo>
                <a:cubicBezTo>
                  <a:pt x="986" y="1154"/>
                  <a:pt x="1056" y="765"/>
                  <a:pt x="1096" y="536"/>
                </a:cubicBezTo>
                <a:cubicBezTo>
                  <a:pt x="1136" y="307"/>
                  <a:pt x="1153" y="115"/>
                  <a:pt x="1168" y="4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59" name="Text Box 11"/>
          <p:cNvSpPr txBox="1">
            <a:spLocks noChangeArrowheads="1"/>
          </p:cNvSpPr>
          <p:nvPr/>
        </p:nvSpPr>
        <p:spPr bwMode="auto">
          <a:xfrm>
            <a:off x="2778134" y="1725810"/>
            <a:ext cx="2952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i="1" baseline="-25000"/>
              <a:t>У</a:t>
            </a:r>
          </a:p>
        </p:txBody>
      </p:sp>
      <p:sp>
        <p:nvSpPr>
          <p:cNvPr id="60" name="Line 55"/>
          <p:cNvSpPr>
            <a:spLocks noChangeShapeType="1"/>
          </p:cNvSpPr>
          <p:nvPr/>
        </p:nvSpPr>
        <p:spPr bwMode="auto">
          <a:xfrm>
            <a:off x="1950934" y="1546422"/>
            <a:ext cx="0" cy="2808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" name="Надпись 2"/>
          <p:cNvSpPr txBox="1">
            <a:spLocks noChangeArrowheads="1"/>
          </p:cNvSpPr>
          <p:nvPr/>
        </p:nvSpPr>
        <p:spPr bwMode="auto">
          <a:xfrm>
            <a:off x="3054263" y="4033897"/>
            <a:ext cx="674370" cy="314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Рис.3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69642"/>
              </p:ext>
            </p:extLst>
          </p:nvPr>
        </p:nvGraphicFramePr>
        <p:xfrm>
          <a:off x="1107847" y="4321513"/>
          <a:ext cx="2331596" cy="845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5" name="Формула" r:id="rId5" imgW="1117440" imgH="406080" progId="Equation.3">
                  <p:embed/>
                </p:oleObj>
              </mc:Choice>
              <mc:Fallback>
                <p:oleObj name="Формула" r:id="rId5" imgW="111744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7847" y="4321513"/>
                        <a:ext cx="2331596" cy="8458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892065"/>
              </p:ext>
            </p:extLst>
          </p:nvPr>
        </p:nvGraphicFramePr>
        <p:xfrm>
          <a:off x="1315934" y="5567996"/>
          <a:ext cx="1066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6" name="Формула" r:id="rId7" imgW="469800" imgH="215640" progId="Equation.3">
                  <p:embed/>
                </p:oleObj>
              </mc:Choice>
              <mc:Fallback>
                <p:oleObj name="Формула" r:id="rId7" imgW="4698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5934" y="5567996"/>
                        <a:ext cx="106680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" name="Group 30"/>
          <p:cNvGrpSpPr>
            <a:grpSpLocks/>
          </p:cNvGrpSpPr>
          <p:nvPr/>
        </p:nvGrpSpPr>
        <p:grpSpPr bwMode="auto">
          <a:xfrm>
            <a:off x="4762378" y="1443284"/>
            <a:ext cx="2795587" cy="2863850"/>
            <a:chOff x="3742" y="220"/>
            <a:chExt cx="1761" cy="1804"/>
          </a:xfrm>
        </p:grpSpPr>
        <p:pic>
          <p:nvPicPr>
            <p:cNvPr id="70" name="Picture 7" descr="сетка"/>
            <p:cNvPicPr>
              <a:picLocks noChangeAspect="1" noChangeArrowheads="1"/>
            </p:cNvPicPr>
            <p:nvPr/>
          </p:nvPicPr>
          <p:blipFill>
            <a:blip r:embed="rId4">
              <a:lum bright="36000" contrast="-7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91" t="23769" r="22256" b="20491"/>
            <a:stretch>
              <a:fillRect/>
            </a:stretch>
          </p:blipFill>
          <p:spPr bwMode="auto">
            <a:xfrm>
              <a:off x="3742" y="255"/>
              <a:ext cx="1761" cy="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Text Box 14"/>
            <p:cNvSpPr txBox="1">
              <a:spLocks noChangeArrowheads="1"/>
            </p:cNvSpPr>
            <p:nvPr/>
          </p:nvSpPr>
          <p:spPr bwMode="auto">
            <a:xfrm>
              <a:off x="4443" y="1174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2</a:t>
              </a:r>
            </a:p>
          </p:txBody>
        </p:sp>
        <p:sp>
          <p:nvSpPr>
            <p:cNvPr id="72" name="Line 8"/>
            <p:cNvSpPr>
              <a:spLocks noChangeShapeType="1"/>
            </p:cNvSpPr>
            <p:nvPr/>
          </p:nvSpPr>
          <p:spPr bwMode="auto">
            <a:xfrm flipV="1">
              <a:off x="4307" y="220"/>
              <a:ext cx="0" cy="17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9"/>
            <p:cNvSpPr>
              <a:spLocks noChangeShapeType="1"/>
            </p:cNvSpPr>
            <p:nvPr/>
          </p:nvSpPr>
          <p:spPr bwMode="auto">
            <a:xfrm>
              <a:off x="3787" y="1185"/>
              <a:ext cx="16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Text Box 10"/>
            <p:cNvSpPr txBox="1">
              <a:spLocks noChangeArrowheads="1"/>
            </p:cNvSpPr>
            <p:nvPr/>
          </p:nvSpPr>
          <p:spPr bwMode="auto">
            <a:xfrm>
              <a:off x="5294" y="1191"/>
              <a:ext cx="185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2000" b="1" i="1" baseline="-25000"/>
                <a:t>Х</a:t>
              </a:r>
            </a:p>
          </p:txBody>
        </p:sp>
        <p:sp>
          <p:nvSpPr>
            <p:cNvPr id="75" name="Text Box 10"/>
            <p:cNvSpPr txBox="1">
              <a:spLocks noChangeArrowheads="1"/>
            </p:cNvSpPr>
            <p:nvPr/>
          </p:nvSpPr>
          <p:spPr bwMode="auto">
            <a:xfrm>
              <a:off x="4323" y="1169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1</a:t>
              </a:r>
            </a:p>
          </p:txBody>
        </p:sp>
        <p:sp>
          <p:nvSpPr>
            <p:cNvPr id="76" name="Text Box 11"/>
            <p:cNvSpPr txBox="1">
              <a:spLocks noChangeArrowheads="1"/>
            </p:cNvSpPr>
            <p:nvPr/>
          </p:nvSpPr>
          <p:spPr bwMode="auto">
            <a:xfrm>
              <a:off x="4319" y="1013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1</a:t>
              </a:r>
            </a:p>
          </p:txBody>
        </p:sp>
        <p:sp>
          <p:nvSpPr>
            <p:cNvPr id="77" name="Text Box 12"/>
            <p:cNvSpPr txBox="1">
              <a:spLocks noChangeArrowheads="1"/>
            </p:cNvSpPr>
            <p:nvPr/>
          </p:nvSpPr>
          <p:spPr bwMode="auto">
            <a:xfrm>
              <a:off x="4304" y="698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4</a:t>
              </a:r>
            </a:p>
          </p:txBody>
        </p:sp>
        <p:sp>
          <p:nvSpPr>
            <p:cNvPr id="78" name="Text Box 13"/>
            <p:cNvSpPr txBox="1">
              <a:spLocks noChangeArrowheads="1"/>
            </p:cNvSpPr>
            <p:nvPr/>
          </p:nvSpPr>
          <p:spPr bwMode="auto">
            <a:xfrm>
              <a:off x="4311" y="223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9</a:t>
              </a:r>
            </a:p>
          </p:txBody>
        </p:sp>
        <p:sp>
          <p:nvSpPr>
            <p:cNvPr id="79" name="Text Box 15"/>
            <p:cNvSpPr txBox="1">
              <a:spLocks noChangeArrowheads="1"/>
            </p:cNvSpPr>
            <p:nvPr/>
          </p:nvSpPr>
          <p:spPr bwMode="auto">
            <a:xfrm>
              <a:off x="4527" y="1169"/>
              <a:ext cx="16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3</a:t>
              </a:r>
            </a:p>
          </p:txBody>
        </p:sp>
        <p:sp>
          <p:nvSpPr>
            <p:cNvPr id="80" name="Text Box 16"/>
            <p:cNvSpPr txBox="1">
              <a:spLocks noChangeArrowheads="1"/>
            </p:cNvSpPr>
            <p:nvPr/>
          </p:nvSpPr>
          <p:spPr bwMode="auto">
            <a:xfrm>
              <a:off x="4072" y="1175"/>
              <a:ext cx="27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 i="1" dirty="0"/>
                <a:t>-1</a:t>
              </a:r>
            </a:p>
          </p:txBody>
        </p:sp>
      </p:grpSp>
      <p:sp>
        <p:nvSpPr>
          <p:cNvPr id="81" name="Freeform 97"/>
          <p:cNvSpPr>
            <a:spLocks/>
          </p:cNvSpPr>
          <p:nvPr/>
        </p:nvSpPr>
        <p:spPr bwMode="auto">
          <a:xfrm rot="10800000">
            <a:off x="5890942" y="2656134"/>
            <a:ext cx="1176337" cy="1152525"/>
          </a:xfrm>
          <a:custGeom>
            <a:avLst/>
            <a:gdLst>
              <a:gd name="T0" fmla="*/ 0 w 1168"/>
              <a:gd name="T1" fmla="*/ 0 h 2040"/>
              <a:gd name="T2" fmla="*/ 84 w 1168"/>
              <a:gd name="T3" fmla="*/ 528 h 2040"/>
              <a:gd name="T4" fmla="*/ 249 w 1168"/>
              <a:gd name="T5" fmla="*/ 1379 h 2040"/>
              <a:gd name="T6" fmla="*/ 428 w 1168"/>
              <a:gd name="T7" fmla="*/ 1888 h 2040"/>
              <a:gd name="T8" fmla="*/ 596 w 1168"/>
              <a:gd name="T9" fmla="*/ 2040 h 2040"/>
              <a:gd name="T10" fmla="*/ 756 w 1168"/>
              <a:gd name="T11" fmla="*/ 1888 h 2040"/>
              <a:gd name="T12" fmla="*/ 929 w 1168"/>
              <a:gd name="T13" fmla="*/ 1379 h 2040"/>
              <a:gd name="T14" fmla="*/ 1096 w 1168"/>
              <a:gd name="T15" fmla="*/ 536 h 2040"/>
              <a:gd name="T16" fmla="*/ 1168 w 1168"/>
              <a:gd name="T17" fmla="*/ 4 h 20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8"/>
              <a:gd name="T28" fmla="*/ 0 h 2040"/>
              <a:gd name="T29" fmla="*/ 1168 w 1168"/>
              <a:gd name="T30" fmla="*/ 2040 h 20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8" h="2040">
                <a:moveTo>
                  <a:pt x="0" y="0"/>
                </a:moveTo>
                <a:cubicBezTo>
                  <a:pt x="14" y="88"/>
                  <a:pt x="43" y="298"/>
                  <a:pt x="84" y="528"/>
                </a:cubicBezTo>
                <a:cubicBezTo>
                  <a:pt x="125" y="758"/>
                  <a:pt x="192" y="1152"/>
                  <a:pt x="249" y="1379"/>
                </a:cubicBezTo>
                <a:cubicBezTo>
                  <a:pt x="306" y="1606"/>
                  <a:pt x="370" y="1778"/>
                  <a:pt x="428" y="1888"/>
                </a:cubicBezTo>
                <a:cubicBezTo>
                  <a:pt x="486" y="1998"/>
                  <a:pt x="541" y="2040"/>
                  <a:pt x="596" y="2040"/>
                </a:cubicBezTo>
                <a:cubicBezTo>
                  <a:pt x="651" y="2040"/>
                  <a:pt x="701" y="1998"/>
                  <a:pt x="756" y="1888"/>
                </a:cubicBezTo>
                <a:cubicBezTo>
                  <a:pt x="811" y="1778"/>
                  <a:pt x="872" y="1604"/>
                  <a:pt x="929" y="1379"/>
                </a:cubicBezTo>
                <a:cubicBezTo>
                  <a:pt x="986" y="1154"/>
                  <a:pt x="1056" y="765"/>
                  <a:pt x="1096" y="536"/>
                </a:cubicBezTo>
                <a:cubicBezTo>
                  <a:pt x="1136" y="307"/>
                  <a:pt x="1153" y="115"/>
                  <a:pt x="1168" y="4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82" name="Line 56"/>
          <p:cNvSpPr>
            <a:spLocks noChangeShapeType="1"/>
          </p:cNvSpPr>
          <p:nvPr/>
        </p:nvSpPr>
        <p:spPr bwMode="auto">
          <a:xfrm>
            <a:off x="6495776" y="1546423"/>
            <a:ext cx="0" cy="2808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" name="Надпись 2"/>
          <p:cNvSpPr txBox="1">
            <a:spLocks noChangeArrowheads="1"/>
          </p:cNvSpPr>
          <p:nvPr/>
        </p:nvSpPr>
        <p:spPr bwMode="auto">
          <a:xfrm>
            <a:off x="4738154" y="4019006"/>
            <a:ext cx="674370" cy="3143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Рис.4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054374"/>
              </p:ext>
            </p:extLst>
          </p:nvPr>
        </p:nvGraphicFramePr>
        <p:xfrm>
          <a:off x="4745541" y="4261767"/>
          <a:ext cx="2709642" cy="85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7" name="Формула" r:id="rId9" imgW="1282680" imgH="406080" progId="Equation.3">
                  <p:embed/>
                </p:oleObj>
              </mc:Choice>
              <mc:Fallback>
                <p:oleObj name="Формула" r:id="rId9" imgW="128268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5541" y="4261767"/>
                        <a:ext cx="2709642" cy="855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" name="Надпись 2"/>
              <p:cNvSpPr txBox="1">
                <a:spLocks noChangeArrowheads="1"/>
              </p:cNvSpPr>
              <p:nvPr/>
            </p:nvSpPr>
            <p:spPr bwMode="auto">
              <a:xfrm>
                <a:off x="4945739" y="4821693"/>
                <a:ext cx="1544628" cy="8699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en-US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32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4" name="Надпись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5739" y="4821693"/>
                <a:ext cx="1544628" cy="869980"/>
              </a:xfrm>
              <a:prstGeom prst="rect">
                <a:avLst/>
              </a:prstGeom>
              <a:blipFill rotWithShape="0">
                <a:blip r:embed="rId11"/>
                <a:stretch>
                  <a:fillRect l="-9843" b="-1328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52471"/>
              </p:ext>
            </p:extLst>
          </p:nvPr>
        </p:nvGraphicFramePr>
        <p:xfrm>
          <a:off x="4994217" y="5553169"/>
          <a:ext cx="8366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8" name="Формула" r:id="rId12" imgW="368280" imgH="215640" progId="Equation.3">
                  <p:embed/>
                </p:oleObj>
              </mc:Choice>
              <mc:Fallback>
                <p:oleObj name="Формула" r:id="rId12" imgW="3682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4217" y="5553169"/>
                        <a:ext cx="836613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718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5214" y="1215781"/>
            <a:ext cx="6296511" cy="124995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33CC"/>
                </a:solidFill>
              </a:rPr>
              <a:t>Используя </a:t>
            </a:r>
            <a:r>
              <a:rPr lang="ru-RU" sz="3200" dirty="0">
                <a:solidFill>
                  <a:srgbClr val="0033CC"/>
                </a:solidFill>
              </a:rPr>
              <a:t>шаблон </a:t>
            </a:r>
            <a:r>
              <a:rPr lang="ru-RU" sz="3200" dirty="0" smtClean="0">
                <a:solidFill>
                  <a:srgbClr val="0033CC"/>
                </a:solidFill>
              </a:rPr>
              <a:t>параболы,  </a:t>
            </a:r>
            <a:br>
              <a:rPr lang="ru-RU" sz="3200" dirty="0" smtClean="0">
                <a:solidFill>
                  <a:srgbClr val="0033CC"/>
                </a:solidFill>
              </a:rPr>
            </a:br>
            <a:r>
              <a:rPr lang="ru-RU" sz="3200" dirty="0" smtClean="0">
                <a:solidFill>
                  <a:srgbClr val="0033CC"/>
                </a:solidFill>
              </a:rPr>
              <a:t>постройте </a:t>
            </a:r>
            <a:r>
              <a:rPr lang="ru-RU" sz="3200" dirty="0">
                <a:solidFill>
                  <a:srgbClr val="0033CC"/>
                </a:solidFill>
              </a:rPr>
              <a:t>графики </a:t>
            </a:r>
            <a:r>
              <a:rPr lang="ru-RU" sz="3200" dirty="0" smtClean="0">
                <a:solidFill>
                  <a:srgbClr val="0033CC"/>
                </a:solidFill>
              </a:rPr>
              <a:t>функций</a:t>
            </a:r>
            <a:endParaRPr lang="ru-RU" sz="3200" dirty="0">
              <a:solidFill>
                <a:srgbClr val="0033CC"/>
              </a:solidFill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080186"/>
              </p:ext>
            </p:extLst>
          </p:nvPr>
        </p:nvGraphicFramePr>
        <p:xfrm>
          <a:off x="7208837" y="1452563"/>
          <a:ext cx="1403350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Формула" r:id="rId3" imgW="431613" imgH="228501" progId="Equation.3">
                  <p:embed/>
                </p:oleObj>
              </mc:Choice>
              <mc:Fallback>
                <p:oleObj name="Формула" r:id="rId3" imgW="431613" imgH="22850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8837" y="1452563"/>
                        <a:ext cx="1403350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038987"/>
              </p:ext>
            </p:extLst>
          </p:nvPr>
        </p:nvGraphicFramePr>
        <p:xfrm>
          <a:off x="1448807" y="2395313"/>
          <a:ext cx="3887787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Формула" r:id="rId5" imgW="990600" imgH="228600" progId="Equation.3">
                  <p:embed/>
                </p:oleObj>
              </mc:Choice>
              <mc:Fallback>
                <p:oleObj name="Формула" r:id="rId5" imgW="990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8807" y="2395313"/>
                        <a:ext cx="3887787" cy="89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675612"/>
              </p:ext>
            </p:extLst>
          </p:nvPr>
        </p:nvGraphicFramePr>
        <p:xfrm>
          <a:off x="1376575" y="3284086"/>
          <a:ext cx="403225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Формула" r:id="rId7" imgW="990600" imgH="228600" progId="Equation.3">
                  <p:embed/>
                </p:oleObj>
              </mc:Choice>
              <mc:Fallback>
                <p:oleObj name="Формула" r:id="rId7" imgW="990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6575" y="3284086"/>
                        <a:ext cx="4032250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894677"/>
              </p:ext>
            </p:extLst>
          </p:nvPr>
        </p:nvGraphicFramePr>
        <p:xfrm>
          <a:off x="1283125" y="4273097"/>
          <a:ext cx="5040312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Формула" r:id="rId9" imgW="977900" imgH="228600" progId="Equation.3">
                  <p:embed/>
                </p:oleObj>
              </mc:Choice>
              <mc:Fallback>
                <p:oleObj name="Формула" r:id="rId9" imgW="9779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3125" y="4273097"/>
                        <a:ext cx="5040312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Повторяем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4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 flipV="1">
            <a:off x="4357530" y="372071"/>
            <a:ext cx="0" cy="596872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72273" y="3630127"/>
            <a:ext cx="8119068" cy="3014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31807" y="281633"/>
            <a:ext cx="35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15495" y="3125598"/>
            <a:ext cx="35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7025" y="3587263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9583" y="2956321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7" y="3587263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2912015" y="5465473"/>
            <a:ext cx="215900" cy="2159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804023"/>
              </p:ext>
            </p:extLst>
          </p:nvPr>
        </p:nvGraphicFramePr>
        <p:xfrm>
          <a:off x="579438" y="484469"/>
          <a:ext cx="201612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3" name="Формула" r:id="rId3" imgW="990360" imgH="228600" progId="Equation.3">
                  <p:embed/>
                </p:oleObj>
              </mc:Choice>
              <mc:Fallback>
                <p:oleObj name="Формула" r:id="rId3" imgW="9903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484469"/>
                        <a:ext cx="2016125" cy="465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881202"/>
              </p:ext>
            </p:extLst>
          </p:nvPr>
        </p:nvGraphicFramePr>
        <p:xfrm>
          <a:off x="6751062" y="4656060"/>
          <a:ext cx="20161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4" name="Формула" r:id="rId5" imgW="990600" imgH="228600" progId="Equation.3">
                  <p:embed/>
                </p:oleObj>
              </mc:Choice>
              <mc:Fallback>
                <p:oleObj name="Формула" r:id="rId5" imgW="990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1062" y="4656060"/>
                        <a:ext cx="2016125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5106988" y="2173839"/>
            <a:ext cx="215900" cy="215900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042836" y="1052724"/>
            <a:ext cx="10049" cy="5184949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214938" y="994788"/>
            <a:ext cx="10049" cy="5184949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63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8" name="Text Box 17"/>
          <p:cNvSpPr txBox="1">
            <a:spLocks noChangeArrowheads="1"/>
          </p:cNvSpPr>
          <p:nvPr/>
        </p:nvSpPr>
        <p:spPr bwMode="auto">
          <a:xfrm>
            <a:off x="312124" y="346217"/>
            <a:ext cx="738653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i="1" dirty="0">
                <a:latin typeface="Times New Roman" panose="02020603050405020304" pitchFamily="18" charset="0"/>
              </a:rPr>
              <a:t>Используя </a:t>
            </a:r>
            <a:endParaRPr lang="ru-RU" altLang="ru-RU" sz="2800" b="1" i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метод сдвига </a:t>
            </a:r>
            <a:r>
              <a:rPr lang="ru-RU" altLang="ru-RU" sz="2800" b="1" i="1" dirty="0">
                <a:latin typeface="Times New Roman" panose="02020603050405020304" pitchFamily="18" charset="0"/>
              </a:rPr>
              <a:t>графика функции </a:t>
            </a:r>
            <a:r>
              <a:rPr lang="ru-RU" altLang="ru-RU" sz="2800" b="1" i="1" dirty="0" smtClean="0">
                <a:latin typeface="Times New Roman" panose="02020603050405020304" pitchFamily="18" charset="0"/>
              </a:rPr>
              <a:t>у=х</a:t>
            </a:r>
            <a:r>
              <a:rPr lang="ru-RU" altLang="ru-RU" sz="28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2800" b="1" i="1" dirty="0">
                <a:latin typeface="Times New Roman" panose="02020603050405020304" pitchFamily="18" charset="0"/>
              </a:rPr>
              <a:t>, </a:t>
            </a:r>
            <a:endParaRPr lang="ru-RU" altLang="ru-RU" sz="2800" b="1" i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постройте </a:t>
            </a:r>
            <a:r>
              <a:rPr lang="ru-RU" altLang="ru-RU" sz="2800" b="1" i="1" dirty="0">
                <a:latin typeface="Times New Roman" panose="02020603050405020304" pitchFamily="18" charset="0"/>
              </a:rPr>
              <a:t>график функции </a:t>
            </a:r>
            <a:endParaRPr lang="ru-RU" altLang="ru-RU" sz="2800" b="1" i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3600" b="1" i="1" dirty="0" smtClean="0">
                <a:latin typeface="Times New Roman" panose="02020603050405020304" pitchFamily="18" charset="0"/>
              </a:rPr>
              <a:t>у=х</a:t>
            </a:r>
            <a:r>
              <a:rPr lang="ru-RU" altLang="ru-RU" sz="36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+2х-2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 </a:t>
            </a:r>
            <a:endParaRPr lang="ru-RU" altLang="ru-RU" sz="2800" b="1" dirty="0">
              <a:latin typeface="Times New Roman" panose="02020603050405020304" pitchFamily="18" charset="0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6518346" y="3902383"/>
            <a:ext cx="14157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ru-RU" sz="3600" b="1" i="1" dirty="0" smtClean="0">
                <a:latin typeface="Times New Roman" panose="02020603050405020304" pitchFamily="18" charset="0"/>
              </a:rPr>
              <a:t>(-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1</a:t>
            </a:r>
            <a:r>
              <a:rPr lang="en-US" altLang="ru-RU" sz="3600" b="1" i="1" dirty="0" smtClean="0">
                <a:latin typeface="Times New Roman" panose="02020603050405020304" pitchFamily="18" charset="0"/>
              </a:rPr>
              <a:t>;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-3)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675847" y="2259922"/>
            <a:ext cx="47073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 smtClean="0">
                <a:latin typeface="Times New Roman" panose="02020603050405020304" pitchFamily="18" charset="0"/>
              </a:rPr>
              <a:t>1. Выделим полный квадрат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4632" y="2768394"/>
            <a:ext cx="2787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i="1" dirty="0" smtClean="0">
                <a:latin typeface="Times New Roman" panose="02020603050405020304" pitchFamily="18" charset="0"/>
              </a:rPr>
              <a:t>у=х</a:t>
            </a:r>
            <a:r>
              <a:rPr lang="ru-RU" altLang="ru-RU" sz="36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+2х-2 = </a:t>
            </a:r>
            <a:endParaRPr lang="ru-RU" sz="3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544528" y="2770823"/>
            <a:ext cx="2787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i="1" dirty="0">
                <a:latin typeface="Times New Roman" panose="02020603050405020304" pitchFamily="18" charset="0"/>
              </a:rPr>
              <a:t>(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х+1)</a:t>
            </a:r>
            <a:r>
              <a:rPr lang="ru-RU" altLang="ru-RU" sz="36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-3 </a:t>
            </a:r>
            <a:endParaRPr lang="ru-RU" sz="3600" dirty="0"/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621569" y="3938707"/>
            <a:ext cx="58988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 smtClean="0">
                <a:latin typeface="Times New Roman" panose="02020603050405020304" pitchFamily="18" charset="0"/>
              </a:rPr>
              <a:t>3. Определим координаты вершины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621569" y="4478422"/>
            <a:ext cx="5951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 smtClean="0">
                <a:latin typeface="Times New Roman" panose="02020603050405020304" pitchFamily="18" charset="0"/>
              </a:rPr>
              <a:t>3. Определим направление «ветвей»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612079" y="4997788"/>
            <a:ext cx="64418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 smtClean="0">
                <a:latin typeface="Times New Roman" panose="02020603050405020304" pitchFamily="18" charset="0"/>
              </a:rPr>
              <a:t>4. Определим ось симметрии параболы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17675" y="5361284"/>
            <a:ext cx="2787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i="1" dirty="0" smtClean="0">
                <a:latin typeface="Times New Roman" panose="02020603050405020304" pitchFamily="18" charset="0"/>
              </a:rPr>
              <a:t>х=</a:t>
            </a:r>
            <a:r>
              <a:rPr lang="en-US" altLang="ru-RU" sz="3600" b="1" i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-1 </a:t>
            </a:r>
            <a:endParaRPr lang="ru-RU" sz="3600" dirty="0"/>
          </a:p>
        </p:txBody>
      </p:sp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621569" y="3302508"/>
            <a:ext cx="7167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>
                <a:latin typeface="Times New Roman" panose="02020603050405020304" pitchFamily="18" charset="0"/>
              </a:rPr>
              <a:t>2</a:t>
            </a:r>
            <a:r>
              <a:rPr lang="ru-RU" altLang="ru-RU" sz="2800" b="1" i="1" dirty="0" smtClean="0">
                <a:latin typeface="Times New Roman" panose="02020603050405020304" pitchFamily="18" charset="0"/>
              </a:rPr>
              <a:t>. Что является графиком данной функции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0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4" grpId="0"/>
      <p:bldP spid="26647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 flipV="1">
            <a:off x="4357530" y="372071"/>
            <a:ext cx="0" cy="596872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72273" y="3630127"/>
            <a:ext cx="8119068" cy="3014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31807" y="281633"/>
            <a:ext cx="35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15495" y="3125598"/>
            <a:ext cx="351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7025" y="3587263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9583" y="2956321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7" y="3587263"/>
            <a:ext cx="271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3781499" y="4982841"/>
            <a:ext cx="215900" cy="215900"/>
          </a:xfrm>
          <a:prstGeom prst="ellipse">
            <a:avLst/>
          </a:prstGeom>
          <a:solidFill>
            <a:srgbClr val="D444D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682766"/>
              </p:ext>
            </p:extLst>
          </p:nvPr>
        </p:nvGraphicFramePr>
        <p:xfrm>
          <a:off x="5530236" y="940657"/>
          <a:ext cx="2065184" cy="48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Формула" r:id="rId3" imgW="977900" imgH="228600" progId="Equation.3">
                  <p:embed/>
                </p:oleObj>
              </mc:Choice>
              <mc:Fallback>
                <p:oleObj name="Формула" r:id="rId3" imgW="9779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0236" y="940657"/>
                        <a:ext cx="2065184" cy="481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Прямая соединительная линия 15"/>
          <p:cNvCxnSpPr/>
          <p:nvPr/>
        </p:nvCxnSpPr>
        <p:spPr>
          <a:xfrm flipH="1">
            <a:off x="3870154" y="1052724"/>
            <a:ext cx="10049" cy="5184949"/>
          </a:xfrm>
          <a:prstGeom prst="line">
            <a:avLst/>
          </a:prstGeom>
          <a:ln w="28575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70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887099" y="510423"/>
            <a:ext cx="6520642" cy="1249952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3200" dirty="0"/>
              <a:t>Найдите </a:t>
            </a:r>
            <a:r>
              <a:rPr lang="ru-RU" sz="3200" dirty="0" smtClean="0"/>
              <a:t>координату </a:t>
            </a:r>
            <a:r>
              <a:rPr lang="en-US" sz="3200" dirty="0" smtClean="0">
                <a:solidFill>
                  <a:srgbClr val="FF0000"/>
                </a:solidFill>
              </a:rPr>
              <a:t>m</a:t>
            </a:r>
            <a:r>
              <a:rPr lang="en-US" sz="3200" dirty="0" smtClean="0"/>
              <a:t>, </a:t>
            </a:r>
            <a:r>
              <a:rPr lang="ru-RU" sz="3200" dirty="0" smtClean="0"/>
              <a:t>если крайние точки симметричны относительно центральной</a:t>
            </a:r>
            <a:endParaRPr lang="ru-RU" sz="3200" dirty="0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684213" y="2751804"/>
            <a:ext cx="2952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9" name="Oval 5"/>
          <p:cNvSpPr>
            <a:spLocks noChangeArrowheads="1"/>
          </p:cNvSpPr>
          <p:nvPr/>
        </p:nvSpPr>
        <p:spPr bwMode="auto">
          <a:xfrm>
            <a:off x="1894142" y="2692812"/>
            <a:ext cx="144463" cy="144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Oval 6"/>
          <p:cNvSpPr>
            <a:spLocks noChangeArrowheads="1"/>
          </p:cNvSpPr>
          <p:nvPr/>
        </p:nvSpPr>
        <p:spPr bwMode="auto">
          <a:xfrm>
            <a:off x="2730549" y="2692812"/>
            <a:ext cx="144462" cy="144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1042988" y="2692812"/>
            <a:ext cx="144462" cy="1444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1763713" y="29241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/>
              <a:t>0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2555875" y="29241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/>
              <a:t>2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971550" y="2231147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5076825" y="276425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0" name="Oval 16"/>
          <p:cNvSpPr>
            <a:spLocks noChangeArrowheads="1"/>
          </p:cNvSpPr>
          <p:nvPr/>
        </p:nvSpPr>
        <p:spPr bwMode="auto">
          <a:xfrm>
            <a:off x="6872445" y="2692812"/>
            <a:ext cx="144463" cy="144463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01" name="Oval 17"/>
          <p:cNvSpPr>
            <a:spLocks noChangeArrowheads="1"/>
          </p:cNvSpPr>
          <p:nvPr/>
        </p:nvSpPr>
        <p:spPr bwMode="auto">
          <a:xfrm>
            <a:off x="6197552" y="2692812"/>
            <a:ext cx="144462" cy="144463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6109779" y="288746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 dirty="0"/>
              <a:t>3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6779655" y="2872712"/>
            <a:ext cx="379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 dirty="0"/>
              <a:t>6</a:t>
            </a:r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>
            <a:off x="932626" y="3928008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5046614" y="3928008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1898747" y="3856571"/>
            <a:ext cx="144463" cy="144462"/>
          </a:xfrm>
          <a:prstGeom prst="ellipse">
            <a:avLst/>
          </a:prstGeom>
          <a:solidFill>
            <a:srgbClr val="9D23A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6207695" y="3856571"/>
            <a:ext cx="144462" cy="1444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Oval 11"/>
          <p:cNvSpPr>
            <a:spLocks noChangeArrowheads="1"/>
          </p:cNvSpPr>
          <p:nvPr/>
        </p:nvSpPr>
        <p:spPr bwMode="auto">
          <a:xfrm>
            <a:off x="5368271" y="3856571"/>
            <a:ext cx="144462" cy="1444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Oval 9"/>
          <p:cNvSpPr>
            <a:spLocks noChangeArrowheads="1"/>
          </p:cNvSpPr>
          <p:nvPr/>
        </p:nvSpPr>
        <p:spPr bwMode="auto">
          <a:xfrm>
            <a:off x="1222266" y="3856571"/>
            <a:ext cx="144463" cy="144462"/>
          </a:xfrm>
          <a:prstGeom prst="ellipse">
            <a:avLst/>
          </a:prstGeom>
          <a:solidFill>
            <a:srgbClr val="9D23A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1627394" y="4065042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 dirty="0"/>
              <a:t>-1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900828" y="4065042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 dirty="0"/>
              <a:t>-2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5060424" y="4001033"/>
            <a:ext cx="5597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 dirty="0" smtClean="0"/>
              <a:t>-6</a:t>
            </a:r>
            <a:endParaRPr lang="ru-RU" sz="2400" b="1" dirty="0"/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5940425" y="4001033"/>
            <a:ext cx="78914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 smtClean="0"/>
              <a:t>-4</a:t>
            </a:r>
            <a:endParaRPr lang="ru-RU" sz="2400" b="1" dirty="0"/>
          </a:p>
        </p:txBody>
      </p:sp>
      <p:sp>
        <p:nvSpPr>
          <p:cNvPr id="16412" name="Oval 28"/>
          <p:cNvSpPr>
            <a:spLocks noChangeArrowheads="1"/>
          </p:cNvSpPr>
          <p:nvPr/>
        </p:nvSpPr>
        <p:spPr bwMode="auto">
          <a:xfrm>
            <a:off x="2541127" y="3856571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13" name="Oval 29"/>
          <p:cNvSpPr>
            <a:spLocks noChangeArrowheads="1"/>
          </p:cNvSpPr>
          <p:nvPr/>
        </p:nvSpPr>
        <p:spPr bwMode="auto">
          <a:xfrm>
            <a:off x="5565315" y="2692812"/>
            <a:ext cx="144462" cy="1444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14" name="Oval 30"/>
          <p:cNvSpPr>
            <a:spLocks noChangeArrowheads="1"/>
          </p:cNvSpPr>
          <p:nvPr/>
        </p:nvSpPr>
        <p:spPr bwMode="auto">
          <a:xfrm>
            <a:off x="7058849" y="3856571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704390" y="2893218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FF3300"/>
                </a:solidFill>
              </a:rPr>
              <a:t>-2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5435600" y="2946452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FF3300"/>
                </a:solidFill>
              </a:rPr>
              <a:t>0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2425446" y="4035546"/>
            <a:ext cx="523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FF3300"/>
                </a:solidFill>
              </a:rPr>
              <a:t>0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740994" y="3968616"/>
            <a:ext cx="668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FF3300"/>
                </a:solidFill>
              </a:rPr>
              <a:t>-2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134531" y="2406215"/>
            <a:ext cx="5148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а)</a:t>
            </a: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4441382" y="2444947"/>
            <a:ext cx="5052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б)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207138" y="3594961"/>
            <a:ext cx="4972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/>
              <a:t>в)</a:t>
            </a: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4429299" y="3592658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г)</a:t>
            </a: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385421" y="2706557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7520934" y="2622698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7520933" y="3697969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275161" y="3856571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6894981" y="3435129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2425446" y="3381375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5435600" y="2244892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m</a:t>
            </a:r>
            <a:endParaRPr lang="ru-RU" sz="2400" b="1" dirty="0"/>
          </a:p>
        </p:txBody>
      </p:sp>
      <p:sp>
        <p:nvSpPr>
          <p:cNvPr id="45" name="Line 23"/>
          <p:cNvSpPr>
            <a:spLocks noChangeShapeType="1"/>
          </p:cNvSpPr>
          <p:nvPr/>
        </p:nvSpPr>
        <p:spPr bwMode="auto">
          <a:xfrm>
            <a:off x="2942570" y="509802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4966536" y="5036901"/>
            <a:ext cx="144462" cy="1444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3175739" y="5026583"/>
            <a:ext cx="144462" cy="1444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" name="Text Box 26"/>
          <p:cNvSpPr txBox="1">
            <a:spLocks noChangeArrowheads="1"/>
          </p:cNvSpPr>
          <p:nvPr/>
        </p:nvSpPr>
        <p:spPr bwMode="auto">
          <a:xfrm>
            <a:off x="2867892" y="5171045"/>
            <a:ext cx="5597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b="1" dirty="0" smtClean="0"/>
              <a:t>-5</a:t>
            </a:r>
            <a:endParaRPr lang="ru-RU" sz="2400" b="1" dirty="0"/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4877624" y="5169584"/>
            <a:ext cx="40158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4040429" y="502658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51" name="Text Box 34"/>
          <p:cNvSpPr txBox="1">
            <a:spLocks noChangeArrowheads="1"/>
          </p:cNvSpPr>
          <p:nvPr/>
        </p:nvSpPr>
        <p:spPr bwMode="auto">
          <a:xfrm>
            <a:off x="3714052" y="5181363"/>
            <a:ext cx="668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 smtClean="0">
                <a:solidFill>
                  <a:srgbClr val="FF3300"/>
                </a:solidFill>
              </a:rPr>
              <a:t>-1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52" name="Text Box 38"/>
          <p:cNvSpPr txBox="1">
            <a:spLocks noChangeArrowheads="1"/>
          </p:cNvSpPr>
          <p:nvPr/>
        </p:nvSpPr>
        <p:spPr bwMode="auto">
          <a:xfrm>
            <a:off x="2325255" y="4762670"/>
            <a:ext cx="529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/>
              <a:t>д)</a:t>
            </a:r>
            <a:endParaRPr lang="ru-RU" sz="2800" b="1" dirty="0"/>
          </a:p>
        </p:txBody>
      </p:sp>
      <p:sp>
        <p:nvSpPr>
          <p:cNvPr id="53" name="Text Box 14"/>
          <p:cNvSpPr txBox="1">
            <a:spLocks noChangeArrowheads="1"/>
          </p:cNvSpPr>
          <p:nvPr/>
        </p:nvSpPr>
        <p:spPr bwMode="auto">
          <a:xfrm>
            <a:off x="5416889" y="4867981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x</a:t>
            </a:r>
            <a:endParaRPr lang="ru-RU" sz="2400" b="1" dirty="0"/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3877251" y="4553511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 smtClean="0"/>
              <a:t>m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7005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5" grpId="0"/>
      <p:bldP spid="16416" grpId="0"/>
      <p:bldP spid="16417" grpId="0"/>
      <p:bldP spid="16418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7"/>
          <p:cNvSpPr txBox="1">
            <a:spLocks noChangeArrowheads="1"/>
          </p:cNvSpPr>
          <p:nvPr/>
        </p:nvSpPr>
        <p:spPr bwMode="auto">
          <a:xfrm>
            <a:off x="636588" y="435918"/>
            <a:ext cx="691458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i="1" dirty="0">
                <a:latin typeface="Times New Roman" panose="02020603050405020304" pitchFamily="18" charset="0"/>
              </a:rPr>
              <a:t>Как найти </a:t>
            </a:r>
            <a:endParaRPr lang="ru-RU" altLang="ru-RU" sz="2800" b="1" i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координаты </a:t>
            </a:r>
            <a:r>
              <a:rPr lang="ru-RU" altLang="ru-RU" sz="2800" b="1" i="1" dirty="0">
                <a:latin typeface="Times New Roman" panose="02020603050405020304" pitchFamily="18" charset="0"/>
              </a:rPr>
              <a:t>вершины параболы </a:t>
            </a:r>
            <a:r>
              <a:rPr lang="ru-RU" altLang="ru-RU" sz="2800" b="1" i="1" dirty="0" smtClean="0">
                <a:latin typeface="Times New Roman" panose="02020603050405020304" pitchFamily="18" charset="0"/>
              </a:rPr>
              <a:t/>
            </a:r>
            <a:br>
              <a:rPr lang="ru-RU" altLang="ru-RU" sz="2800" b="1" i="1" dirty="0" smtClean="0">
                <a:latin typeface="Times New Roman" panose="02020603050405020304" pitchFamily="18" charset="0"/>
              </a:rPr>
            </a:br>
            <a:r>
              <a:rPr lang="ru-RU" altLang="ru-RU" sz="2800" b="1" i="1" dirty="0" smtClean="0">
                <a:latin typeface="Times New Roman" panose="02020603050405020304" pitchFamily="18" charset="0"/>
              </a:rPr>
              <a:t>графика  функции</a:t>
            </a:r>
          </a:p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у=ах</a:t>
            </a:r>
            <a:r>
              <a:rPr lang="ru-RU" altLang="ru-RU" sz="3600" b="1" i="1" baseline="30000" dirty="0">
                <a:latin typeface="Times New Roman" panose="02020603050405020304" pitchFamily="18" charset="0"/>
              </a:rPr>
              <a:t>2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+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b</a:t>
            </a:r>
            <a:r>
              <a:rPr lang="ru-RU" altLang="ru-RU" sz="3600" b="1" i="1" dirty="0" err="1">
                <a:latin typeface="Times New Roman" panose="02020603050405020304" pitchFamily="18" charset="0"/>
              </a:rPr>
              <a:t>х+с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?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916238" y="2674913"/>
            <a:ext cx="30861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i="1" dirty="0">
                <a:latin typeface="Times New Roman" panose="02020603050405020304" pitchFamily="18" charset="0"/>
              </a:rPr>
              <a:t>Выведем формулу.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65122" y="3341132"/>
                <a:ext cx="2382571" cy="1137049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D444D8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  <m:r>
                            <a:rPr lang="en-US" sz="3200" b="1" i="1" smtClean="0"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122" y="3341132"/>
                <a:ext cx="2382571" cy="1137049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D444D8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205425" y="4983158"/>
                <a:ext cx="2357417" cy="646986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D444D8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𝒚</m:t>
                      </m:r>
                      <m:r>
                        <a:rPr lang="en-US" sz="3200" b="1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ru-RU" sz="3200" b="1" i="1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en-US" sz="3200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425" y="4983158"/>
                <a:ext cx="2357417" cy="646986"/>
              </a:xfrm>
              <a:prstGeom prst="round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D444D8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687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77" y="390525"/>
            <a:ext cx="7226710" cy="908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1. Найти координаты вершины графика функции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126928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72800" y="1234215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у=2х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09056" y="1981017"/>
                <a:ext cx="2382571" cy="1137049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D444D8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  <m:r>
                            <a:rPr lang="en-US" sz="3200" b="1" i="1" smtClean="0"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056" y="1981017"/>
                <a:ext cx="2382571" cy="1137049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D444D8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741851" y="2037273"/>
                <a:ext cx="3760840" cy="1080793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ru-RU" sz="4000" b="1" i="1" smtClean="0">
                            <a:latin typeface="Cambria Math"/>
                          </a:rPr>
                          <m:t>в</m:t>
                        </m:r>
                      </m:sub>
                    </m:sSub>
                    <m:r>
                      <a:rPr lang="ru-RU" sz="4000" b="1" i="1" smtClean="0">
                        <a:latin typeface="Cambria Math"/>
                      </a:rPr>
                      <m:t>=</m:t>
                    </m:r>
                    <m:r>
                      <a:rPr lang="en-US" sz="4000" b="1" i="1" smtClean="0">
                        <a:latin typeface="Cambria Math"/>
                      </a:rPr>
                      <m:t>− </m:t>
                    </m:r>
                    <m:f>
                      <m:f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40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4000" b="1" i="1" smtClean="0">
                            <a:latin typeface="Cambria Math"/>
                          </a:rPr>
                          <m:t>∙</m:t>
                        </m:r>
                        <m:r>
                          <a:rPr lang="ru-RU" sz="40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4000" b="1" dirty="0" smtClean="0"/>
                  <a:t>= -1</a:t>
                </a:r>
                <a:endParaRPr lang="ru-RU" sz="4000" b="1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1851" y="2037273"/>
                <a:ext cx="3760840" cy="1080793"/>
              </a:xfrm>
              <a:prstGeom prst="roundRect">
                <a:avLst/>
              </a:prstGeom>
              <a:blipFill rotWithShape="1">
                <a:blip r:embed="rId3"/>
                <a:stretch>
                  <a:fillRect r="-3241" b="-73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05250" y="4188308"/>
                <a:ext cx="8333500" cy="659329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𝒚</m:t>
                      </m:r>
                      <m:d>
                        <m:d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ru-RU" sz="3200" b="1" i="1" smtClean="0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ru-RU" sz="3200" b="1" i="1" smtClean="0">
                          <a:latin typeface="Cambria Math"/>
                        </a:rPr>
                        <m:t>𝟐</m:t>
                      </m:r>
                      <m:r>
                        <a:rPr lang="ru-RU" sz="3200" b="1" i="1" smtClean="0"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32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sz="3200" b="1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3200" b="1" i="1" smtClean="0">
                                  <a:latin typeface="Cambria Math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ru-RU" sz="32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3200" b="1" i="1" smtClean="0">
                          <a:latin typeface="Cambria Math"/>
                        </a:rPr>
                        <m:t>+</m:t>
                      </m:r>
                      <m:r>
                        <a:rPr lang="ru-RU" sz="3200" b="1" i="1" smtClean="0">
                          <a:latin typeface="Cambria Math"/>
                        </a:rPr>
                        <m:t>𝟒</m:t>
                      </m:r>
                      <m:r>
                        <a:rPr lang="ru-RU" sz="3200" b="1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ru-RU" sz="3200" b="1" i="1" smtClean="0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ru-RU" sz="3200" b="1" i="1" smtClean="0">
                          <a:latin typeface="Cambria Math"/>
                        </a:rPr>
                        <m:t>−</m:t>
                      </m:r>
                      <m:r>
                        <a:rPr lang="ru-RU" sz="3200" b="1" i="0" smtClean="0">
                          <a:latin typeface="Cambria Math"/>
                        </a:rPr>
                        <m:t>𝟔</m:t>
                      </m:r>
                      <m:r>
                        <a:rPr lang="ru-RU" sz="3200" b="1" i="0" smtClean="0">
                          <a:latin typeface="Cambria Math"/>
                        </a:rPr>
                        <m:t>=−</m:t>
                      </m:r>
                      <m:r>
                        <a:rPr lang="ru-RU" sz="3200" b="1" i="0" smtClean="0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250" y="4188308"/>
                <a:ext cx="8333500" cy="659329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057540" y="3314700"/>
                <a:ext cx="2357417" cy="646986"/>
              </a:xfrm>
              <a:prstGeom prst="roundRect">
                <a:avLst/>
              </a:prstGeom>
              <a:solidFill>
                <a:srgbClr val="FFFF00"/>
              </a:solidFill>
              <a:ln>
                <a:solidFill>
                  <a:srgbClr val="D444D8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ru-RU" sz="3200" b="1" i="1" smtClean="0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𝒚</m:t>
                      </m:r>
                      <m:r>
                        <a:rPr lang="en-US" sz="3200" b="1" i="1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ru-RU" sz="3200" b="1" i="1">
                              <a:latin typeface="Cambria Math"/>
                            </a:rPr>
                            <m:t>в</m:t>
                          </m:r>
                        </m:sub>
                      </m:sSub>
                      <m:r>
                        <a:rPr lang="en-US" sz="3200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540" y="3314700"/>
                <a:ext cx="2357417" cy="646986"/>
              </a:xfrm>
              <a:prstGeom prst="round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D444D8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47618" y="4918221"/>
            <a:ext cx="6575853" cy="1139011"/>
          </a:xfrm>
          <a:prstGeom prst="snip2SameRect">
            <a:avLst>
              <a:gd name="adj1" fmla="val 50000"/>
              <a:gd name="adj2" fmla="val 47870"/>
            </a:avLst>
          </a:prstGeom>
          <a:solidFill>
            <a:srgbClr val="F0BDF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3200" b="1" dirty="0" smtClean="0"/>
              <a:t>(-1;-8) – </a:t>
            </a:r>
            <a:r>
              <a:rPr lang="ru-RU" sz="2800" b="1" dirty="0" smtClean="0"/>
              <a:t>координаты вершины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1634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132" y="325898"/>
            <a:ext cx="7226710" cy="90805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2а. Найти нули функции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126928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00021" y="1067315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у=2х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913580" y="3533754"/>
                <a:ext cx="3578452" cy="646986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𝟏</m:t>
                      </m:r>
                      <m:r>
                        <a:rPr lang="en-US" sz="3200" b="1" i="1" smtClean="0">
                          <a:latin typeface="Cambria Math"/>
                        </a:rPr>
                        <m:t>     </m:t>
                      </m:r>
                      <m:sSub>
                        <m:sSub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−</m:t>
                      </m:r>
                      <m:r>
                        <a:rPr lang="en-US" sz="32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580" y="3533754"/>
                <a:ext cx="3578452" cy="646986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30677" y="4588984"/>
                <a:ext cx="6575853" cy="1139011"/>
              </a:xfrm>
              <a:prstGeom prst="snip2SameRect">
                <a:avLst>
                  <a:gd name="adj1" fmla="val 50000"/>
                  <a:gd name="adj2" fmla="val 47870"/>
                </a:avLst>
              </a:prstGeom>
              <a:solidFill>
                <a:srgbClr val="28F85A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3200" b="1" i="1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3200" b="1" dirty="0" smtClean="0"/>
                  <a:t>=1;</a:t>
                </a:r>
                <a:r>
                  <a:rPr lang="ru-RU" sz="3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3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3200" b="1" dirty="0" smtClean="0"/>
                  <a:t>=-</a:t>
                </a:r>
                <a:r>
                  <a:rPr lang="en-US" sz="3200" b="1" dirty="0" smtClean="0"/>
                  <a:t>3</a:t>
                </a:r>
                <a:r>
                  <a:rPr lang="ru-RU" sz="3200" b="1" dirty="0" smtClean="0"/>
                  <a:t> – </a:t>
                </a:r>
                <a:r>
                  <a:rPr lang="ru-RU" sz="2800" b="1" dirty="0" smtClean="0"/>
                  <a:t>нули функции </a:t>
                </a:r>
                <a:endParaRPr lang="ru-RU" sz="32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677" y="4588984"/>
                <a:ext cx="6575853" cy="1139011"/>
              </a:xfrm>
              <a:prstGeom prst="snip2SameRect">
                <a:avLst>
                  <a:gd name="adj1" fmla="val 50000"/>
                  <a:gd name="adj2" fmla="val 47870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05250" y="1686713"/>
            <a:ext cx="7226710" cy="9080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9D23A0"/>
                </a:solidFill>
              </a:rPr>
              <a:t>Нули функции 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– это значения аргумента </a:t>
            </a:r>
            <a:r>
              <a:rPr lang="ru-RU" sz="43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х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, при котором </a:t>
            </a:r>
            <a:r>
              <a:rPr lang="ru-RU" sz="43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у=0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 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13643" y="2807418"/>
            <a:ext cx="2778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+4х-6=0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20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animBg="1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105" y="463412"/>
            <a:ext cx="6520642" cy="6510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Повторяем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84807" y="2053962"/>
            <a:ext cx="2701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= 5х</a:t>
            </a:r>
            <a:r>
              <a:rPr lang="en-US" alt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+6х+3</a:t>
            </a:r>
            <a:endParaRPr lang="ru-RU" alt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28893" y="1992407"/>
            <a:ext cx="38010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= </a:t>
            </a:r>
            <a:r>
              <a:rPr lang="ru-RU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ru-RU" sz="4000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-7х</a:t>
            </a:r>
            <a:r>
              <a:rPr lang="en-US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+8х-2</a:t>
            </a:r>
            <a:endParaRPr lang="ru-RU" alt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8053" y="3232933"/>
            <a:ext cx="2816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= </a:t>
            </a:r>
            <a:r>
              <a:rPr lang="en-US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0,8х</a:t>
            </a:r>
            <a:r>
              <a:rPr lang="en-US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5704" y="3255109"/>
            <a:ext cx="24449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= </a:t>
            </a:r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alt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alt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-8х    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09573" y="4593997"/>
            <a:ext cx="2305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= </a:t>
            </a:r>
            <a:r>
              <a:rPr lang="ru-RU" alt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-12х</a:t>
            </a:r>
            <a:r>
              <a:rPr lang="en-US" alt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+5,8</a:t>
            </a:r>
            <a:endParaRPr lang="en-US" alt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4930345" y="4411904"/>
                <a:ext cx="2159758" cy="8889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 =</a:t>
                </a:r>
                <a:r>
                  <a:rPr lang="en-US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altLang="ru-RU" sz="3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ru-RU" sz="3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ru-RU" sz="3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alt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345" y="4411904"/>
                <a:ext cx="2159758" cy="888961"/>
              </a:xfrm>
              <a:prstGeom prst="rect">
                <a:avLst/>
              </a:prstGeom>
              <a:blipFill rotWithShape="0">
                <a:blip r:embed="rId2"/>
                <a:stretch>
                  <a:fillRect l="-8757" r="-8192" b="-10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909573" y="1124168"/>
            <a:ext cx="6570367" cy="7823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b="1" dirty="0" smtClean="0">
                <a:solidFill>
                  <a:srgbClr val="7030A0"/>
                </a:solidFill>
              </a:rPr>
              <a:t>Выпишите квадратичные функции</a:t>
            </a:r>
            <a:endParaRPr lang="en-US" altLang="ru-RU" sz="2800" b="1" dirty="0" smtClean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2953059" y="5229299"/>
                <a:ext cx="1875834" cy="891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 =</a:t>
                </a:r>
                <a:r>
                  <a:rPr lang="en-US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altLang="ru-RU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</a:t>
                </a:r>
                <a14:m>
                  <m:oMath xmlns:m="http://schemas.openxmlformats.org/officeDocument/2006/math">
                    <m:r>
                      <a:rPr lang="en-US" altLang="ru-RU" sz="3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ru-RU" altLang="ru-RU" sz="36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ru-RU" sz="36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ru-RU" sz="36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en-US" altLang="ru-RU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3059" y="5229299"/>
                <a:ext cx="1875834" cy="891078"/>
              </a:xfrm>
              <a:prstGeom prst="rect">
                <a:avLst/>
              </a:prstGeom>
              <a:blipFill rotWithShape="0">
                <a:blip r:embed="rId3"/>
                <a:stretch>
                  <a:fillRect l="-9416" b="-10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386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132" y="325898"/>
            <a:ext cx="7226710" cy="12669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2б. Найти координаты точек пересечения с осью </a:t>
            </a:r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х </a:t>
            </a:r>
            <a:b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графика </a:t>
            </a:r>
            <a:r>
              <a:rPr lang="ru-RU" sz="3600" dirty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функции 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126928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42561" y="1765811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у=2х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913580" y="3702800"/>
                <a:ext cx="3578452" cy="646986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𝟏</m:t>
                      </m:r>
                      <m:r>
                        <a:rPr lang="en-US" sz="3200" b="1" i="1" smtClean="0">
                          <a:latin typeface="Cambria Math"/>
                        </a:rPr>
                        <m:t>     </m:t>
                      </m:r>
                      <m:sSub>
                        <m:sSub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latin typeface="Cambria Math"/>
                        </a:rPr>
                        <m:t>−</m:t>
                      </m:r>
                      <m:r>
                        <a:rPr lang="en-US" sz="3200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580" y="3702800"/>
                <a:ext cx="3578452" cy="646986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Прямоугольник 15"/>
          <p:cNvSpPr/>
          <p:nvPr/>
        </p:nvSpPr>
        <p:spPr>
          <a:xfrm>
            <a:off x="2313643" y="3109432"/>
            <a:ext cx="2778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+4х-6=0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635143" y="2219836"/>
            <a:ext cx="7226710" cy="9080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9D23A0"/>
                </a:solidFill>
              </a:rPr>
              <a:t>Нули функции 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– абсциссы точек пересечения с осью </a:t>
            </a:r>
            <a:r>
              <a:rPr lang="ru-RU" sz="43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х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8917" y="4420721"/>
            <a:ext cx="5987846" cy="1738491"/>
          </a:xfrm>
          <a:prstGeom prst="snip2SameRect">
            <a:avLst>
              <a:gd name="adj1" fmla="val 50000"/>
              <a:gd name="adj2" fmla="val 47870"/>
            </a:avLst>
          </a:prstGeom>
          <a:solidFill>
            <a:srgbClr val="28F85A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/>
              <a:t>(1;0) и (-</a:t>
            </a:r>
            <a:r>
              <a:rPr lang="en-US" sz="2800" b="1" dirty="0" smtClean="0"/>
              <a:t>3</a:t>
            </a:r>
            <a:r>
              <a:rPr lang="ru-RU" sz="2800" b="1" dirty="0" smtClean="0"/>
              <a:t>;0) – </a:t>
            </a:r>
            <a:r>
              <a:rPr lang="ru-RU" sz="2400" b="1" dirty="0" smtClean="0"/>
              <a:t>точки пересечения с осью </a:t>
            </a:r>
            <a:r>
              <a:rPr lang="ru-RU" sz="2400" b="1" dirty="0" smtClean="0">
                <a:solidFill>
                  <a:srgbClr val="FF0000"/>
                </a:solidFill>
              </a:rPr>
              <a:t>Х</a:t>
            </a:r>
            <a:r>
              <a:rPr lang="ru-RU" sz="24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198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  <p:bldP spid="17" grpId="0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77" y="390525"/>
            <a:ext cx="7226710" cy="908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3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. Найти координаты точки пересечения с осью </a:t>
            </a:r>
            <a:r>
              <a:rPr lang="en-US" sz="49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y</a:t>
            </a:r>
            <a:endParaRPr lang="ru-RU" sz="49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126928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00020" y="1247775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000" b="1" i="1" dirty="0" smtClean="0">
                <a:latin typeface="Times New Roman" panose="02020603050405020304" pitchFamily="18" charset="0"/>
              </a:rPr>
              <a:t>у=2х</a:t>
            </a:r>
            <a:r>
              <a:rPr lang="ru-RU" altLang="ru-RU" sz="4000" b="1" i="1" baseline="30000" dirty="0" smtClean="0">
                <a:latin typeface="Times New Roman" panose="02020603050405020304" pitchFamily="18" charset="0"/>
              </a:rPr>
              <a:t>2</a:t>
            </a:r>
            <a:r>
              <a:rPr lang="ru-RU" altLang="ru-RU" sz="4000" b="1" i="1" dirty="0" smtClean="0">
                <a:latin typeface="Times New Roman" panose="02020603050405020304" pitchFamily="18" charset="0"/>
              </a:rPr>
              <a:t>+4х-6</a:t>
            </a:r>
            <a:r>
              <a:rPr lang="ru-RU" altLang="ru-RU" sz="4000" b="1" dirty="0" smtClean="0">
                <a:latin typeface="Times New Roman" panose="02020603050405020304" pitchFamily="18" charset="0"/>
              </a:rPr>
              <a:t> </a:t>
            </a:r>
            <a:endParaRPr lang="ru-RU" altLang="ru-RU" sz="40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599" y="3669219"/>
            <a:ext cx="8266802" cy="1378803"/>
          </a:xfrm>
          <a:prstGeom prst="snip2SameRect">
            <a:avLst>
              <a:gd name="adj1" fmla="val 50000"/>
              <a:gd name="adj2" fmla="val 47870"/>
            </a:avLst>
          </a:prstGeom>
          <a:solidFill>
            <a:srgbClr val="FFFF66"/>
          </a:solidFill>
          <a:ln>
            <a:solidFill>
              <a:srgbClr val="FFC000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3200" b="1" dirty="0" smtClean="0"/>
              <a:t>(0;-6) – </a:t>
            </a:r>
            <a:r>
              <a:rPr lang="ru-RU" sz="2800" b="1" dirty="0" smtClean="0"/>
              <a:t>точка пересечения с осью </a:t>
            </a:r>
            <a:r>
              <a:rPr lang="en-US" sz="4000" b="1" dirty="0" smtClean="0"/>
              <a:t>y</a:t>
            </a:r>
            <a:endParaRPr lang="ru-RU" sz="4400" b="1" dirty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405250" y="1775201"/>
            <a:ext cx="7226710" cy="9080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9D23A0"/>
                </a:solidFill>
              </a:rPr>
              <a:t>Надо найти </a:t>
            </a:r>
            <a:r>
              <a:rPr lang="ru-RU" sz="41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у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9D23A0"/>
                </a:solidFill>
              </a:rPr>
              <a:t>, если </a:t>
            </a:r>
            <a:r>
              <a:rPr lang="ru-RU" sz="43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х</a:t>
            </a:r>
            <a:r>
              <a:rPr lang="en-US" sz="43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=0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 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79951" y="2705374"/>
                <a:ext cx="6523873" cy="659329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/>
                        </a:rPr>
                        <m:t>𝒚</m:t>
                      </m:r>
                      <m:d>
                        <m:d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ru-RU" sz="3200" b="1" i="1" smtClean="0">
                          <a:latin typeface="Cambria Math"/>
                        </a:rPr>
                        <m:t>=</m:t>
                      </m:r>
                      <m:r>
                        <a:rPr lang="ru-RU" sz="3200" b="1" i="1" smtClean="0">
                          <a:latin typeface="Cambria Math"/>
                        </a:rPr>
                        <m:t>𝟐</m:t>
                      </m:r>
                      <m:r>
                        <a:rPr lang="ru-RU" sz="3200" b="1" i="1" smtClean="0"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32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sz="3200" b="1" i="1" smtClean="0">
                                  <a:latin typeface="Cambria Math"/>
                                </a:rPr>
                                <m:t>𝟎</m:t>
                              </m:r>
                            </m:e>
                          </m:d>
                        </m:e>
                        <m:sup>
                          <m:r>
                            <a:rPr lang="ru-RU" sz="32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3200" b="1" i="1" smtClean="0">
                          <a:latin typeface="Cambria Math"/>
                        </a:rPr>
                        <m:t>+</m:t>
                      </m:r>
                      <m:r>
                        <a:rPr lang="ru-RU" sz="3200" b="1" i="1" smtClean="0">
                          <a:latin typeface="Cambria Math"/>
                        </a:rPr>
                        <m:t>𝟒</m:t>
                      </m:r>
                      <m:r>
                        <a:rPr lang="ru-RU" sz="3200" b="1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ru-RU" sz="3200" b="1" i="1" smtClean="0">
                          <a:latin typeface="Cambria Math"/>
                        </a:rPr>
                        <m:t>−</m:t>
                      </m:r>
                      <m:r>
                        <a:rPr lang="ru-RU" sz="3200" b="1" i="0" smtClean="0">
                          <a:latin typeface="Cambria Math"/>
                        </a:rPr>
                        <m:t>𝟔</m:t>
                      </m:r>
                      <m:r>
                        <a:rPr lang="ru-RU" sz="3200" b="1" i="0" smtClean="0">
                          <a:latin typeface="Cambria Math"/>
                        </a:rPr>
                        <m:t>=−</m:t>
                      </m:r>
                      <m:r>
                        <a:rPr lang="ru-RU" sz="3200" b="1" i="0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51" y="2705374"/>
                <a:ext cx="6523873" cy="659329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798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3458" y="480925"/>
            <a:ext cx="7212730" cy="12499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Алгоритм </a:t>
            </a:r>
            <a:r>
              <a:rPr lang="ru-RU" sz="4000" b="1" dirty="0"/>
              <a:t>построения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графика </a:t>
            </a:r>
            <a:br>
              <a:rPr lang="ru-RU" sz="4000" b="1" dirty="0" smtClean="0"/>
            </a:br>
            <a:r>
              <a:rPr lang="ru-RU" sz="4000" b="1" dirty="0" smtClean="0"/>
              <a:t>квадратичной </a:t>
            </a:r>
            <a:r>
              <a:rPr lang="ru-RU" sz="4000" b="1" dirty="0"/>
              <a:t>функции: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buFontTx/>
              <a:buAutoNum type="arabicParenR"/>
            </a:pPr>
            <a:r>
              <a:rPr lang="ru-RU" dirty="0" smtClean="0"/>
              <a:t>Определить вид графика;</a:t>
            </a:r>
          </a:p>
          <a:p>
            <a:pPr marL="609600" indent="-609600">
              <a:buFontTx/>
              <a:buAutoNum type="arabicParenR"/>
            </a:pPr>
            <a:r>
              <a:rPr lang="ru-RU" dirty="0"/>
              <a:t>Определить направление ветвей;</a:t>
            </a:r>
          </a:p>
          <a:p>
            <a:pPr marL="609600" indent="-609600">
              <a:buFontTx/>
              <a:buAutoNum type="arabicParenR"/>
            </a:pPr>
            <a:r>
              <a:rPr lang="ru-RU" dirty="0" smtClean="0"/>
              <a:t>Найти </a:t>
            </a:r>
            <a:r>
              <a:rPr lang="ru-RU" dirty="0"/>
              <a:t>координаты вершины параболы;</a:t>
            </a:r>
          </a:p>
          <a:p>
            <a:pPr marL="609600" indent="-609600">
              <a:buFontTx/>
              <a:buAutoNum type="arabicParenR"/>
            </a:pPr>
            <a:r>
              <a:rPr lang="ru-RU" dirty="0"/>
              <a:t>Ось симметрии;</a:t>
            </a:r>
          </a:p>
          <a:p>
            <a:pPr marL="609600" indent="-609600">
              <a:buFontTx/>
              <a:buAutoNum type="arabicParenR"/>
            </a:pPr>
            <a:r>
              <a:rPr lang="ru-RU" dirty="0" smtClean="0"/>
              <a:t>Найти координаты точек пересечения с осью Ох и осью </a:t>
            </a:r>
            <a:r>
              <a:rPr lang="ru-RU" dirty="0" err="1" smtClean="0"/>
              <a:t>Оу</a:t>
            </a:r>
            <a:r>
              <a:rPr lang="ru-RU" dirty="0" smtClean="0"/>
              <a:t>;</a:t>
            </a:r>
            <a:endParaRPr lang="ru-RU" dirty="0"/>
          </a:p>
          <a:p>
            <a:pPr marL="609600" indent="-609600">
              <a:buFontTx/>
              <a:buAutoNum type="arabicParenR"/>
            </a:pPr>
            <a:r>
              <a:rPr lang="ru-RU" dirty="0" smtClean="0"/>
              <a:t>Найти вспомогательные </a:t>
            </a:r>
            <a:r>
              <a:rPr lang="ru-RU" dirty="0"/>
              <a:t>точки;</a:t>
            </a:r>
          </a:p>
          <a:p>
            <a:pPr marL="609600" indent="-609600">
              <a:buFontTx/>
              <a:buAutoNum type="arabicParenR"/>
            </a:pPr>
            <a:r>
              <a:rPr lang="ru-RU" dirty="0"/>
              <a:t>Построение.</a:t>
            </a:r>
          </a:p>
        </p:txBody>
      </p:sp>
    </p:spTree>
    <p:extLst>
      <p:ext uri="{BB962C8B-B14F-4D97-AF65-F5344CB8AC3E}">
        <p14:creationId xmlns:p14="http://schemas.microsoft.com/office/powerpoint/2010/main" val="36042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93893" y="333442"/>
            <a:ext cx="6680300" cy="124995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33CC"/>
                </a:solidFill>
              </a:rPr>
              <a:t>Построить график функции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484438" y="1341438"/>
          <a:ext cx="4392612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Формула" r:id="rId3" imgW="1054100" imgH="228600" progId="Equation.3">
                  <p:embed/>
                </p:oleObj>
              </mc:Choice>
              <mc:Fallback>
                <p:oleObj name="Формула" r:id="rId3" imgW="10541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341438"/>
                        <a:ext cx="4392612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7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93893" y="333442"/>
            <a:ext cx="6680300" cy="1249952"/>
          </a:xfrm>
        </p:spPr>
        <p:txBody>
          <a:bodyPr>
            <a:normAutofit/>
          </a:bodyPr>
          <a:lstStyle/>
          <a:p>
            <a:pPr algn="ctr"/>
            <a:r>
              <a:rPr lang="ru-RU" altLang="ru-RU" sz="3600" dirty="0" smtClean="0">
                <a:solidFill>
                  <a:srgbClr val="0033CC"/>
                </a:solidFill>
              </a:rPr>
              <a:t>Опишите по </a:t>
            </a:r>
            <a:r>
              <a:rPr lang="ru-RU" altLang="ru-RU" sz="3600" dirty="0">
                <a:solidFill>
                  <a:srgbClr val="0033CC"/>
                </a:solidFill>
              </a:rPr>
              <a:t>графику</a:t>
            </a:r>
            <a:r>
              <a:rPr lang="ru-RU" sz="3600" dirty="0">
                <a:solidFill>
                  <a:srgbClr val="0033CC"/>
                </a:solidFill>
              </a:rPr>
              <a:t/>
            </a:r>
            <a:br>
              <a:rPr lang="ru-RU" sz="3600" dirty="0">
                <a:solidFill>
                  <a:srgbClr val="0033CC"/>
                </a:solidFill>
              </a:rPr>
            </a:br>
            <a:r>
              <a:rPr lang="ru-RU" altLang="ru-RU" sz="3600" dirty="0" smtClean="0">
                <a:solidFill>
                  <a:srgbClr val="0033CC"/>
                </a:solidFill>
              </a:rPr>
              <a:t> </a:t>
            </a:r>
            <a:r>
              <a:rPr lang="ru-RU" altLang="ru-RU" sz="3600" dirty="0">
                <a:solidFill>
                  <a:srgbClr val="0033CC"/>
                </a:solidFill>
              </a:rPr>
              <a:t>свойства </a:t>
            </a:r>
            <a:r>
              <a:rPr lang="ru-RU" altLang="ru-RU" sz="3600" dirty="0" smtClean="0">
                <a:solidFill>
                  <a:srgbClr val="0033CC"/>
                </a:solidFill>
              </a:rPr>
              <a:t>данной функции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484438" y="1341438"/>
          <a:ext cx="4392612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Формула" r:id="rId3" imgW="1054100" imgH="228600" progId="Equation.3">
                  <p:embed/>
                </p:oleObj>
              </mc:Choice>
              <mc:Fallback>
                <p:oleObj name="Формула" r:id="rId3" imgW="10541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1341438"/>
                        <a:ext cx="4392612" cy="949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64"/>
          <p:cNvSpPr txBox="1">
            <a:spLocks noChangeArrowheads="1"/>
          </p:cNvSpPr>
          <p:nvPr/>
        </p:nvSpPr>
        <p:spPr bwMode="auto">
          <a:xfrm>
            <a:off x="646991" y="1836759"/>
            <a:ext cx="17556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 i="1" dirty="0">
                <a:latin typeface="Times New Roman" panose="02020603050405020304" pitchFamily="18" charset="0"/>
              </a:rPr>
              <a:t>1. 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D(y</a:t>
            </a:r>
            <a:r>
              <a:rPr lang="en-US" altLang="ru-RU" sz="3600" b="1" i="1" dirty="0" smtClean="0">
                <a:latin typeface="Times New Roman" panose="02020603050405020304" pitchFamily="18" charset="0"/>
              </a:rPr>
              <a:t>)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=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7" name="Text Box 64"/>
          <p:cNvSpPr txBox="1">
            <a:spLocks noChangeArrowheads="1"/>
          </p:cNvSpPr>
          <p:nvPr/>
        </p:nvSpPr>
        <p:spPr bwMode="auto">
          <a:xfrm>
            <a:off x="618947" y="2443509"/>
            <a:ext cx="17299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 i="1" dirty="0" smtClean="0">
                <a:latin typeface="Times New Roman" panose="02020603050405020304" pitchFamily="18" charset="0"/>
              </a:rPr>
              <a:t>2. </a:t>
            </a:r>
            <a:r>
              <a:rPr lang="en-US" altLang="ru-RU" sz="3600" b="1" i="1" dirty="0" smtClean="0">
                <a:latin typeface="Times New Roman" panose="02020603050405020304" pitchFamily="18" charset="0"/>
              </a:rPr>
              <a:t>E(y)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=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9" name="Text Box 64"/>
          <p:cNvSpPr txBox="1">
            <a:spLocks noChangeArrowheads="1"/>
          </p:cNvSpPr>
          <p:nvPr/>
        </p:nvSpPr>
        <p:spPr bwMode="auto">
          <a:xfrm>
            <a:off x="619711" y="3085529"/>
            <a:ext cx="35907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ru-RU" sz="3600" b="1" i="1" dirty="0">
                <a:latin typeface="Times New Roman" panose="02020603050405020304" pitchFamily="18" charset="0"/>
              </a:rPr>
              <a:t>3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. Нули функции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613648" y="3651485"/>
            <a:ext cx="27946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 b="1" i="1" dirty="0" smtClean="0">
                <a:latin typeface="Times New Roman" panose="02020603050405020304" pitchFamily="18" charset="0"/>
              </a:rPr>
              <a:t>4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. 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у</a:t>
            </a:r>
            <a:r>
              <a:rPr lang="en-US" altLang="ru-RU" sz="3600" b="1" i="1" dirty="0">
                <a:latin typeface="Times New Roman" panose="02020603050405020304" pitchFamily="18" charset="0"/>
                <a:cs typeface="Arial" panose="020B0604020202020204" pitchFamily="34" charset="0"/>
              </a:rPr>
              <a:t>&gt;</a:t>
            </a:r>
            <a:r>
              <a:rPr lang="ru-RU" altLang="ru-RU" sz="3600" b="1" i="1" dirty="0">
                <a:latin typeface="Times New Roman" panose="02020603050405020304" pitchFamily="18" charset="0"/>
                <a:cs typeface="Arial" panose="020B0604020202020204" pitchFamily="34" charset="0"/>
              </a:rPr>
              <a:t>0, если х</a:t>
            </a:r>
            <a:endParaRPr lang="en-US" altLang="ru-RU" sz="3600" b="1" i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Text Box 57"/>
          <p:cNvSpPr txBox="1">
            <a:spLocks noChangeArrowheads="1"/>
          </p:cNvSpPr>
          <p:nvPr/>
        </p:nvSpPr>
        <p:spPr bwMode="auto">
          <a:xfrm>
            <a:off x="909798" y="4236260"/>
            <a:ext cx="28782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3600" b="1" i="1" dirty="0">
                <a:latin typeface="Times New Roman" panose="02020603050405020304" pitchFamily="18" charset="0"/>
              </a:rPr>
              <a:t>у</a:t>
            </a:r>
            <a:r>
              <a:rPr lang="en-US" altLang="ru-RU" sz="3600" b="1" i="1" dirty="0">
                <a:latin typeface="Times New Roman" panose="02020603050405020304" pitchFamily="18" charset="0"/>
              </a:rPr>
              <a:t>&lt;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0, если 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х</a:t>
            </a:r>
            <a:endParaRPr lang="en-US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560719" y="4749859"/>
            <a:ext cx="57706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 i="1" dirty="0" smtClean="0">
                <a:latin typeface="Times New Roman" panose="02020603050405020304" pitchFamily="18" charset="0"/>
              </a:rPr>
              <a:t>5. Монотонность функции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3" name="Text Box 64"/>
          <p:cNvSpPr txBox="1">
            <a:spLocks noChangeArrowheads="1"/>
          </p:cNvSpPr>
          <p:nvPr/>
        </p:nvSpPr>
        <p:spPr bwMode="auto">
          <a:xfrm>
            <a:off x="523014" y="5278206"/>
            <a:ext cx="61959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600" b="1" i="1" dirty="0">
                <a:latin typeface="Times New Roman" panose="02020603050405020304" pitchFamily="18" charset="0"/>
              </a:rPr>
              <a:t>6</a:t>
            </a:r>
            <a:r>
              <a:rPr lang="ru-RU" altLang="ru-RU" sz="3600" b="1" i="1" dirty="0" smtClean="0">
                <a:latin typeface="Times New Roman" panose="02020603050405020304" pitchFamily="18" charset="0"/>
              </a:rPr>
              <a:t>. Наибольшее и наименьшее</a:t>
            </a:r>
          </a:p>
          <a:p>
            <a:r>
              <a:rPr lang="ru-RU" altLang="ru-RU" sz="3600" b="1" i="1" dirty="0" smtClean="0">
                <a:latin typeface="Times New Roman" panose="02020603050405020304" pitchFamily="18" charset="0"/>
              </a:rPr>
              <a:t>значения функции</a:t>
            </a:r>
            <a:endParaRPr lang="ru-RU" altLang="ru-RU" sz="3600" b="1" i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8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41377" y="1941016"/>
            <a:ext cx="6680300" cy="12499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33CC"/>
                </a:solidFill>
              </a:rPr>
              <a:t>Выполним</a:t>
            </a:r>
            <a:br>
              <a:rPr lang="ru-RU" sz="3600" dirty="0" smtClean="0">
                <a:solidFill>
                  <a:srgbClr val="0033CC"/>
                </a:solidFill>
              </a:rPr>
            </a:br>
            <a:r>
              <a:rPr lang="ru-RU" sz="3600" dirty="0" smtClean="0">
                <a:solidFill>
                  <a:srgbClr val="0033CC"/>
                </a:solidFill>
              </a:rPr>
              <a:t> самостоятельную работу</a:t>
            </a:r>
            <a:br>
              <a:rPr lang="ru-RU" sz="3600" dirty="0" smtClean="0">
                <a:solidFill>
                  <a:srgbClr val="0033CC"/>
                </a:solidFill>
              </a:rPr>
            </a:br>
            <a:r>
              <a:rPr lang="ru-RU" sz="3600" dirty="0" smtClean="0">
                <a:solidFill>
                  <a:srgbClr val="0033CC"/>
                </a:solidFill>
              </a:rPr>
              <a:t>на листах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45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5081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FF6600"/>
                </a:solidFill>
              </a:rPr>
              <a:t> </a:t>
            </a:r>
            <a:r>
              <a:rPr lang="ru-RU" sz="3600" b="1" dirty="0" smtClean="0"/>
              <a:t>Постройте графики функций</a:t>
            </a:r>
          </a:p>
        </p:txBody>
      </p:sp>
      <p:sp>
        <p:nvSpPr>
          <p:cNvPr id="1751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85938"/>
            <a:ext cx="4038600" cy="434498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600" dirty="0" smtClean="0"/>
              <a:t>I</a:t>
            </a:r>
            <a:r>
              <a:rPr lang="ru-RU" sz="3600" dirty="0" smtClean="0"/>
              <a:t> вариант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 = -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+6х-8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sz="2400" dirty="0" smtClean="0">
                <a:cs typeface="Arial" charset="0"/>
              </a:rPr>
              <a:t>.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ru-RU" sz="3600" dirty="0" smtClean="0">
              <a:solidFill>
                <a:srgbClr val="FFFF00"/>
              </a:solidFill>
              <a:cs typeface="Arial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z="16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1800" dirty="0" smtClean="0">
              <a:solidFill>
                <a:srgbClr val="CC0099"/>
              </a:solidFill>
              <a:cs typeface="Arial" charset="0"/>
            </a:endParaRPr>
          </a:p>
        </p:txBody>
      </p:sp>
      <p:sp>
        <p:nvSpPr>
          <p:cNvPr id="1751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857375"/>
            <a:ext cx="4038600" cy="42735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600" dirty="0" smtClean="0"/>
              <a:t>II</a:t>
            </a:r>
            <a:r>
              <a:rPr lang="ru-RU" sz="3600" dirty="0" smtClean="0"/>
              <a:t> вариант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sz="3600" dirty="0" smtClean="0"/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 = -х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6х+7</a:t>
            </a:r>
            <a:endParaRPr lang="en-US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z="3600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z="1600" dirty="0" smtClean="0"/>
          </a:p>
        </p:txBody>
      </p:sp>
      <p:sp>
        <p:nvSpPr>
          <p:cNvPr id="31749" name="Line 7"/>
          <p:cNvSpPr>
            <a:spLocks noChangeShapeType="1"/>
          </p:cNvSpPr>
          <p:nvPr/>
        </p:nvSpPr>
        <p:spPr bwMode="auto">
          <a:xfrm>
            <a:off x="4429125" y="200025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0" y="6286500"/>
            <a:ext cx="571500" cy="571500"/>
          </a:xfrm>
          <a:prstGeom prst="actionButtonBackPrevious">
            <a:avLst/>
          </a:prstGeom>
          <a:solidFill>
            <a:srgbClr val="00999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8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34887"/>
            <a:ext cx="7086600" cy="12499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Courier New" pitchFamily="49" charset="0"/>
              </a:rPr>
              <a:t>Найдите значение функции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10760"/>
              </p:ext>
            </p:extLst>
          </p:nvPr>
        </p:nvGraphicFramePr>
        <p:xfrm>
          <a:off x="571500" y="1863001"/>
          <a:ext cx="2695575" cy="81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Формула" r:id="rId3" imgW="749300" imgH="228600" progId="Equation.3">
                  <p:embed/>
                </p:oleObj>
              </mc:Choice>
              <mc:Fallback>
                <p:oleObj name="Формула" r:id="rId3" imgW="7493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863001"/>
                        <a:ext cx="2695575" cy="8198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105870"/>
              </p:ext>
            </p:extLst>
          </p:nvPr>
        </p:nvGraphicFramePr>
        <p:xfrm>
          <a:off x="552450" y="3307055"/>
          <a:ext cx="4184220" cy="866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Формула" r:id="rId5" imgW="1104900" imgH="228600" progId="Equation.3">
                  <p:embed/>
                </p:oleObj>
              </mc:Choice>
              <mc:Fallback>
                <p:oleObj name="Формула" r:id="rId5" imgW="11049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3307055"/>
                        <a:ext cx="4184220" cy="866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90912"/>
              </p:ext>
            </p:extLst>
          </p:nvPr>
        </p:nvGraphicFramePr>
        <p:xfrm>
          <a:off x="552450" y="4705832"/>
          <a:ext cx="34163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Уравнение" r:id="rId7" imgW="812520" imgH="228600" progId="Equation.3">
                  <p:embed/>
                </p:oleObj>
              </mc:Choice>
              <mc:Fallback>
                <p:oleObj name="Уравнение" r:id="rId7" imgW="8125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4705832"/>
                        <a:ext cx="3416300" cy="874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Повторяем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64977" y="2027460"/>
            <a:ext cx="2190023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3600" b="1" dirty="0">
                <a:latin typeface="Constantia" panose="02030602050306030303" pitchFamily="18" charset="0"/>
              </a:rPr>
              <a:t>при</a:t>
            </a:r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 х = </a:t>
            </a:r>
            <a:r>
              <a:rPr lang="ru-RU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3 </a:t>
            </a:r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9120" y="3434564"/>
            <a:ext cx="213552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ru-RU" sz="3600" b="1" dirty="0">
                <a:latin typeface="Constantia" panose="02030602050306030303" pitchFamily="18" charset="0"/>
              </a:rPr>
              <a:t>при</a:t>
            </a:r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 х = </a:t>
            </a:r>
            <a:r>
              <a:rPr lang="en-US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0</a:t>
            </a:r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68750" y="4884289"/>
            <a:ext cx="219964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3600" b="1" dirty="0">
                <a:latin typeface="Constantia" panose="02030602050306030303" pitchFamily="18" charset="0"/>
              </a:rPr>
              <a:t>при</a:t>
            </a:r>
            <a:r>
              <a:rPr lang="ru-RU" sz="3600" b="1" dirty="0">
                <a:solidFill>
                  <a:srgbClr val="7030A0"/>
                </a:solidFill>
                <a:latin typeface="Constantia" panose="02030602050306030303" pitchFamily="18" charset="0"/>
              </a:rPr>
              <a:t> х = </a:t>
            </a:r>
            <a:r>
              <a:rPr lang="en-US" sz="3600" b="1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-1</a:t>
            </a:r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568124" y="2364253"/>
            <a:ext cx="2318575" cy="9198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y=21</a:t>
            </a:r>
            <a:endParaRPr lang="ru-RU" sz="3600" b="1" dirty="0"/>
          </a:p>
        </p:txBody>
      </p:sp>
      <p:sp>
        <p:nvSpPr>
          <p:cNvPr id="24" name="Овал 23"/>
          <p:cNvSpPr/>
          <p:nvPr/>
        </p:nvSpPr>
        <p:spPr>
          <a:xfrm>
            <a:off x="2739241" y="5634890"/>
            <a:ext cx="2426702" cy="919897"/>
          </a:xfrm>
          <a:prstGeom prst="ellipse">
            <a:avLst/>
          </a:prstGeom>
          <a:solidFill>
            <a:srgbClr val="9D23A0"/>
          </a:solidFill>
          <a:ln>
            <a:solidFill>
              <a:srgbClr val="9D23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y=-5,8</a:t>
            </a:r>
            <a:endParaRPr lang="ru-RU" sz="3200" b="1" dirty="0"/>
          </a:p>
        </p:txBody>
      </p:sp>
      <p:sp>
        <p:nvSpPr>
          <p:cNvPr id="25" name="Овал 24"/>
          <p:cNvSpPr/>
          <p:nvPr/>
        </p:nvSpPr>
        <p:spPr>
          <a:xfrm>
            <a:off x="5694972" y="3994944"/>
            <a:ext cx="2282119" cy="919897"/>
          </a:xfrm>
          <a:prstGeom prst="ellipse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y=-1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52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860611"/>
            <a:ext cx="6905625" cy="124995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Courier New" pitchFamily="49" charset="0"/>
              </a:rPr>
              <a:t>Найдите </a:t>
            </a:r>
            <a:r>
              <a:rPr lang="ru-RU" sz="3200" b="1" dirty="0" smtClean="0">
                <a:solidFill>
                  <a:srgbClr val="7030A0"/>
                </a:solidFill>
                <a:latin typeface="Courier New" pitchFamily="49" charset="0"/>
              </a:rPr>
              <a:t>значение аргумента, если </a:t>
            </a:r>
            <a:r>
              <a:rPr lang="ru-RU" sz="3600" b="1" dirty="0" smtClean="0">
                <a:solidFill>
                  <a:schemeClr val="tx1"/>
                </a:solidFill>
                <a:latin typeface="Courier New" pitchFamily="49" charset="0"/>
              </a:rPr>
              <a:t>у=0</a:t>
            </a:r>
            <a:endParaRPr lang="ru-RU" sz="3600" b="1" dirty="0">
              <a:solidFill>
                <a:schemeClr val="tx1"/>
              </a:solidFill>
              <a:latin typeface="Courier New" pitchFamily="49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099912"/>
              </p:ext>
            </p:extLst>
          </p:nvPr>
        </p:nvGraphicFramePr>
        <p:xfrm>
          <a:off x="623888" y="2165400"/>
          <a:ext cx="2695575" cy="81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Формула" r:id="rId3" imgW="749300" imgH="228600" progId="Equation.3">
                  <p:embed/>
                </p:oleObj>
              </mc:Choice>
              <mc:Fallback>
                <p:oleObj name="Формула" r:id="rId3" imgW="7493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2165400"/>
                        <a:ext cx="2695575" cy="8198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354286"/>
              </p:ext>
            </p:extLst>
          </p:nvPr>
        </p:nvGraphicFramePr>
        <p:xfrm>
          <a:off x="623888" y="3306763"/>
          <a:ext cx="40401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Уравнение" r:id="rId5" imgW="1066680" imgH="228600" progId="Equation.3">
                  <p:embed/>
                </p:oleObj>
              </mc:Choice>
              <mc:Fallback>
                <p:oleObj name="Уравнение" r:id="rId5" imgW="10666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3306763"/>
                        <a:ext cx="4040187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494733"/>
              </p:ext>
            </p:extLst>
          </p:nvPr>
        </p:nvGraphicFramePr>
        <p:xfrm>
          <a:off x="588962" y="4495025"/>
          <a:ext cx="4110038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2" name="Уравнение" r:id="rId7" imgW="977760" imgH="228600" progId="Equation.3">
                  <p:embed/>
                </p:oleObj>
              </mc:Choice>
              <mc:Fallback>
                <p:oleObj name="Уравнение" r:id="rId7" imgW="977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2" y="4495025"/>
                        <a:ext cx="4110038" cy="874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Повторяем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233767" y="2022735"/>
            <a:ext cx="3743324" cy="9198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х</a:t>
            </a:r>
            <a:r>
              <a:rPr lang="en-US" sz="3600" b="1" dirty="0" smtClean="0"/>
              <a:t>=</a:t>
            </a:r>
            <a:r>
              <a:rPr lang="ru-RU" sz="3600" b="1" dirty="0" smtClean="0"/>
              <a:t>0  х=-4</a:t>
            </a:r>
            <a:endParaRPr lang="ru-RU" sz="3600" b="1" dirty="0"/>
          </a:p>
        </p:txBody>
      </p:sp>
      <p:sp>
        <p:nvSpPr>
          <p:cNvPr id="24" name="Овал 23"/>
          <p:cNvSpPr/>
          <p:nvPr/>
        </p:nvSpPr>
        <p:spPr>
          <a:xfrm>
            <a:off x="4698999" y="4472432"/>
            <a:ext cx="3459163" cy="919897"/>
          </a:xfrm>
          <a:prstGeom prst="ellipse">
            <a:avLst/>
          </a:prstGeom>
          <a:solidFill>
            <a:srgbClr val="9D23A0"/>
          </a:solidFill>
          <a:ln>
            <a:solidFill>
              <a:srgbClr val="9D23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х</a:t>
            </a:r>
            <a:r>
              <a:rPr lang="en-US" sz="3200" b="1" dirty="0" smtClean="0"/>
              <a:t>=-</a:t>
            </a:r>
            <a:r>
              <a:rPr lang="ru-RU" sz="3200" b="1" dirty="0" smtClean="0"/>
              <a:t>3  х=3</a:t>
            </a:r>
            <a:endParaRPr lang="ru-RU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Овал 24"/>
              <p:cNvSpPr/>
              <p:nvPr/>
            </p:nvSpPr>
            <p:spPr>
              <a:xfrm>
                <a:off x="4821237" y="3213400"/>
                <a:ext cx="3694113" cy="919897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 smtClean="0">
                    <a:solidFill>
                      <a:schemeClr val="bg1"/>
                    </a:solidFill>
                  </a:rPr>
                  <a:t>х</a:t>
                </a:r>
                <a:r>
                  <a:rPr lang="en-US" sz="3600" b="1" dirty="0" smtClean="0">
                    <a:solidFill>
                      <a:schemeClr val="bg1"/>
                    </a:solidFill>
                  </a:rPr>
                  <a:t>=1</a:t>
                </a:r>
                <a:r>
                  <a:rPr lang="ru-RU" sz="3600" b="1" dirty="0" smtClean="0">
                    <a:solidFill>
                      <a:schemeClr val="bg1"/>
                    </a:solidFill>
                  </a:rPr>
                  <a:t> х=</a:t>
                </a:r>
                <a14:m>
                  <m:oMath xmlns:m="http://schemas.openxmlformats.org/officeDocument/2006/math">
                    <m:r>
                      <a:rPr lang="ru-RU" sz="36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Овал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1237" y="3213400"/>
                <a:ext cx="3694113" cy="919897"/>
              </a:xfrm>
              <a:prstGeom prst="ellipse">
                <a:avLst/>
              </a:prstGeom>
              <a:blipFill rotWithShape="0">
                <a:blip r:embed="rId9"/>
                <a:stretch>
                  <a:fillRect b="-9804"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787613" y="5392329"/>
            <a:ext cx="5524697" cy="12499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7030A0"/>
                </a:solidFill>
                <a:latin typeface="Courier New" pitchFamily="49" charset="0"/>
              </a:rPr>
              <a:t>Где лежат точки, если ордината равна </a:t>
            </a:r>
            <a:r>
              <a:rPr lang="ru-RU" sz="4000" b="1" dirty="0" smtClean="0">
                <a:solidFill>
                  <a:srgbClr val="7030A0"/>
                </a:solidFill>
                <a:latin typeface="Courier New" pitchFamily="49" charset="0"/>
              </a:rPr>
              <a:t>0?</a:t>
            </a:r>
            <a:endParaRPr lang="ru-RU" b="1" dirty="0">
              <a:solidFill>
                <a:schemeClr val="tx1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7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5077" y="2704306"/>
            <a:ext cx="5299160" cy="3497263"/>
          </a:xfrm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3" y="119697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Определите знак коэффициента </a:t>
            </a:r>
            <a:r>
              <a:rPr lang="en-US" b="1" dirty="0" smtClean="0">
                <a:solidFill>
                  <a:schemeClr val="tx1"/>
                </a:solidFill>
              </a:rPr>
              <a:t>a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Повторяем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6246833" y="2339977"/>
            <a:ext cx="2428684" cy="12318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286405" y="3836987"/>
            <a:ext cx="2428684" cy="1231899"/>
          </a:xfrm>
          <a:prstGeom prst="ellipse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696794" y="2601983"/>
            <a:ext cx="1528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a &gt; 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36366" y="4098993"/>
            <a:ext cx="1528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a &lt; 0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8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426" y="2322519"/>
            <a:ext cx="4284663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285750" y="1161222"/>
            <a:ext cx="7686675" cy="7961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Выберите уравнение оси симметрии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V="1">
            <a:off x="2952758" y="2322519"/>
            <a:ext cx="0" cy="36718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5783475" y="3961325"/>
            <a:ext cx="14606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x</a:t>
            </a:r>
            <a:r>
              <a:rPr lang="ru-RU" sz="3200" b="1" dirty="0" smtClean="0"/>
              <a:t> </a:t>
            </a:r>
            <a:r>
              <a:rPr lang="ru-RU" sz="3200" b="1" dirty="0"/>
              <a:t>= 0 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5831682" y="2414594"/>
            <a:ext cx="14606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x</a:t>
            </a:r>
            <a:r>
              <a:rPr lang="ru-RU" sz="3200" b="1" dirty="0" smtClean="0"/>
              <a:t> </a:t>
            </a:r>
            <a:r>
              <a:rPr lang="ru-RU" sz="3200" b="1" dirty="0"/>
              <a:t>= </a:t>
            </a:r>
            <a:r>
              <a:rPr lang="ru-RU" sz="3200" b="1" dirty="0" smtClean="0"/>
              <a:t>2 </a:t>
            </a:r>
            <a:endParaRPr lang="ru-RU" sz="3200" b="1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Повторяем</a:t>
            </a:r>
            <a:endParaRPr lang="ru-RU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844390" y="4808974"/>
            <a:ext cx="1446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y</a:t>
            </a:r>
            <a:r>
              <a:rPr lang="ru-RU" sz="3200" b="1" dirty="0" smtClean="0"/>
              <a:t> </a:t>
            </a:r>
            <a:r>
              <a:rPr lang="ru-RU" sz="3200" b="1" dirty="0"/>
              <a:t>= </a:t>
            </a:r>
            <a:r>
              <a:rPr lang="en-US" sz="3200" b="1" dirty="0" smtClean="0"/>
              <a:t>4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5844390" y="3141778"/>
            <a:ext cx="1446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/>
              <a:t>y</a:t>
            </a:r>
            <a:r>
              <a:rPr lang="ru-RU" sz="3200" b="1" dirty="0" smtClean="0"/>
              <a:t> </a:t>
            </a:r>
            <a:r>
              <a:rPr lang="ru-RU" sz="3200" b="1" dirty="0"/>
              <a:t>= 0 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 rot="16200000">
            <a:off x="2750353" y="5482902"/>
            <a:ext cx="78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dirty="0"/>
              <a:t>Х = 0 </a:t>
            </a:r>
          </a:p>
        </p:txBody>
      </p:sp>
    </p:spTree>
    <p:extLst>
      <p:ext uri="{BB962C8B-B14F-4D97-AF65-F5344CB8AC3E}">
        <p14:creationId xmlns:p14="http://schemas.microsoft.com/office/powerpoint/2010/main" val="279859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9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285750" y="1161222"/>
            <a:ext cx="7686675" cy="7961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Выберите уравнение оси симметрии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6488957" y="3689642"/>
            <a:ext cx="1532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x</a:t>
            </a:r>
            <a:r>
              <a:rPr lang="ru-RU" sz="3200" b="1" dirty="0" smtClean="0"/>
              <a:t> </a:t>
            </a:r>
            <a:r>
              <a:rPr lang="ru-RU" sz="3200" b="1" dirty="0"/>
              <a:t>= </a:t>
            </a:r>
            <a:r>
              <a:rPr lang="en-US" sz="3200" b="1" dirty="0" smtClean="0"/>
              <a:t>-2</a:t>
            </a:r>
            <a:endParaRPr lang="ru-RU" sz="3200" b="1" dirty="0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6511769" y="3040257"/>
            <a:ext cx="14606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x</a:t>
            </a:r>
            <a:r>
              <a:rPr lang="ru-RU" sz="3200" b="1" dirty="0" smtClean="0"/>
              <a:t> </a:t>
            </a:r>
            <a:r>
              <a:rPr lang="ru-RU" sz="3200" b="1" dirty="0"/>
              <a:t>= </a:t>
            </a:r>
            <a:r>
              <a:rPr lang="en-US" sz="3200" b="1" dirty="0" smtClean="0"/>
              <a:t>0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80105" y="463412"/>
            <a:ext cx="6520642" cy="65101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Повторяем</a:t>
            </a:r>
            <a:endParaRPr lang="ru-RU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511769" y="4415514"/>
            <a:ext cx="1446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 smtClean="0"/>
              <a:t>y</a:t>
            </a:r>
            <a:r>
              <a:rPr lang="ru-RU" sz="3200" b="1" dirty="0" smtClean="0"/>
              <a:t> </a:t>
            </a:r>
            <a:r>
              <a:rPr lang="ru-RU" sz="3200" b="1" dirty="0"/>
              <a:t>= </a:t>
            </a:r>
            <a:r>
              <a:rPr lang="en-US" sz="3200" b="1" dirty="0" smtClean="0"/>
              <a:t>3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503859" y="2261113"/>
            <a:ext cx="1446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en-US" sz="3200" b="1" dirty="0"/>
              <a:t>y</a:t>
            </a:r>
            <a:r>
              <a:rPr lang="ru-RU" sz="3200" b="1" dirty="0" smtClean="0"/>
              <a:t> </a:t>
            </a:r>
            <a:r>
              <a:rPr lang="ru-RU" sz="3200" b="1" dirty="0"/>
              <a:t>= 0 </a:t>
            </a:r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2718" y="2309892"/>
            <a:ext cx="4779962" cy="3810000"/>
          </a:xfrm>
          <a:noFill/>
          <a:ln/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 rot="16200000">
            <a:off x="2345540" y="28569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dirty="0"/>
              <a:t>Х = -2 </a:t>
            </a:r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V="1">
            <a:off x="2946408" y="2364660"/>
            <a:ext cx="0" cy="36718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91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4" grpId="0"/>
      <p:bldP spid="15" grpId="0"/>
      <p:bldP spid="12" grpId="0"/>
      <p:bldP spid="174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7380288" y="33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8958" name="Text Box 11"/>
          <p:cNvSpPr txBox="1">
            <a:spLocks noChangeArrowheads="1"/>
          </p:cNvSpPr>
          <p:nvPr/>
        </p:nvSpPr>
        <p:spPr bwMode="auto">
          <a:xfrm>
            <a:off x="7812088" y="1125538"/>
            <a:ext cx="2952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i="1" baseline="-25000"/>
              <a:t>У</a:t>
            </a:r>
          </a:p>
        </p:txBody>
      </p:sp>
      <p:sp>
        <p:nvSpPr>
          <p:cNvPr id="38959" name="Text Box 47"/>
          <p:cNvSpPr txBox="1">
            <a:spLocks noChangeArrowheads="1"/>
          </p:cNvSpPr>
          <p:nvPr/>
        </p:nvSpPr>
        <p:spPr bwMode="auto">
          <a:xfrm>
            <a:off x="1301352" y="1931987"/>
            <a:ext cx="5878148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b="1" i="1" dirty="0">
                <a:latin typeface="Times New Roman" panose="02020603050405020304" pitchFamily="18" charset="0"/>
              </a:rPr>
              <a:t>Установите соответствие между </a:t>
            </a:r>
            <a:endParaRPr lang="ru-RU" altLang="ru-RU" sz="2800" b="1" i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i="1" dirty="0" smtClean="0">
                <a:latin typeface="Times New Roman" panose="02020603050405020304" pitchFamily="18" charset="0"/>
              </a:rPr>
              <a:t>графиком функции</a:t>
            </a:r>
          </a:p>
          <a:p>
            <a:pPr algn="ctr"/>
            <a:r>
              <a:rPr lang="ru-RU" altLang="ru-RU" sz="2800" b="1" i="1" dirty="0">
                <a:latin typeface="Times New Roman" panose="02020603050405020304" pitchFamily="18" charset="0"/>
              </a:rPr>
              <a:t>и</a:t>
            </a:r>
          </a:p>
          <a:p>
            <a:pPr algn="ctr"/>
            <a:r>
              <a:rPr lang="ru-RU" altLang="ru-RU" sz="2800" b="1" i="1" dirty="0">
                <a:latin typeface="Times New Roman" panose="02020603050405020304" pitchFamily="18" charset="0"/>
              </a:rPr>
              <a:t>формулой </a:t>
            </a:r>
            <a:r>
              <a:rPr lang="ru-RU" altLang="ru-RU" sz="2800" b="1" i="1" dirty="0" smtClean="0">
                <a:latin typeface="Times New Roman" panose="02020603050405020304" pitchFamily="18" charset="0"/>
              </a:rPr>
              <a:t>,</a:t>
            </a:r>
          </a:p>
          <a:p>
            <a:pPr algn="ctr">
              <a:spcAft>
                <a:spcPts val="600"/>
              </a:spcAft>
            </a:pPr>
            <a:r>
              <a:rPr lang="ru-RU" altLang="ru-RU" sz="2800" b="1" i="1" dirty="0" smtClean="0">
                <a:latin typeface="Times New Roman" panose="02020603050405020304" pitchFamily="18" charset="0"/>
              </a:rPr>
              <a:t>коэффициентом </a:t>
            </a:r>
            <a:r>
              <a:rPr lang="ru-RU" altLang="ru-RU" sz="4400" b="1" i="1" dirty="0" smtClean="0">
                <a:latin typeface="Times New Roman" panose="02020603050405020304" pitchFamily="18" charset="0"/>
              </a:rPr>
              <a:t>а,</a:t>
            </a:r>
          </a:p>
          <a:p>
            <a:pPr algn="ctr">
              <a:spcAft>
                <a:spcPts val="600"/>
              </a:spcAft>
            </a:pPr>
            <a:r>
              <a:rPr lang="ru-RU" altLang="ru-RU" sz="2800" b="1" i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b="1" i="1" dirty="0">
                <a:latin typeface="Times New Roman" panose="02020603050405020304" pitchFamily="18" charset="0"/>
              </a:rPr>
              <a:t>координатами вершины </a:t>
            </a:r>
            <a:r>
              <a:rPr lang="ru-RU" altLang="ru-RU" sz="2800" b="1" i="1" dirty="0" smtClean="0">
                <a:latin typeface="Times New Roman" panose="02020603050405020304" pitchFamily="18" charset="0"/>
              </a:rPr>
              <a:t>параболы,</a:t>
            </a:r>
          </a:p>
          <a:p>
            <a:pPr algn="ctr">
              <a:spcAft>
                <a:spcPts val="600"/>
              </a:spcAft>
            </a:pPr>
            <a:r>
              <a:rPr lang="ru-RU" altLang="ru-RU" sz="2800" b="1" i="1" dirty="0" smtClean="0">
                <a:latin typeface="Times New Roman" panose="02020603050405020304" pitchFamily="18" charset="0"/>
              </a:rPr>
              <a:t>уравнением оси симметрии</a:t>
            </a:r>
            <a:endParaRPr lang="ru-RU" altLang="ru-RU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62" name="Заголовок 1"/>
          <p:cNvSpPr txBox="1">
            <a:spLocks/>
          </p:cNvSpPr>
          <p:nvPr/>
        </p:nvSpPr>
        <p:spPr>
          <a:xfrm>
            <a:off x="980105" y="463412"/>
            <a:ext cx="6520642" cy="9526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Работаем </a:t>
            </a:r>
          </a:p>
          <a:p>
            <a:pPr algn="ctr"/>
            <a:r>
              <a:rPr lang="ru-RU" dirty="0" smtClean="0"/>
              <a:t>с индивидуальным листом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33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7380288" y="33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8958" name="Text Box 11"/>
          <p:cNvSpPr txBox="1">
            <a:spLocks noChangeArrowheads="1"/>
          </p:cNvSpPr>
          <p:nvPr/>
        </p:nvSpPr>
        <p:spPr bwMode="auto">
          <a:xfrm>
            <a:off x="7812088" y="1125538"/>
            <a:ext cx="2952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000" b="1" i="1" baseline="-25000"/>
              <a:t>У</a:t>
            </a:r>
          </a:p>
        </p:txBody>
      </p:sp>
      <p:sp>
        <p:nvSpPr>
          <p:cNvPr id="62" name="Заголовок 1"/>
          <p:cNvSpPr txBox="1">
            <a:spLocks/>
          </p:cNvSpPr>
          <p:nvPr/>
        </p:nvSpPr>
        <p:spPr>
          <a:xfrm>
            <a:off x="1291446" y="2163625"/>
            <a:ext cx="6520642" cy="9526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Проверяем работу</a:t>
            </a:r>
          </a:p>
          <a:p>
            <a:pPr algn="ctr"/>
            <a:r>
              <a:rPr lang="ru-RU" dirty="0" smtClean="0"/>
              <a:t>с индивидуальным листом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3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604</Words>
  <Application>Microsoft Office PowerPoint</Application>
  <PresentationFormat>Экран (4:3)</PresentationFormat>
  <Paragraphs>220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Arial</vt:lpstr>
      <vt:lpstr>Calibri</vt:lpstr>
      <vt:lpstr>Cambria Math</vt:lpstr>
      <vt:lpstr>Comic Sans MS</vt:lpstr>
      <vt:lpstr>Constantia</vt:lpstr>
      <vt:lpstr>Courier New</vt:lpstr>
      <vt:lpstr>Times New Roman</vt:lpstr>
      <vt:lpstr>Wingdings</vt:lpstr>
      <vt:lpstr>Тема Office</vt:lpstr>
      <vt:lpstr>Формула</vt:lpstr>
      <vt:lpstr>Уравнение</vt:lpstr>
      <vt:lpstr>Квадратичная функция</vt:lpstr>
      <vt:lpstr>Повторяем</vt:lpstr>
      <vt:lpstr>Найдите значение функции</vt:lpstr>
      <vt:lpstr>Найдите значение аргумента, если у=0</vt:lpstr>
      <vt:lpstr>Определите знак коэффициента a</vt:lpstr>
      <vt:lpstr>Выберите уравнение оси симметрии</vt:lpstr>
      <vt:lpstr>Выберите уравнение оси симметрии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Используя шаблон параболы,   постройте графики функций</vt:lpstr>
      <vt:lpstr>Презентация PowerPoint</vt:lpstr>
      <vt:lpstr>Презентация PowerPoint</vt:lpstr>
      <vt:lpstr>Презентация PowerPoint</vt:lpstr>
      <vt:lpstr>Найдите координату m, если крайние точки симметричны относительно центральной</vt:lpstr>
      <vt:lpstr>Презентация PowerPoint</vt:lpstr>
      <vt:lpstr>1. Найти координаты вершины графика функции</vt:lpstr>
      <vt:lpstr>2а. Найти нули функции</vt:lpstr>
      <vt:lpstr>2б. Найти координаты точек пересечения с осью х  графика функции </vt:lpstr>
      <vt:lpstr>3. Найти координаты точки пересечения с осью y</vt:lpstr>
      <vt:lpstr>Алгоритм построения  графика  квадратичной функции:</vt:lpstr>
      <vt:lpstr>Построить график функции</vt:lpstr>
      <vt:lpstr>Опишите по графику  свойства данной функции</vt:lpstr>
      <vt:lpstr>Выполним  самостоятельную работу на листах</vt:lpstr>
      <vt:lpstr> Постройте графики функций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55</cp:revision>
  <dcterms:created xsi:type="dcterms:W3CDTF">2019-04-01T18:43:23Z</dcterms:created>
  <dcterms:modified xsi:type="dcterms:W3CDTF">2019-12-17T18:23:17Z</dcterms:modified>
</cp:coreProperties>
</file>