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99" r:id="rId6"/>
    <p:sldId id="260" r:id="rId7"/>
    <p:sldId id="270" r:id="rId8"/>
    <p:sldId id="273" r:id="rId9"/>
    <p:sldId id="277" r:id="rId10"/>
    <p:sldId id="284" r:id="rId11"/>
    <p:sldId id="282" r:id="rId12"/>
    <p:sldId id="283" r:id="rId13"/>
    <p:sldId id="279" r:id="rId14"/>
    <p:sldId id="285" r:id="rId15"/>
    <p:sldId id="290" r:id="rId16"/>
    <p:sldId id="291" r:id="rId17"/>
    <p:sldId id="288" r:id="rId18"/>
    <p:sldId id="289" r:id="rId19"/>
    <p:sldId id="292" r:id="rId20"/>
    <p:sldId id="276" r:id="rId21"/>
    <p:sldId id="293" r:id="rId22"/>
    <p:sldId id="262" r:id="rId23"/>
    <p:sldId id="261" r:id="rId24"/>
    <p:sldId id="297" r:id="rId25"/>
    <p:sldId id="264" r:id="rId26"/>
    <p:sldId id="265" r:id="rId27"/>
    <p:sldId id="267" r:id="rId28"/>
    <p:sldId id="268" r:id="rId29"/>
    <p:sldId id="269" r:id="rId30"/>
    <p:sldId id="271" r:id="rId31"/>
    <p:sldId id="294" r:id="rId32"/>
    <p:sldId id="304" r:id="rId33"/>
    <p:sldId id="295" r:id="rId34"/>
    <p:sldId id="306" r:id="rId35"/>
    <p:sldId id="298" r:id="rId36"/>
    <p:sldId id="305" r:id="rId37"/>
    <p:sldId id="300" r:id="rId38"/>
    <p:sldId id="307" r:id="rId39"/>
    <p:sldId id="302" r:id="rId40"/>
    <p:sldId id="303" r:id="rId41"/>
    <p:sldId id="301" r:id="rId42"/>
    <p:sldId id="308" r:id="rId43"/>
    <p:sldId id="316" r:id="rId44"/>
    <p:sldId id="317" r:id="rId45"/>
    <p:sldId id="321" r:id="rId46"/>
    <p:sldId id="322" r:id="rId47"/>
    <p:sldId id="320" r:id="rId48"/>
    <p:sldId id="318" r:id="rId49"/>
    <p:sldId id="319" r:id="rId50"/>
    <p:sldId id="323" r:id="rId51"/>
    <p:sldId id="311" r:id="rId52"/>
    <p:sldId id="274" r:id="rId53"/>
    <p:sldId id="280" r:id="rId54"/>
    <p:sldId id="287" r:id="rId55"/>
    <p:sldId id="281" r:id="rId56"/>
    <p:sldId id="309" r:id="rId57"/>
    <p:sldId id="315" r:id="rId58"/>
    <p:sldId id="314" r:id="rId59"/>
    <p:sldId id="310" r:id="rId60"/>
    <p:sldId id="272" r:id="rId61"/>
    <p:sldId id="324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atusim.com/celebration/clbr_ny/novyy-god-ognennogo-petukha.html" TargetMode="External"/><Relationship Id="rId5" Type="http://schemas.openxmlformats.org/officeDocument/2006/relationships/hyperlink" Target="http://zatusim.com/religious/pravoslavnoe-rozhdestvo.html" TargetMode="External"/><Relationship Id="rId4" Type="http://schemas.openxmlformats.org/officeDocument/2006/relationships/hyperlink" Target="http://zatusim.com/religious/rozhdestvenskiy-post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irinazaytseva.ru/zagadki-pro-zimu-dlya-detej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D:\моя презентация\фоны зима\no-translate-detected_72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271" y="0"/>
            <a:ext cx="9200271" cy="68791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141277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1484784"/>
            <a:ext cx="7200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i="1" u="sng" dirty="0" smtClean="0">
                <a:latin typeface="Times New Roman" pitchFamily="18" charset="0"/>
                <a:cs typeface="Times New Roman" pitchFamily="18" charset="0"/>
              </a:rPr>
              <a:t>Зимний калейдоскоп</a:t>
            </a:r>
          </a:p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(направление – экологическое воспитание)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4941168"/>
            <a:ext cx="67687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Презентацию подготовила воспитатель средней группы МДОУ «Детский сад № 110 общеразвивающего вида» 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Пгт Ярега, Республика Коми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Власенко Ольга Александровна</a:t>
            </a:r>
          </a:p>
          <a:p>
            <a:pPr algn="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Ноябрь 2018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79102"/>
          </a:xfrm>
          <a:prstGeom prst="rect">
            <a:avLst/>
          </a:prstGeom>
          <a:noFill/>
        </p:spPr>
      </p:pic>
      <p:pic>
        <p:nvPicPr>
          <p:cNvPr id="41986" name="Picture 2" descr="https://ds02.infourok.ru/uploads/ex/0dd0/0002099f-301d782a/1/im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96944" cy="6423175"/>
          </a:xfrm>
          <a:prstGeom prst="rect">
            <a:avLst/>
          </a:prstGeom>
          <a:noFill/>
        </p:spPr>
      </p:pic>
      <p:pic>
        <p:nvPicPr>
          <p:cNvPr id="11" name="Picture 8" descr="https://ds04.infourok.ru/uploads/ex/0177/000ac35e-e0a6fdd6/img19.jpg"/>
          <p:cNvPicPr>
            <a:picLocks noChangeAspect="1" noChangeArrowheads="1"/>
          </p:cNvPicPr>
          <p:nvPr/>
        </p:nvPicPr>
        <p:blipFill>
          <a:blip r:embed="rId4" cstate="print"/>
          <a:srcRect l="1269" t="3487" r="2657" b="8314"/>
          <a:stretch>
            <a:fillRect/>
          </a:stretch>
        </p:blipFill>
        <p:spPr bwMode="auto">
          <a:xfrm>
            <a:off x="323528" y="4725144"/>
            <a:ext cx="3096344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58000"/>
          </a:xfrm>
          <a:prstGeom prst="rect">
            <a:avLst/>
          </a:prstGeom>
          <a:noFill/>
        </p:spPr>
      </p:pic>
      <p:pic>
        <p:nvPicPr>
          <p:cNvPr id="40962" name="Picture 2" descr="https://ds04.infourok.ru/uploads/ex/1016/0001aa3d-c0228ac9/img26.jpg"/>
          <p:cNvPicPr>
            <a:picLocks noChangeAspect="1" noChangeArrowheads="1"/>
          </p:cNvPicPr>
          <p:nvPr/>
        </p:nvPicPr>
        <p:blipFill>
          <a:blip r:embed="rId3" cstate="print"/>
          <a:srcRect l="2761" t="15350" r="776" b="4851"/>
          <a:stretch>
            <a:fillRect/>
          </a:stretch>
        </p:blipFill>
        <p:spPr bwMode="auto">
          <a:xfrm>
            <a:off x="251520" y="260648"/>
            <a:ext cx="8666618" cy="6336704"/>
          </a:xfrm>
          <a:prstGeom prst="rect">
            <a:avLst/>
          </a:prstGeom>
          <a:noFill/>
        </p:spPr>
      </p:pic>
      <p:pic>
        <p:nvPicPr>
          <p:cNvPr id="40966" name="Picture 6" descr="http://img2.gorod.lv/images/news_item_in_cifs/pic/127593/big/0.jpg?v=14713437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2706792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8623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5085184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Хищные звери – лисы, волки – охотятся, на кабанов, мышей и зайцев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pic>
        <p:nvPicPr>
          <p:cNvPr id="43010" name="Picture 2" descr="https://cdn.fishki.net/upload/post/201504/14/1501838/101797632_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104456" cy="3960440"/>
          </a:xfrm>
          <a:prstGeom prst="rect">
            <a:avLst/>
          </a:prstGeom>
          <a:noFill/>
        </p:spPr>
      </p:pic>
      <p:pic>
        <p:nvPicPr>
          <p:cNvPr id="43012" name="Picture 4" descr="http://batona.net/uploads/posts/2016-02/1454576654_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96752"/>
            <a:ext cx="4403279" cy="3704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21305"/>
          </a:xfrm>
          <a:prstGeom prst="rect">
            <a:avLst/>
          </a:prstGeom>
          <a:noFill/>
        </p:spPr>
      </p:pic>
      <p:pic>
        <p:nvPicPr>
          <p:cNvPr id="35842" name="Picture 2" descr="http://images.myshared.ru/17/1092657/slide_12.jpg"/>
          <p:cNvPicPr>
            <a:picLocks noChangeAspect="1" noChangeArrowheads="1"/>
          </p:cNvPicPr>
          <p:nvPr/>
        </p:nvPicPr>
        <p:blipFill>
          <a:blip r:embed="rId3" cstate="print"/>
          <a:srcRect t="15901" r="3611" b="11020"/>
          <a:stretch>
            <a:fillRect/>
          </a:stretch>
        </p:blipFill>
        <p:spPr bwMode="auto">
          <a:xfrm>
            <a:off x="323528" y="260648"/>
            <a:ext cx="8568952" cy="6408712"/>
          </a:xfrm>
          <a:prstGeom prst="rect">
            <a:avLst/>
          </a:prstGeom>
          <a:noFill/>
        </p:spPr>
      </p:pic>
      <p:pic>
        <p:nvPicPr>
          <p:cNvPr id="35848" name="Picture 8" descr="http://zoozel.ru/gallery/images/997072_zayac-zimoi-risunok.jpg"/>
          <p:cNvPicPr>
            <a:picLocks noChangeAspect="1" noChangeArrowheads="1"/>
          </p:cNvPicPr>
          <p:nvPr/>
        </p:nvPicPr>
        <p:blipFill>
          <a:blip r:embed="rId4" cstate="print"/>
          <a:srcRect r="1573" b="6753"/>
          <a:stretch>
            <a:fillRect/>
          </a:stretch>
        </p:blipFill>
        <p:spPr bwMode="auto">
          <a:xfrm>
            <a:off x="755576" y="4293096"/>
            <a:ext cx="235546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0"/>
            <a:ext cx="9186232" cy="6907237"/>
          </a:xfrm>
          <a:prstGeom prst="rect">
            <a:avLst/>
          </a:prstGeom>
          <a:noFill/>
        </p:spPr>
      </p:pic>
      <p:pic>
        <p:nvPicPr>
          <p:cNvPr id="44034" name="Picture 2" descr="https://arhivurokov.ru/kopilka/uploads/user_file_54de50e77b72f/img_user_file_54de50e77b72f_0_25.jpg"/>
          <p:cNvPicPr>
            <a:picLocks noChangeAspect="1" noChangeArrowheads="1"/>
          </p:cNvPicPr>
          <p:nvPr/>
        </p:nvPicPr>
        <p:blipFill>
          <a:blip r:embed="rId3" cstate="print"/>
          <a:srcRect l="4725" t="32550" r="4151" b="5501"/>
          <a:stretch>
            <a:fillRect/>
          </a:stretch>
        </p:blipFill>
        <p:spPr bwMode="auto">
          <a:xfrm>
            <a:off x="683568" y="2060848"/>
            <a:ext cx="7776864" cy="42484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548680"/>
            <a:ext cx="8064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Иногда помощь животным оказывают и люди. Например, лесники подкармливают лосей, косуль во время особенно сильных морозов.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79102"/>
          </a:xfrm>
          <a:prstGeom prst="rect">
            <a:avLst/>
          </a:prstGeom>
          <a:noFill/>
        </p:spPr>
      </p:pic>
      <p:pic>
        <p:nvPicPr>
          <p:cNvPr id="50178" name="Picture 2" descr="http://images.myshared.ru/10/1004964/slide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68952" cy="6393370"/>
          </a:xfrm>
          <a:prstGeom prst="rect">
            <a:avLst/>
          </a:prstGeom>
          <a:noFill/>
        </p:spPr>
      </p:pic>
      <p:pic>
        <p:nvPicPr>
          <p:cNvPr id="50180" name="Picture 4" descr="https://cdn.fishki.net/upload/post/201501/21/1396385/826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356992"/>
            <a:ext cx="2520280" cy="31683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404664"/>
            <a:ext cx="39604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Зимующие птицы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0"/>
            <a:ext cx="9186232" cy="69280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43609" y="332656"/>
            <a:ext cx="590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Какие трудности испытывают птицы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зимой.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700808"/>
            <a:ext cx="52565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Зимой птицам очень холодно, но это не самое страшное для них, потому что к зиме у птиц вырастает подпушек под перьями и им от этого становится теплее. </a:t>
            </a:r>
          </a:p>
          <a:p>
            <a:pPr algn="just"/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    Самое страшное для птиц зимой - это голод. В холода птицы теряют много тепла, чтобы согреться в лютые морозы им необходимо много питаться, но добыть корм в условиях зимы очень непросто.</a:t>
            </a:r>
            <a:endParaRPr lang="ru-RU" sz="25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900igr.net/up/datas/152712/005.jpg"/>
          <p:cNvPicPr>
            <a:picLocks noChangeAspect="1" noChangeArrowheads="1"/>
          </p:cNvPicPr>
          <p:nvPr/>
        </p:nvPicPr>
        <p:blipFill>
          <a:blip r:embed="rId3" cstate="print"/>
          <a:srcRect l="49213" b="3401"/>
          <a:stretch>
            <a:fillRect/>
          </a:stretch>
        </p:blipFill>
        <p:spPr bwMode="auto">
          <a:xfrm>
            <a:off x="6084168" y="980728"/>
            <a:ext cx="2520280" cy="3595212"/>
          </a:xfrm>
          <a:prstGeom prst="rect">
            <a:avLst/>
          </a:prstGeom>
          <a:noFill/>
        </p:spPr>
      </p:pic>
      <p:pic>
        <p:nvPicPr>
          <p:cNvPr id="10" name="Picture 2" descr="http://900igr.net/up/datas/152712/005.jpg"/>
          <p:cNvPicPr>
            <a:picLocks noChangeAspect="1" noChangeArrowheads="1"/>
          </p:cNvPicPr>
          <p:nvPr/>
        </p:nvPicPr>
        <p:blipFill>
          <a:blip r:embed="rId3" cstate="print"/>
          <a:srcRect l="2362" t="48299" r="51176" b="2351"/>
          <a:stretch>
            <a:fillRect/>
          </a:stretch>
        </p:blipFill>
        <p:spPr bwMode="auto">
          <a:xfrm>
            <a:off x="6084168" y="4509120"/>
            <a:ext cx="2520280" cy="2065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49440"/>
          </a:xfrm>
          <a:prstGeom prst="rect">
            <a:avLst/>
          </a:prstGeom>
          <a:noFill/>
        </p:spPr>
      </p:pic>
      <p:pic>
        <p:nvPicPr>
          <p:cNvPr id="49154" name="Picture 2" descr="http://900igr.net/up/datas/84303/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5422"/>
            <a:ext cx="8496944" cy="6373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931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476672"/>
            <a:ext cx="41044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Птицы ведут стайных образ жизни зимой, потому что так им легче выжить в суровых зимних условиях, добывать пищу.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Значительная часть мелких зимующих птиц погибает. Естественный корм для многих видов птиц становится практически недоступным.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В суровые зимы из 10 мелких птиц выживает только одна, остальные девять погибают от голода!</a:t>
            </a:r>
          </a:p>
        </p:txBody>
      </p:sp>
      <p:pic>
        <p:nvPicPr>
          <p:cNvPr id="48134" name="Picture 6" descr="https://cdn.fishki.net/upload/post/2017/01/22/2197677/7a1695da06002377061982808402faac.jpg"/>
          <p:cNvPicPr>
            <a:picLocks noChangeAspect="1" noChangeArrowheads="1"/>
          </p:cNvPicPr>
          <p:nvPr/>
        </p:nvPicPr>
        <p:blipFill>
          <a:blip r:embed="rId3" cstate="print"/>
          <a:srcRect l="7407" t="4976" r="6859" b="7944"/>
          <a:stretch>
            <a:fillRect/>
          </a:stretch>
        </p:blipFill>
        <p:spPr bwMode="auto">
          <a:xfrm>
            <a:off x="4888793" y="834766"/>
            <a:ext cx="3960440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"/>
            <a:ext cx="9186232" cy="6836569"/>
          </a:xfrm>
          <a:prstGeom prst="rect">
            <a:avLst/>
          </a:prstGeom>
          <a:noFill/>
        </p:spPr>
      </p:pic>
      <p:sp>
        <p:nvSpPr>
          <p:cNvPr id="5222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2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36569"/>
          </a:xfrm>
          <a:prstGeom prst="rect">
            <a:avLst/>
          </a:prstGeom>
          <a:noFill/>
        </p:spPr>
      </p:pic>
      <p:sp>
        <p:nvSpPr>
          <p:cNvPr id="52230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32" name="Picture 8" descr="http://images.myshared.ru/7/834220/slide_25.jpg"/>
          <p:cNvPicPr>
            <a:picLocks noChangeAspect="1" noChangeArrowheads="1"/>
          </p:cNvPicPr>
          <p:nvPr/>
        </p:nvPicPr>
        <p:blipFill>
          <a:blip r:embed="rId3" cstate="print"/>
          <a:srcRect r="-651" b="4284"/>
          <a:stretch>
            <a:fillRect/>
          </a:stretch>
        </p:blipFill>
        <p:spPr bwMode="auto">
          <a:xfrm>
            <a:off x="323528" y="260648"/>
            <a:ext cx="8568952" cy="6336704"/>
          </a:xfrm>
          <a:prstGeom prst="rect">
            <a:avLst/>
          </a:prstGeom>
          <a:noFill/>
        </p:spPr>
      </p:pic>
      <p:sp useBgFill="1">
        <p:nvSpPr>
          <p:cNvPr id="10" name="Прямоугольник 9"/>
          <p:cNvSpPr/>
          <p:nvPr/>
        </p:nvSpPr>
        <p:spPr>
          <a:xfrm>
            <a:off x="7236296" y="6381328"/>
            <a:ext cx="1512168" cy="216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72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868958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Рекомендации по применению: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84576"/>
          </a:xfrm>
        </p:spPr>
        <p:txBody>
          <a:bodyPr>
            <a:normAutofit fontScale="55000" lnSpcReduction="20000"/>
          </a:bodyPr>
          <a:lstStyle/>
          <a:p>
            <a:pPr>
              <a:buFontTx/>
              <a:buChar char="-"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презентация предназначена для детей старшего дошкольного возраста;</a:t>
            </a:r>
          </a:p>
          <a:p>
            <a:pPr>
              <a:buFontTx/>
              <a:buChar char="-"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оказывать презентацию возможно по частям и целиком;</a:t>
            </a:r>
          </a:p>
          <a:p>
            <a:pPr>
              <a:buFontTx/>
              <a:buChar char="-"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презентацию можно использовать как часть ООД, так и самостоятельно;</a:t>
            </a:r>
          </a:p>
          <a:p>
            <a:pPr>
              <a:buFontTx/>
              <a:buChar char="-"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помощью презентации дети в доступной форме знакомятся с особенностями каждого зимнего месяца;</a:t>
            </a:r>
          </a:p>
          <a:p>
            <a:pPr>
              <a:buFontTx/>
              <a:buChar char="-"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резентация сопровождается народными приметами, пословицами, поговорками;</a:t>
            </a:r>
          </a:p>
          <a:p>
            <a:pPr>
              <a:buFontTx/>
              <a:buChar char="-"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резентация может использоваться как при коллективной так и при индивидуальной форме обучения;</a:t>
            </a:r>
          </a:p>
          <a:p>
            <a:pPr>
              <a:buFontTx/>
              <a:buChar char="-"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резентация может быть рекомендована для работы как воспитателям, так и родителям;</a:t>
            </a:r>
          </a:p>
          <a:p>
            <a:pPr>
              <a:buFontTx/>
              <a:buChar char="-"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Презентация способствует развитию речи, логического мышления, активизирует мышление т память детей через вопросы и обобщающие задания. </a:t>
            </a:r>
            <a:endParaRPr lang="ru-RU" sz="4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pic>
        <p:nvPicPr>
          <p:cNvPr id="33794" name="Picture 2" descr="https://fs00.infourok.ru/images/doc/223/19112/1/img10.jpg"/>
          <p:cNvPicPr>
            <a:picLocks noChangeAspect="1" noChangeArrowheads="1"/>
          </p:cNvPicPr>
          <p:nvPr/>
        </p:nvPicPr>
        <p:blipFill>
          <a:blip r:embed="rId3" cstate="print"/>
          <a:srcRect l="13946" t="16087" r="15180" b="5164"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63508"/>
          </a:xfrm>
          <a:prstGeom prst="rect">
            <a:avLst/>
          </a:prstGeom>
          <a:noFill/>
        </p:spPr>
      </p:pic>
      <p:pic>
        <p:nvPicPr>
          <p:cNvPr id="53250" name="Picture 2" descr="https://ds04.infourok.ru/uploads/ex/0f87/00048fde-0535920e/img3.jpg"/>
          <p:cNvPicPr>
            <a:picLocks noChangeAspect="1" noChangeArrowheads="1"/>
          </p:cNvPicPr>
          <p:nvPr/>
        </p:nvPicPr>
        <p:blipFill>
          <a:blip r:embed="rId3" cstate="print"/>
          <a:srcRect l="64672" t="21086" r="4485" b="37981"/>
          <a:stretch>
            <a:fillRect/>
          </a:stretch>
        </p:blipFill>
        <p:spPr bwMode="auto">
          <a:xfrm>
            <a:off x="5148064" y="2636912"/>
            <a:ext cx="2808312" cy="237626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63688" y="548680"/>
            <a:ext cx="5660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Пословицы и поговорки о птицах:</a:t>
            </a:r>
            <a:endParaRPr lang="ru-RU" sz="28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«Покорми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птиц зимою - они послужат тебе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весною»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1340768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«Синичка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, синичка – воробью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сестричка»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5157192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«Всякая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птица своим носом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сыта»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s://ds04.infourok.ru/uploads/ex/0f87/00048fde-0535920e/img3.jpg"/>
          <p:cNvPicPr>
            <a:picLocks noChangeAspect="1" noChangeArrowheads="1"/>
          </p:cNvPicPr>
          <p:nvPr/>
        </p:nvPicPr>
        <p:blipFill>
          <a:blip r:embed="rId3" cstate="print"/>
          <a:srcRect l="6965" t="53337" r="45278" b="4490"/>
          <a:stretch>
            <a:fillRect/>
          </a:stretch>
        </p:blipFill>
        <p:spPr bwMode="auto">
          <a:xfrm>
            <a:off x="611560" y="3068960"/>
            <a:ext cx="345638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0"/>
            <a:ext cx="9186232" cy="6893169"/>
          </a:xfrm>
          <a:prstGeom prst="rect">
            <a:avLst/>
          </a:prstGeom>
          <a:noFill/>
        </p:spPr>
      </p:pic>
      <p:pic>
        <p:nvPicPr>
          <p:cNvPr id="18434" name="Picture 2" descr="https://cf.ppt-online.org/files/slide/h/HjGqedFW93AgpQ8Lbk6wDSa4ZJ5MsIlKPEcm1t/slid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21803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pic>
        <p:nvPicPr>
          <p:cNvPr id="19462" name="Picture 6" descr="https://ds04.infourok.ru/uploads/ex/11ad/00005fcc-f0ad87c9/img2.jpg"/>
          <p:cNvPicPr>
            <a:picLocks noChangeAspect="1" noChangeArrowheads="1"/>
          </p:cNvPicPr>
          <p:nvPr/>
        </p:nvPicPr>
        <p:blipFill>
          <a:blip r:embed="rId3" cstate="print"/>
          <a:srcRect l="5901" t="3801" r="5113" b="5901"/>
          <a:stretch>
            <a:fillRect/>
          </a:stretch>
        </p:blipFill>
        <p:spPr bwMode="auto">
          <a:xfrm>
            <a:off x="251520" y="260648"/>
            <a:ext cx="8712968" cy="6421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2130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7056" y="472514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Декабрь – первый месяц зимы и последний месяц года.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декабре 31 день.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этом месяце самые короткие дни и самые длинные ночи. Говорят « солнце на лето - зима на мороз».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9460" name="Picture 4" descr="https://avatars.mds.yandex.net/get-pdb/195449/4fbab0c3-e32d-4854-b310-6ec1018b9e74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268760"/>
            <a:ext cx="7056784" cy="339524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15816" y="260648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Декабрь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0"/>
            <a:ext cx="9186232" cy="68931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3573016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Народные пословицы гласят:</a:t>
            </a: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«Батюшка декабрь глаз снегом тешит, да уши морозом рвет».</a:t>
            </a: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декабре тулуп всякому люб, да и шубка тоже не шутка».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декабре мороз нарастает, зато день прибывает».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 декабря прирост света начинается, а с ним и люти прибавляется».</a:t>
            </a:r>
          </a:p>
          <a:p>
            <a:pPr algn="just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404664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Декабрь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начало календарной зимы. Морозы и снегопады могут еще легко смениться оттепелями, слякотью. Именно по погоде декабря в народе  предсказывали, каково будет будущее лето, когда придет весна, предсказывали урожайность. А непосредственно первый день декабря рассказывал, какой же будет вся зима. Тепло в этот день обещало мягкую зиму, а морозы сулили трудную, суровую зиму.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86232" cy="6921305"/>
          </a:xfrm>
          <a:prstGeom prst="rect">
            <a:avLst/>
          </a:prstGeom>
          <a:noFill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83568" y="476672"/>
            <a:ext cx="80648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народных поговорках и пословицах  декабрь часто называют «ледостав». Водоемы к декабрю уже успевают покрыться прочным льдом.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Русская народная лексика гласит: «притулупить» - то есть согреть, или «замостить» – покрыть реки льдом.</a:t>
            </a:r>
          </a:p>
        </p:txBody>
      </p:sp>
      <p:pic>
        <p:nvPicPr>
          <p:cNvPr id="30723" name="Picture 3" descr="https://cdn.pixabay.com/photo/2011/01/01/16/56/winter-4291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420888"/>
            <a:ext cx="7344816" cy="25922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5011341"/>
            <a:ext cx="83745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Пословицы о декабре: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*Декабрь мосты мостит без топора, без гвоздей, без досок.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* В декабре зима стелет белые холсты, а мороз через реки наводит мосты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0"/>
            <a:ext cx="9186232" cy="68791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3326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Приметы декабря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24744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Вода в колодце тихая - к хорошей зиме, шумная - к морозам, бурям и метелям.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Если снега навалило прямо к заборам, лето стоит ждать плохого, сырого, а если остался промежуток, быть урожаям на следующий год.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Устойчивая метельная погода - к хорошему роению пчел.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Иней в декабре - к урожаю овса.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Лютый декабрь к жаркому лету, а снежный - к урожайному.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 сухом декабре говорят, что весна будет затяжной, а лето сухим.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Сухой декабрь – сухая весна и лето.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931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декабре на дорогах появляются заснеженные санные пути.  Время бездорожья остается позади и крестьяне могут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позволить себе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отправиться в гости, на ярмарки.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Да и просто придаться быстрой езде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7650" name="Picture 2" descr="приметы декабр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6872"/>
            <a:ext cx="8539118" cy="438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7910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260648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Богат первый месяц зимы на разные праздники, в основном праздники в декабре церковные. В этом месяце празднуют Введение во Храм Пресвятой Богородицы. Приходится на декабрь Юрьев день, Спиридоньев день, Никола зимний, а также дни памяти Андрея Первозванного, Георгия Победоносца, святой Екатерины</a:t>
            </a:r>
            <a:r>
              <a:rPr lang="ru-RU" dirty="0" smtClean="0"/>
              <a:t>.</a:t>
            </a:r>
          </a:p>
        </p:txBody>
      </p:sp>
      <p:pic>
        <p:nvPicPr>
          <p:cNvPr id="26626" name="Picture 2" descr="рождественский пос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564904"/>
            <a:ext cx="6624736" cy="27205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5288340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Главное событие декабря –  это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Рождественский пост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который заканчивается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празднованием Рождества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  Народ занят приготовлениями к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  <a:hlinkClick r:id="rId6"/>
              </a:rPr>
              <a:t>Новому Году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и Рождеству.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0337"/>
            <a:ext cx="9144000" cy="6917622"/>
          </a:xfrm>
          <a:prstGeom prst="rect">
            <a:avLst/>
          </a:prstGeom>
          <a:noFill/>
        </p:spPr>
      </p:pic>
      <p:pic>
        <p:nvPicPr>
          <p:cNvPr id="15362" name="Picture 2" descr="http://www.artes.su/wallpapers/a8904687b1541727f70a18821ffe8473/3185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7"/>
            <a:ext cx="8568952" cy="6386053"/>
          </a:xfrm>
          <a:prstGeom prst="rect">
            <a:avLst/>
          </a:prstGeom>
          <a:noFill/>
        </p:spPr>
      </p:pic>
      <p:sp>
        <p:nvSpPr>
          <p:cNvPr id="6" name="Содержимое 4"/>
          <p:cNvSpPr>
            <a:spLocks noGrp="1"/>
          </p:cNvSpPr>
          <p:nvPr>
            <p:ph idx="1"/>
          </p:nvPr>
        </p:nvSpPr>
        <p:spPr>
          <a:xfrm>
            <a:off x="3275856" y="332656"/>
            <a:ext cx="5652120" cy="19168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 дворе замерзли лужи,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Целый день поземка кружит,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Стали белыми дома.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к нам пришла...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-91440"/>
            <a:ext cx="9186232" cy="70268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692696"/>
            <a:ext cx="47525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«Декабрь»</a:t>
            </a: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 декабря полно забот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Как всё успеть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знает!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Он провожает старый год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Новый Год встречает!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Он должен ёлку нарядить!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Последний день сегодня,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Чтоб всех на свете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пригласить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 праздник новогодний!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Михаил Садовский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kidsvisitor.com/media/event_images/2a/67/2a673063f3ca3de4a073c74ae062b537dbf2f36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528392" cy="5064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93169"/>
          </a:xfrm>
          <a:prstGeom prst="rect">
            <a:avLst/>
          </a:prstGeom>
          <a:noFill/>
        </p:spPr>
      </p:pic>
      <p:pic>
        <p:nvPicPr>
          <p:cNvPr id="58370" name="Picture 2" descr="https://ds04.infourok.ru/uploads/ex/0936/000ee9cd-48540010/img5.jpg"/>
          <p:cNvPicPr>
            <a:picLocks noChangeAspect="1" noChangeArrowheads="1"/>
          </p:cNvPicPr>
          <p:nvPr/>
        </p:nvPicPr>
        <p:blipFill>
          <a:blip r:embed="rId3" cstate="print"/>
          <a:srcRect l="4325" t="3801" r="4325" b="4851"/>
          <a:stretch>
            <a:fillRect/>
          </a:stretch>
        </p:blipFill>
        <p:spPr bwMode="auto">
          <a:xfrm>
            <a:off x="395536" y="332656"/>
            <a:ext cx="8496944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95536" y="908720"/>
            <a:ext cx="47525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Январь – первый месяц года, второй месяц зимы. В январе 31 день. Снегу становится очень много и, если мороз не сильный, то можно слепить снеговика или поиграть в снежки. Жизнь в лесу не останавливается. Под снежным покровом спокойно проводят зиму мелкие зверьки. В морозные  ночи зарываются в спасительный снег тетерева и рябчики. 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1 января – праздник Нового года, на этот праздник обязательно наряжают елку.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9792" y="1"/>
            <a:ext cx="3384376" cy="980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800" b="1" dirty="0" smtClean="0">
                <a:latin typeface="Times New Roman" pitchFamily="18" charset="0"/>
                <a:cs typeface="Times New Roman" pitchFamily="18" charset="0"/>
              </a:rPr>
              <a:t>Январь</a:t>
            </a:r>
            <a:endParaRPr lang="ru-RU" sz="5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https://bigslide.ru/images/8/7463/960/img3.jpg"/>
          <p:cNvPicPr>
            <a:picLocks noChangeAspect="1" noChangeArrowheads="1"/>
          </p:cNvPicPr>
          <p:nvPr/>
        </p:nvPicPr>
        <p:blipFill>
          <a:blip r:embed="rId3" cstate="print"/>
          <a:srcRect l="48425" b="251"/>
          <a:stretch>
            <a:fillRect/>
          </a:stretch>
        </p:blipFill>
        <p:spPr bwMode="auto">
          <a:xfrm>
            <a:off x="5292080" y="980728"/>
            <a:ext cx="3347864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79102"/>
          </a:xfrm>
          <a:prstGeom prst="rect">
            <a:avLst/>
          </a:prstGeom>
          <a:noFill/>
        </p:spPr>
      </p:pic>
      <p:pic>
        <p:nvPicPr>
          <p:cNvPr id="57346" name="Picture 2" descr="https://ds04.infourok.ru/uploads/ex/12ee/0005430d-5765a5ba/img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9"/>
            <a:ext cx="8568952" cy="63933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6016" y="1340768"/>
            <a:ext cx="165618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трескун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1340768"/>
            <a:ext cx="165618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лютовей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1340768"/>
            <a:ext cx="165618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перезимье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1340768"/>
            <a:ext cx="1656184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просинец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9488" y="0"/>
            <a:ext cx="9233488" cy="68717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476672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Приметы января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24744"/>
            <a:ext cx="8280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Январь холодный – июль будет сухим и жарким, не жди грибов до осени.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январе частые снегопады и метели – в июле  частые дожди.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Если на Крещение (19 января) ясная и хорошая погода – лето будет засушливое.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Если на Татьянин день (25 января) проглянет солнышко –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 раннему прилёту птиц, идёт снег – к дождливому лету.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Если на Рождество и солнце играет и намело высокие  сугробы – к урожайному хорошему году. Если в этот день тепло – весна будет холодная.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январе висит много частых сосулек, очень длинных - урожай будет хороший.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1052736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белом бархате деревня –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заборы, и деревья.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 как ветер нападет,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этот бархат опадет.  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124744"/>
            <a:ext cx="4320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Щиплет уши, щиплет нос, лезет в валенки мороз.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Брызнешь воду - упадет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не вода уже, а лед.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Даже птице не летится,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 мороза стынет птица.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Повернуло солнце к лету,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что, скажи, за месяц это?  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3140968"/>
            <a:ext cx="30963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Меня растили,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из снега слепили,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вместо носа ловко вставили морковку.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Глаза - угольки,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губы - сучки.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Холодная, большая. Кто я такая?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4509120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Покружилась звездочка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воздухе немножко,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Села и растаяла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 моей ладошке.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03848" y="188640"/>
            <a:ext cx="2563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27784" y="2636912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(Иней)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95736" y="6093296"/>
            <a:ext cx="1999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(Снежная баба)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80312" y="4149080"/>
            <a:ext cx="1159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(Январь)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2160" y="6021288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(Снежинка)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9316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980728"/>
            <a:ext cx="41764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Январь</a:t>
            </a:r>
          </a:p>
          <a:p>
            <a:pPr algn="ctr"/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Отрываем календарь, начинается январь.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январе, в январе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много снега на дворе.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Снег на крыше, на крылечке,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Солнце в небе голубом.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нашем доме топят печки -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небо дым идет столбом.</a:t>
            </a:r>
          </a:p>
          <a:p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С. Маршак</a:t>
            </a:r>
          </a:p>
        </p:txBody>
      </p:sp>
      <p:pic>
        <p:nvPicPr>
          <p:cNvPr id="67586" name="Picture 2" descr="https://img.labirint.ru/images/comments_pic/1242/08labv7251350840592.jpg"/>
          <p:cNvPicPr>
            <a:picLocks noChangeAspect="1" noChangeArrowheads="1"/>
          </p:cNvPicPr>
          <p:nvPr/>
        </p:nvPicPr>
        <p:blipFill>
          <a:blip r:embed="rId3" cstate="print"/>
          <a:srcRect r="54137"/>
          <a:stretch>
            <a:fillRect/>
          </a:stretch>
        </p:blipFill>
        <p:spPr bwMode="auto">
          <a:xfrm>
            <a:off x="4932040" y="620689"/>
            <a:ext cx="3644411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70" name="Picture 6" descr="https://arhivurokov.ru/kopilka/uploads/user_file_5436c4278c057/konspiekt-uroka-okruzhaiushchii-mir-zima-planieta-znanii_8.png"/>
          <p:cNvPicPr>
            <a:picLocks noChangeAspect="1" noChangeArrowheads="1"/>
          </p:cNvPicPr>
          <p:nvPr/>
        </p:nvPicPr>
        <p:blipFill>
          <a:blip r:embed="rId3" cstate="print"/>
          <a:srcRect l="15496" t="3907" r="16432" b="5532"/>
          <a:stretch>
            <a:fillRect/>
          </a:stretch>
        </p:blipFill>
        <p:spPr bwMode="auto">
          <a:xfrm>
            <a:off x="323528" y="260648"/>
            <a:ext cx="8568952" cy="6383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93169"/>
          </a:xfrm>
          <a:prstGeom prst="rect">
            <a:avLst/>
          </a:prstGeom>
          <a:noFill/>
        </p:spPr>
      </p:pic>
      <p:pic>
        <p:nvPicPr>
          <p:cNvPr id="68610" name="Picture 2" descr="http://900igr.net/up/datas/200581/006.jpg"/>
          <p:cNvPicPr>
            <a:picLocks noChangeAspect="1" noChangeArrowheads="1"/>
          </p:cNvPicPr>
          <p:nvPr/>
        </p:nvPicPr>
        <p:blipFill>
          <a:blip r:embed="rId3" cstate="print"/>
          <a:srcRect r="-962" b="7692"/>
          <a:stretch>
            <a:fillRect/>
          </a:stretch>
        </p:blipFill>
        <p:spPr bwMode="auto">
          <a:xfrm>
            <a:off x="323528" y="260648"/>
            <a:ext cx="8640960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pic>
        <p:nvPicPr>
          <p:cNvPr id="60418" name="Picture 2" descr="http://mypresentation.ru/documents_2/fb75f460a6c29ae76bf03dc878c7fad7/i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3010"/>
            <a:ext cx="8496944" cy="643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"/>
            <a:ext cx="9144000" cy="6836569"/>
          </a:xfrm>
          <a:prstGeom prst="rect">
            <a:avLst/>
          </a:prstGeom>
          <a:noFill/>
        </p:spPr>
      </p:pic>
      <p:pic>
        <p:nvPicPr>
          <p:cNvPr id="20482" name="Picture 2" descr="https://ds04.infourok.ru/uploads/ex/01c3/000e3292-46b07503/img1.jpg"/>
          <p:cNvPicPr>
            <a:picLocks noChangeAspect="1" noChangeArrowheads="1"/>
          </p:cNvPicPr>
          <p:nvPr/>
        </p:nvPicPr>
        <p:blipFill>
          <a:blip r:embed="rId3" cstate="print"/>
          <a:srcRect l="6911" t="28113" r="55101" b="9280"/>
          <a:stretch>
            <a:fillRect/>
          </a:stretch>
        </p:blipFill>
        <p:spPr bwMode="auto">
          <a:xfrm>
            <a:off x="827584" y="620688"/>
            <a:ext cx="3384376" cy="56886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954902" y="836712"/>
            <a:ext cx="2901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Признаки зимы: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1556792"/>
            <a:ext cx="38884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Солнце занимает самое низкое положение на небосклоне.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Устанавливаются короткие дни и длинные ночи.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Приходят морозы.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Замерзают почва и водоемы.</a:t>
            </a:r>
          </a:p>
          <a:p>
            <a:pPr marL="342900" indent="-342900"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Земля покрывается снежным покровом.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pic>
        <p:nvPicPr>
          <p:cNvPr id="59394" name="Picture 2" descr="https://ds02.infourok.ru/uploads/ex/0b95/0003c89c-7d704c62/img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354" y="211016"/>
            <a:ext cx="8609428" cy="6463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797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63688" y="3326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Приметы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февраля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96752"/>
            <a:ext cx="849694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Февраль – месяц ветров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Февраль – зиму ломает, воду пускает, три часа прибавляет.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Если февраль выдастся дождливым, то такими же можно ожидать весну и лето.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Погожий февраль предвещает засуху летом.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феврале сильные морозы встречаются зачастую ночью.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феврале ветер дует, как правило, без снега.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Февраль теплый – к холодной весне, а морозный –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 благоприятному лету.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Февраль и теплом приласкает, и морозом отдубасит.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феврале много инея на деревьях – будет много меда.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конце месяца много длинных сосулек – к долгой весне.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Чем холоднее последняя неделя в феврале, тем теплее будет в марте.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424847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Февраль</a:t>
            </a:r>
          </a:p>
          <a:p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Я – февраль, я младший сын,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Я метелей господин.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Всех вас ветром застужу,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снежном вихре закружу,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Лица снегом залеплю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в сугробах утоплю,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Снег насыплю без разбору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в карманы, и за ворот!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Не боится детвора!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Не уходит со двора!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Бабу снежную катает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вовсю в снежки играет!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(Н. Зубарева)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://www.dou11zeya.ru/sites/default/files/20140119200452-83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176464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237"/>
            <a:ext cx="9186232" cy="69072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3284984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Обычно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все праздничные дни начинались с торжественной службы в церкви, а продолжались на лужайках, на улицах, в поле. Под музыку балалайки, гармошки водили хороводы, пели, плясали, затевали игры.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Люди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наряжались в самые лучшие праздничные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одежды,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 особенному готовили праздничное угощение.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Нищим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бедным дарили подарки, бесплатно кормили, повсюду был слышен праздничный звон колоколов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9712" y="332656"/>
            <a:ext cx="4975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Зимние праздники: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488" y="1124744"/>
            <a:ext cx="8502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Новый год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(языческий праздник)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Рождество Христово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(христианский праздник)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Крещение Господне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(христианский праздник)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Масленица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(языческий праздник)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0"/>
            <a:ext cx="9186232" cy="69072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1196752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В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этот день празднуют День рождения Иисуса Христа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Это шумный  и веселый праздник со святками.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Святки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(или святые вечера) устраивали в конце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декабря - начале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января. 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эти дни детвора собиралась ватагами и ходила по домам колядовать. Остановившись под окнами чьей-нибудь избы, ребятишки пели особые рождественские песенки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колядки. 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Колядки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 – это песни, в которых славят хозяев дома, желают им хорошего урожая, богатства, добра. 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Содержание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их было традиционным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пожелание хозяину, его дому и семье благополучия 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процветания.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548680"/>
            <a:ext cx="6034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Праздничные гуляния на Рождество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0"/>
            <a:ext cx="9186232" cy="69072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90872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Первый обычай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 ходили люди со звездой по домам, славили рождение Иисуса Христа.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332656"/>
            <a:ext cx="6034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Праздничные гуляния на Рождество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www.727373-info.ru/files/1/11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8496944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0"/>
            <a:ext cx="9186232" cy="69072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83671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обычай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 на Святки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 переодеваться. Приходили ряженые в костюмах животных: коз, медведей, коней. Рядились и нечистой силой: чертом, Бабой Ягой, кикиморой.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3648" y="260648"/>
            <a:ext cx="6034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Праздничные гуляния на Рождество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://www.areacreativ.com/wp-content/uploads/2016/01/photo_best_areacretiv_com_02_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8568952" cy="4533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237"/>
            <a:ext cx="9186232" cy="69072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83671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Третий обычай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Рождество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люди колядовали (пели колядки), а хозяева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одаривали колядников печеньем, конфетами, деньгами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260648"/>
            <a:ext cx="6034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Праздничные гуляния на Рождество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204864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Коляда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коляда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 кануне Рождества.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Коляда пришла,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Рождество принесла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005064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Пришла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коляда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Накануне Рождества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Дайте коровку,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Маслену головку!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Дай Бог тому,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Кто в этом дому.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4509120"/>
            <a:ext cx="4284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Скота, живота,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Корову с телёночком,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Овцу с ягнёночком,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Лошадь с жеребёночком, 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Свинью с поросёночком.</a:t>
            </a:r>
          </a:p>
        </p:txBody>
      </p:sp>
      <p:pic>
        <p:nvPicPr>
          <p:cNvPr id="2050" name="Picture 2" descr="http://pressa40.ru/wp-content/uploads/2017/12/sochelnik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916832"/>
            <a:ext cx="441049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1484784"/>
            <a:ext cx="5328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Мальчик-Бог в яслях родился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Среди осликов, ягнят.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звездою озарился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Вифлеемский двор и сад.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подумал ослик серый,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Поглядев Младенцу в глазки: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“Он пришел с добром и верой,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Состраданием и лаской!”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 щеночек-лежебока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Подглядел из конуры,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Как пришли волхвы с Востока,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Принесли свои дары.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692696"/>
            <a:ext cx="3553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Рождественские стихи:</a:t>
            </a:r>
          </a:p>
        </p:txBody>
      </p:sp>
      <p:pic>
        <p:nvPicPr>
          <p:cNvPr id="4098" name="Picture 2" descr="http://img-fotki.yandex.ru/get/4137/107301928.74/0_a7cf9_fbf87727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541721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764704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Древнейший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истинно народный праздник проводов зимы и встречи весны.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Масленичная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неделя приходилась на период сыропустной недели перед началом Великого поста.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"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Разгульная", "широкая" "обильная" Масленица - любимейший зимний праздник русского народа. Каждый день масленичной недели отличался своими традиционными обрядами и развлечениями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188640"/>
            <a:ext cx="195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Масленица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221088"/>
            <a:ext cx="6709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Широкая Масленица - Сырная неделя!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Ты пришла нарядная к нам Весну встречать.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Печь блины и развлекаться будем всю неделю,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Чтоб Зиму студёную из дому прогнать!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93169"/>
          </a:xfrm>
          <a:prstGeom prst="rect">
            <a:avLst/>
          </a:prstGeom>
          <a:noFill/>
        </p:spPr>
      </p:pic>
      <p:sp>
        <p:nvSpPr>
          <p:cNvPr id="6349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2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4" name="Picture 6" descr="https://ds04.infourok.ru/uploads/ex/12ee/0005430d-5765a5ba/im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32440" cy="6399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072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88024" y="908720"/>
            <a:ext cx="403244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праздник к нам идет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Раннею весною,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Сколько радостей несет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Он всегда с собою!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Ледяные горы ждут,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И снежок сверкает,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Санки с горок вниз бегут,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Смех не умолкает.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Дома аромат блинов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Праздничный чудесный,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На блины друзей зовем,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Будем есть их вместе.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Шумно, весело пройдет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Сырная Седмица,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А за ней - Великий пост,</a:t>
            </a:r>
            <a:b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Время, чтоб молиться</a:t>
            </a: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404664"/>
            <a:ext cx="4688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Поздравления с Масленицей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052736"/>
            <a:ext cx="445795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 души вас поздравляем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сердечно приглашаем: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Все заботы бросьте,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Приходите в гости,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Прямо к нашему крыльцу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 нам на Масленицу.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Убедитесь сами: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Угостим блинами,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 сметане пышками,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Пирогами пышными,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Февралю - помашем,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Марту - "здравствуй" скажем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-42203"/>
            <a:ext cx="9186232" cy="69353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2420888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Обобщающие задания:</a:t>
            </a:r>
            <a:endParaRPr lang="ru-RU" sz="6000" b="1" i="1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65034"/>
          </a:xfrm>
          <a:prstGeom prst="rect">
            <a:avLst/>
          </a:prstGeom>
          <a:noFill/>
        </p:spPr>
      </p:pic>
      <p:sp>
        <p:nvSpPr>
          <p:cNvPr id="2150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 descr="https://ds02.infourok.ru/uploads/ex/00b4/00038323-cb625ab6/1/img16.jpg"/>
          <p:cNvPicPr>
            <a:picLocks noChangeAspect="1" noChangeArrowheads="1"/>
          </p:cNvPicPr>
          <p:nvPr/>
        </p:nvPicPr>
        <p:blipFill>
          <a:blip r:embed="rId3" cstate="print"/>
          <a:srcRect l="1974" t="14700" r="3926" b="5901"/>
          <a:stretch>
            <a:fillRect/>
          </a:stretch>
        </p:blipFill>
        <p:spPr bwMode="auto">
          <a:xfrm>
            <a:off x="351693" y="980728"/>
            <a:ext cx="8468780" cy="5616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7" name="Прямоугольник 6"/>
          <p:cNvSpPr/>
          <p:nvPr/>
        </p:nvSpPr>
        <p:spPr>
          <a:xfrm>
            <a:off x="1043608" y="1628800"/>
            <a:ext cx="1584176" cy="57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99992" y="2492896"/>
            <a:ext cx="1656184" cy="6480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32240" y="3284984"/>
            <a:ext cx="1584176" cy="57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55776" y="332656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Назови зимние месяцы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93169"/>
          </a:xfrm>
          <a:prstGeom prst="rect">
            <a:avLst/>
          </a:prstGeom>
          <a:noFill/>
        </p:spPr>
      </p:pic>
      <p:sp>
        <p:nvSpPr>
          <p:cNvPr id="2150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" name="Picture 2" descr="https://ds04.infourok.ru/uploads/ex/0d1b/0010aeea-fbd104f6/i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8496944" cy="48965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1560" y="476672"/>
            <a:ext cx="8136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Задание: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посмотри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внимательно. Найди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назови животных и птиц, изображенных на картинке.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907"/>
            <a:ext cx="9234866" cy="6906907"/>
          </a:xfrm>
          <a:prstGeom prst="rect">
            <a:avLst/>
          </a:prstGeom>
          <a:noFill/>
        </p:spPr>
      </p:pic>
      <p:pic>
        <p:nvPicPr>
          <p:cNvPr id="45058" name="Picture 2" descr="https://ds02.infourok.ru/uploads/ex/06ae/000682d5-f48f259b/img7.jpg"/>
          <p:cNvPicPr>
            <a:picLocks noChangeAspect="1" noChangeArrowheads="1"/>
          </p:cNvPicPr>
          <p:nvPr/>
        </p:nvPicPr>
        <p:blipFill>
          <a:blip r:embed="rId3" cstate="print"/>
          <a:srcRect t="21440" r="3520"/>
          <a:stretch>
            <a:fillRect/>
          </a:stretch>
        </p:blipFill>
        <p:spPr bwMode="auto">
          <a:xfrm>
            <a:off x="323528" y="1196752"/>
            <a:ext cx="8568952" cy="54452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260648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назови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животных, которые делают запасы на зиму: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4" descr="https://png.pngtree.com/thumb_back/fh260/photos/md/2017-11-04/ear_bunny_rabbit_animal_photo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437112"/>
            <a:ext cx="2335089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93169"/>
          </a:xfrm>
          <a:prstGeom prst="rect">
            <a:avLst/>
          </a:prstGeom>
          <a:noFill/>
        </p:spPr>
      </p:pic>
      <p:sp>
        <p:nvSpPr>
          <p:cNvPr id="2150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0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4" name="Picture 2" descr="https://ds04.infourok.ru/uploads/ex/1016/0001aa3d-c0228ac9/img29.jpg"/>
          <p:cNvPicPr>
            <a:picLocks noChangeAspect="1" noChangeArrowheads="1"/>
          </p:cNvPicPr>
          <p:nvPr/>
        </p:nvPicPr>
        <p:blipFill>
          <a:blip r:embed="rId3" cstate="print"/>
          <a:srcRect l="2586" t="16325" r="3448" b="7879"/>
          <a:stretch>
            <a:fillRect/>
          </a:stretch>
        </p:blipFill>
        <p:spPr bwMode="auto">
          <a:xfrm>
            <a:off x="323528" y="1700808"/>
            <a:ext cx="8496944" cy="4968552"/>
          </a:xfrm>
          <a:prstGeom prst="rect">
            <a:avLst/>
          </a:prstGeom>
          <a:noFill/>
        </p:spPr>
      </p:pic>
      <p:pic>
        <p:nvPicPr>
          <p:cNvPr id="38916" name="Picture 4" descr="http://komotoz.ru/photo/zhivotnye/images/ej/ej_17.jpg"/>
          <p:cNvPicPr>
            <a:picLocks noChangeAspect="1" noChangeArrowheads="1"/>
          </p:cNvPicPr>
          <p:nvPr/>
        </p:nvPicPr>
        <p:blipFill>
          <a:blip r:embed="rId4" cstate="print"/>
          <a:srcRect l="25582" t="23308" r="18236" b="5398"/>
          <a:stretch>
            <a:fillRect/>
          </a:stretch>
        </p:blipFill>
        <p:spPr bwMode="auto">
          <a:xfrm>
            <a:off x="6948264" y="4653136"/>
            <a:ext cx="1747618" cy="1584176"/>
          </a:xfrm>
          <a:prstGeom prst="rect">
            <a:avLst/>
          </a:prstGeom>
          <a:noFill/>
        </p:spPr>
      </p:pic>
      <p:pic>
        <p:nvPicPr>
          <p:cNvPr id="38918" name="Picture 6" descr="https://look.com.ua/pic/201806/1920x1080/look.com.ua-289300.jpg"/>
          <p:cNvPicPr>
            <a:picLocks noChangeAspect="1" noChangeArrowheads="1"/>
          </p:cNvPicPr>
          <p:nvPr/>
        </p:nvPicPr>
        <p:blipFill>
          <a:blip r:embed="rId5" cstate="print"/>
          <a:srcRect l="6081" r="28547"/>
          <a:stretch>
            <a:fillRect/>
          </a:stretch>
        </p:blipFill>
        <p:spPr bwMode="auto">
          <a:xfrm>
            <a:off x="2411760" y="4725144"/>
            <a:ext cx="1872208" cy="168297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1560" y="476672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адание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  посмотри внимательно и назови…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93169"/>
          </a:xfrm>
          <a:prstGeom prst="rect">
            <a:avLst/>
          </a:prstGeom>
          <a:noFill/>
        </p:spPr>
      </p:pic>
      <p:pic>
        <p:nvPicPr>
          <p:cNvPr id="70658" name="Picture 2" descr="https://cdn2.arhivurokov.ru/multiurok/html/2018/01/07/s_5a521e25f0105/789275_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8496944" cy="512031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27584" y="260648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Задание: 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опираясь на картинку, назови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зимние забавы детей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75877" y="6137249"/>
            <a:ext cx="1512168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7373"/>
            <a:ext cx="9186232" cy="698460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404664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для закрепления:</a:t>
            </a:r>
            <a:endParaRPr lang="ru-RU" sz="4400" b="1" i="1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340768"/>
            <a:ext cx="8568951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Назовите признаки зимы.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какими трудностями сталкиваются птицы зимой?  Можем ли мы помочь птицам пережить тяжелое для них время?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 выживают дикие животные зимой? Что им помогает?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Почему декабрь называют «ветрозим», «ледостав»?</a:t>
            </a:r>
          </a:p>
          <a:p>
            <a:pPr marL="514350" indent="-514350">
              <a:buFontTx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Почему январь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называют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«студень», «трескун», «лютовей»?</a:t>
            </a:r>
          </a:p>
          <a:p>
            <a:pPr marL="514350" indent="-514350">
              <a:buFontTx/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Почему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февраль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называют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«вьюговей», «снежень», «бокогрей» ?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eriod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-42203"/>
            <a:ext cx="9186232" cy="69353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332656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Составь</a:t>
            </a:r>
            <a:r>
              <a:rPr lang="ru-RU" sz="40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рассказ о времени года </a:t>
            </a:r>
          </a:p>
          <a:p>
            <a:pPr algn="ctr"/>
            <a:r>
              <a:rPr lang="ru-RU" sz="4000" b="1" i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опорой на план:</a:t>
            </a:r>
            <a:endParaRPr lang="ru-RU" sz="4000" b="1" i="1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2348880"/>
            <a:ext cx="57503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Приметы зимы</a:t>
            </a:r>
          </a:p>
          <a:p>
            <a:pPr marL="342900" indent="-342900"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Зимние месяцы</a:t>
            </a:r>
          </a:p>
          <a:p>
            <a:pPr marL="342900" indent="-342900">
              <a:buFontTx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Жизнь животных и птиц зимой</a:t>
            </a:r>
          </a:p>
          <a:p>
            <a:pPr marL="342900" indent="-342900">
              <a:buFontTx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Зимние забавы людей и детей</a:t>
            </a:r>
          </a:p>
          <a:p>
            <a:pPr marL="342900" indent="-342900"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Зимние праздники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79102"/>
          </a:xfrm>
          <a:prstGeom prst="rect">
            <a:avLst/>
          </a:prstGeom>
          <a:noFill/>
        </p:spPr>
      </p:pic>
      <p:pic>
        <p:nvPicPr>
          <p:cNvPr id="71684" name="Picture 4" descr="https://arhivurokov.ru/multiurok/html/2017/03/28/s_58da1df37e37a/img3.jpg"/>
          <p:cNvPicPr>
            <a:picLocks noChangeAspect="1" noChangeArrowheads="1"/>
          </p:cNvPicPr>
          <p:nvPr/>
        </p:nvPicPr>
        <p:blipFill>
          <a:blip r:embed="rId3" cstate="print"/>
          <a:srcRect l="163" t="20144" r="776"/>
          <a:stretch>
            <a:fillRect/>
          </a:stretch>
        </p:blipFill>
        <p:spPr bwMode="auto">
          <a:xfrm>
            <a:off x="337626" y="1280160"/>
            <a:ext cx="8496886" cy="53526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259632" y="476672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: найди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отличия 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-42203"/>
            <a:ext cx="9186232" cy="69635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8588" y="506437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Пришла зима веселая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 коньками и салазками,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 лыжнею припорошенной,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 волшебной старой сказкою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://puzzleit.ru/files/puzzles/122/121595/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92896"/>
            <a:ext cx="7253833" cy="38884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04197" y="464234"/>
            <a:ext cx="3924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 елке разукрашенной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Фонарики качаются.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Пусть зимушка веселая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Подольше не кончается!</a:t>
            </a: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И.Черницкая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-42203"/>
            <a:ext cx="9186232" cy="6935372"/>
          </a:xfrm>
          <a:prstGeom prst="rect">
            <a:avLst/>
          </a:prstGeom>
          <a:noFill/>
        </p:spPr>
      </p:pic>
      <p:pic>
        <p:nvPicPr>
          <p:cNvPr id="23554" name="Picture 2" descr="https://2.bp.blogspot.com/-gz8bjYKhOOk/WFLPvK2E8VI/AAAAAAAAAtw/sAt3TzJ8CZYInMiCQLSWk5u-pKAWex9TQCLcB/s1600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157391" cy="5592035"/>
          </a:xfrm>
          <a:prstGeom prst="rect">
            <a:avLst/>
          </a:prstGeom>
          <a:noFill/>
        </p:spPr>
      </p:pic>
      <p:pic>
        <p:nvPicPr>
          <p:cNvPr id="23556" name="Picture 4" descr="http://ds-sol.ru/tinybrowser/fulls/images/kartinki/15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70254"/>
            <a:ext cx="4104456" cy="56017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332656"/>
            <a:ext cx="7219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Стихи для заучивания про Новый год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32" y="-42203"/>
            <a:ext cx="9186232" cy="69353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3984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Список источников:</a:t>
            </a:r>
            <a:endParaRPr lang="ru-RU" sz="3200" b="1" u="sng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268760"/>
            <a:ext cx="792088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Забылин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М. Русский народ. Его обычаи, обряды, предания, суеверия и поэзия.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.: Институт русской цивилизации,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2014.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Миронов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В.А. Месяцеслов. Народный календарь. М.: Фаир, 1997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Сахаров И. П. Сказания русского народа. М.: Институт русской цивилизации, 2013.</a:t>
            </a:r>
          </a:p>
          <a:p>
            <a:pPr marL="342900" indent="-342900"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Сборник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загадок/Сост. Т.В. Карпенко М.: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Просвещение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1998.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Шорыгина т.а. «Какие месяцы в году?! М.: ООО «Изд-во ГНОМ и Д», 2000.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://irinazaytseva.ru/zagadki-pro-zimu-dlya-detej.html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9213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404664"/>
            <a:ext cx="3525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u="sng" dirty="0" smtClean="0">
                <a:latin typeface="Times New Roman" pitchFamily="18" charset="0"/>
                <a:cs typeface="Times New Roman" pitchFamily="18" charset="0"/>
              </a:rPr>
              <a:t>Загадки о зиме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268760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Наши окна — как картинки.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Кто художник-невидимка?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 стекле букеты роз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Нам нарисовал…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068960"/>
            <a:ext cx="37377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Белый пух лег на дороги,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 ступеньки и пороги.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Знает каждый человек —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Этот пух зовется…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797152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Запорошила дорожки,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Разукрасила окошки.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Радость детям подарила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на санках прокатила…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132856"/>
            <a:ext cx="42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Свяжет бабушка их внучке,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Чтоб зимой не мерзли ручки.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Сохранят тепло сестрички -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Шерстяные…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4149080"/>
            <a:ext cx="4248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Кто раскрасил щеки детям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красный цвет зимой, не летом?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А кто щиплет их за нос?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Угадали?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834" y="-42203"/>
            <a:ext cx="9186232" cy="6913941"/>
          </a:xfrm>
          <a:prstGeom prst="rect">
            <a:avLst/>
          </a:prstGeom>
          <a:noFill/>
        </p:spPr>
      </p:pic>
      <p:pic>
        <p:nvPicPr>
          <p:cNvPr id="22534" name="Picture 6" descr="https://arhivurokov.ru/kopilka/uploads/user_file_54de50e77b72f/img_user_file_54de50e77b72f_0_16.jpg"/>
          <p:cNvPicPr>
            <a:picLocks noChangeAspect="1" noChangeArrowheads="1"/>
          </p:cNvPicPr>
          <p:nvPr/>
        </p:nvPicPr>
        <p:blipFill>
          <a:blip r:embed="rId3" cstate="print"/>
          <a:srcRect l="2277" t="17904" r="3036" b="10514"/>
          <a:stretch>
            <a:fillRect/>
          </a:stretch>
        </p:blipFill>
        <p:spPr bwMode="auto">
          <a:xfrm>
            <a:off x="272266" y="1433166"/>
            <a:ext cx="8581292" cy="51845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476672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Жизнь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животных и птиц 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зимой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оя презентация\фоны зима\iXNPB7T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232" cy="6836569"/>
          </a:xfrm>
          <a:prstGeom prst="rect">
            <a:avLst/>
          </a:prstGeom>
          <a:noFill/>
        </p:spPr>
      </p:pic>
      <p:pic>
        <p:nvPicPr>
          <p:cNvPr id="32770" name="Picture 2" descr="https://ds04.infourok.ru/uploads/ex/0af2/00080db9-287a608b/img11.jpg"/>
          <p:cNvPicPr>
            <a:picLocks noChangeAspect="1" noChangeArrowheads="1"/>
          </p:cNvPicPr>
          <p:nvPr/>
        </p:nvPicPr>
        <p:blipFill>
          <a:blip r:embed="rId3" cstate="print"/>
          <a:srcRect t="44194" r="-12" b="2468"/>
          <a:stretch>
            <a:fillRect/>
          </a:stretch>
        </p:blipFill>
        <p:spPr bwMode="auto">
          <a:xfrm>
            <a:off x="323528" y="2852936"/>
            <a:ext cx="8549848" cy="37444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620688"/>
            <a:ext cx="74888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Жизнь животных трудна зимой. Им приходится выживать в условиях зимней непогоды. Зимой выживают только сильные и выносливые</a:t>
            </a:r>
            <a:endParaRPr lang="ru-RU" sz="32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1847</Words>
  <Application>Microsoft Office PowerPoint</Application>
  <PresentationFormat>Экран (4:3)</PresentationFormat>
  <Paragraphs>231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Слайд 1</vt:lpstr>
      <vt:lpstr>Рекомендации по применению: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Олечка</dc:creator>
  <cp:lastModifiedBy>ADmin</cp:lastModifiedBy>
  <cp:revision>208</cp:revision>
  <dcterms:created xsi:type="dcterms:W3CDTF">2018-11-05T18:23:51Z</dcterms:created>
  <dcterms:modified xsi:type="dcterms:W3CDTF">2018-11-18T20:36:22Z</dcterms:modified>
</cp:coreProperties>
</file>