
<file path=[Content_Types].xml><?xml version="1.0" encoding="utf-8"?>
<Types xmlns="http://schemas.openxmlformats.org/package/2006/content-types">
  <Default ContentType="image/png" Extension="jpg"/>
  <Default ContentType="image/gif" Extension="gif"/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presentationml.tableStyles+xml" PartName="/ppt/tableStyles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24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presentation.main+xml" PartName="/ppt/presentation.xml"/>
  <Override ContentType="application/vnd.openxmlformats-officedocument.presentationml.presProps+xml" PartName="/ppt/presProps1.xml"/>
  <Override ContentType="application/vnd.openxmlformats-officedocument.theme+xml" PartName="/ppt/theme/theme1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</p:sldIdLst>
  <p:sldSz cy="6858000" cx="9144000"/>
  <p:notesSz cx="6858000" cy="9947275"/>
  <p:defaultTextStyle>
    <a:defPPr lvl="0">
      <a:defRPr lang="ru-RU"/>
    </a:defPPr>
    <a:lvl1pPr defTabSz="914400" eaLnBrk="1" hangingPunct="1" latinLnBrk="0" lvl="0" marL="0" rtl="0" algn="l">
      <a:defRPr kern="1200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1.xml><?xml version="1.0" encoding="utf-8"?>
<a:tblStyleLst xmlns:a="http://schemas.openxmlformats.org/drawingml/2006/main" xmlns:r="http://schemas.openxmlformats.org/officeDocument/2006/relationships" def="{90651C3A-4460-11DB-9652-00E08161165F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cmpd="sng" w="12700">
              <a:solidFill>
                <a:schemeClr val="lt1"/>
              </a:solidFill>
            </a:ln>
          </a:left>
          <a:right>
            <a:ln cmpd="sng" w="12700">
              <a:solidFill>
                <a:schemeClr val="lt1"/>
              </a:solidFill>
            </a:ln>
          </a:right>
          <a:top>
            <a:ln cmpd="sng" w="12700">
              <a:solidFill>
                <a:schemeClr val="lt1"/>
              </a:solidFill>
            </a:ln>
          </a:top>
          <a:bottom>
            <a:ln cmpd="sng" w="12700">
              <a:solidFill>
                <a:schemeClr val="lt1"/>
              </a:solidFill>
            </a:ln>
          </a:bottom>
          <a:insideH>
            <a:ln cmpd="sng" w="12700">
              <a:solidFill>
                <a:schemeClr val="lt1"/>
              </a:solidFill>
            </a:ln>
          </a:insideH>
          <a:insideV>
            <a:ln cmpd="sng"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cmpd="sng"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cmpd="sng"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tableStyles" Target="tableStyles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612E2806-5473-4F51-8ABF-04950C36AC2D}" type="datetimeFigureOut">
              <a:rPr lang="ru-RU" smtClean="0"/>
              <a:t>23.02.2020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0A95A00-2CA3-464D-A50A-27D15B53D075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9838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Урок литературного чтения</a:t>
            </a:r>
            <a:br>
              <a:rPr lang="ru-RU" b="1" dirty="0" smtClean="0"/>
            </a:br>
            <a:r>
              <a:rPr lang="ru-RU" b="1" dirty="0" smtClean="0"/>
              <a:t>Сергей  Седов «Сказки про Змея Горыныча»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2 «В» класс</a:t>
            </a:r>
            <a:br>
              <a:rPr lang="ru-RU" b="1" dirty="0" smtClean="0"/>
            </a:br>
            <a:r>
              <a:rPr lang="ru-RU" b="1" dirty="0" smtClean="0"/>
              <a:t>учитель </a:t>
            </a:r>
            <a:br>
              <a:rPr lang="ru-RU" b="1" dirty="0" smtClean="0"/>
            </a:br>
            <a:r>
              <a:rPr lang="ru-RU" b="1" dirty="0" err="1" smtClean="0"/>
              <a:t>Рябкова</a:t>
            </a:r>
            <a:r>
              <a:rPr lang="ru-RU" b="1" dirty="0" smtClean="0"/>
              <a:t> Елена  </a:t>
            </a:r>
            <a:r>
              <a:rPr lang="ru-RU" b="1" dirty="0" smtClean="0"/>
              <a:t>Леонидовна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smtClean="0"/>
              <a:t>город  Тюмень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335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Литературное чтение Ч.2\15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32656"/>
            <a:ext cx="5059635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780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имма\Desktop\если надо\101_SONY\DSC06691.JPG"/>
          <p:cNvPicPr>
            <a:picLocks noChangeAspect="1" noChangeArrowheads="1"/>
          </p:cNvPicPr>
          <p:nvPr/>
        </p:nvPicPr>
        <p:blipFill>
          <a:blip r:embed="rId2" cstate="email"/>
          <a:srcRect l="-498" t="11019" b="12201"/>
          <a:stretch>
            <a:fillRect/>
          </a:stretch>
        </p:blipFill>
        <p:spPr bwMode="auto">
          <a:xfrm>
            <a:off x="755576" y="548680"/>
            <a:ext cx="7632848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0086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Литературное чтение Ч.2\15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60648"/>
            <a:ext cx="5016202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228924"/>
            <a:ext cx="6336704" cy="255200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754336" y="4216110"/>
            <a:ext cx="5986016" cy="223722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4099" name="Picture 3" descr="C:\Users\user\Desktop\этот год\анимация\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2133600" cy="1576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этот год\анимация\boo14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27" y="4797152"/>
            <a:ext cx="15335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060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7056" y="250776"/>
            <a:ext cx="849694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Жадина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Жадный человек – это сильный человек! Он никогда не сомневается . Всегда ничего не даёт.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400" b="1" dirty="0">
              <a:solidFill>
                <a:srgbClr val="C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Жадный человек – это слабый человек! У жадины не хватает силы поделиться с другим.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3284984"/>
            <a:ext cx="7920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римма\Desktop\если надо\101_SONY\DSC06691.JPG"/>
          <p:cNvPicPr>
            <a:picLocks noChangeAspect="1" noChangeArrowheads="1"/>
          </p:cNvPicPr>
          <p:nvPr/>
        </p:nvPicPr>
        <p:blipFill>
          <a:blip r:embed="rId2" cstate="email"/>
          <a:srcRect l="-498" t="11019" b="12201"/>
          <a:stretch>
            <a:fillRect/>
          </a:stretch>
        </p:blipFill>
        <p:spPr bwMode="auto">
          <a:xfrm>
            <a:off x="3131840" y="3313356"/>
            <a:ext cx="5856907" cy="33560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71600" y="5085184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525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06490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Жадность – это скорее человеческая слабость, потому что у таких людей нет сил бороться со своими недостатками.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42" name="Picture 2" descr="C:\Users\user\Desktop\этот год\анимация\97524875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02117"/>
            <a:ext cx="1800200" cy="1894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233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315436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инсайд - </a:t>
            </a:r>
            <a:r>
              <a:rPr lang="ru-RU" sz="5400" b="1" dirty="0" err="1" smtClean="0">
                <a:solidFill>
                  <a:srgbClr val="FF0000"/>
                </a:solidFill>
              </a:rPr>
              <a:t>аутсайд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сёкл</a:t>
            </a:r>
            <a:r>
              <a:rPr lang="ru-RU" sz="5400" b="1" dirty="0" smtClean="0">
                <a:solidFill>
                  <a:srgbClr val="FF0000"/>
                </a:solidFill>
              </a:rPr>
              <a:t/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ru-RU" sz="5400" b="1" dirty="0" smtClean="0">
                <a:solidFill>
                  <a:srgbClr val="FF0000"/>
                </a:solidFill>
              </a:rPr>
              <a:t>(внутренний и внешний круг)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/>
              <a:t> </a:t>
            </a:r>
          </a:p>
        </p:txBody>
      </p:sp>
      <p:pic>
        <p:nvPicPr>
          <p:cNvPr id="5123" name="Picture 3" descr="C:\Users\user\Desktop\этот год\анимация\school-children_6-150x1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56992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928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61206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Ябеда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27576" y="314096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Мишка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римма\Desktop\если надо\101_SONY\DSC06692.JPG"/>
          <p:cNvPicPr>
            <a:picLocks noChangeAspect="1" noChangeArrowheads="1"/>
          </p:cNvPicPr>
          <p:nvPr/>
        </p:nvPicPr>
        <p:blipFill>
          <a:blip r:embed="rId2" cstate="print"/>
          <a:srcRect t="8657" r="1274" b="7476"/>
          <a:stretch>
            <a:fillRect/>
          </a:stretch>
        </p:blipFill>
        <p:spPr bwMode="auto">
          <a:xfrm>
            <a:off x="395536" y="3068960"/>
            <a:ext cx="4407791" cy="28083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1340768"/>
            <a:ext cx="88924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Чуть что –сразу жаловаться</a:t>
            </a:r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(милиционер, солдат, генерал, лётчик, танкист, олимпийский чемпион)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32040" y="4365104"/>
            <a:ext cx="42119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Получается, что быть ябедой совсем не плохо. Тебя обязательно защитят те, кому ты наябедничал!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 тоже так думаешь?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044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340768"/>
            <a:ext cx="8892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47664" y="1340768"/>
            <a:ext cx="59766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Получается, что быть ябедой совсем не плохо. Тебя обязательно защитят те, кому ты наябедничал!</a:t>
            </a:r>
          </a:p>
          <a:p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Ты тоже так думаешь?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476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8235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КОНЕРС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( углы)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240" y="684189"/>
            <a:ext cx="3057840" cy="2694079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 rot="5400000">
            <a:off x="641821" y="3475744"/>
            <a:ext cx="3040817" cy="3379377"/>
          </a:xfrm>
          <a:prstGeom prst="rect">
            <a:avLst/>
          </a:prstGeom>
          <a:solidFill>
            <a:srgbClr val="D6EB13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5400000">
            <a:off x="6021402" y="501160"/>
            <a:ext cx="3033699" cy="284070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16200000">
            <a:off x="5699988" y="3669164"/>
            <a:ext cx="2661469" cy="2901220"/>
          </a:xfrm>
          <a:prstGeom prst="rect">
            <a:avLst/>
          </a:prstGeom>
          <a:solidFill>
            <a:srgbClr val="D56D92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pic>
        <p:nvPicPr>
          <p:cNvPr id="11268" name="Picture 4" descr="C:\Users\user\Desktop\i (5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2209">
            <a:off x="6670335" y="716506"/>
            <a:ext cx="1735832" cy="2410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user\Desktop\i (1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37564">
            <a:off x="6092924" y="4095836"/>
            <a:ext cx="19431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user\Desktop\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39147">
            <a:off x="1076380" y="4221088"/>
            <a:ext cx="21717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C:\Users\user\Desktop\i (1)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9633">
            <a:off x="681157" y="1003631"/>
            <a:ext cx="2047875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95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2251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ябедничество – это скорее человеческая слабость, потому что у таких людей нет сил бороться со своими недостатками.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546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188640"/>
            <a:ext cx="5958916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Правила </a:t>
            </a:r>
            <a:r>
              <a:rPr lang="ru-RU" sz="4000" b="1" dirty="0"/>
              <a:t>работы в группах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§"/>
            </a:pPr>
            <a:r>
              <a:rPr lang="ru-RU" sz="4000" b="1" dirty="0"/>
              <a:t>внимательно слушай товарища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§"/>
            </a:pPr>
            <a:r>
              <a:rPr lang="ru-RU" sz="4000" b="1" dirty="0"/>
              <a:t>говори по очереди, не перебивай друга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§"/>
            </a:pPr>
            <a:r>
              <a:rPr lang="ru-RU" sz="4000" b="1" dirty="0"/>
              <a:t>уважай мнение ребят</a:t>
            </a:r>
            <a:endParaRPr lang="ru-RU" sz="4000" dirty="0"/>
          </a:p>
          <a:p>
            <a:pPr marL="571500" lvl="0" indent="-571500">
              <a:buFont typeface="Wingdings" pitchFamily="2" charset="2"/>
              <a:buChar char="§"/>
            </a:pPr>
            <a:r>
              <a:rPr lang="ru-RU" sz="4000" b="1" dirty="0"/>
              <a:t>помоги товарищу  </a:t>
            </a:r>
            <a:endParaRPr lang="ru-RU" sz="4000" dirty="0"/>
          </a:p>
          <a:p>
            <a:r>
              <a:rPr lang="ru-RU" sz="4000" b="1" dirty="0"/>
              <a:t>если ему понадобится помощь</a:t>
            </a:r>
            <a:endParaRPr lang="ru-RU" sz="4000" dirty="0"/>
          </a:p>
        </p:txBody>
      </p:sp>
      <p:pic>
        <p:nvPicPr>
          <p:cNvPr id="6146" name="Picture 2" descr="C:\Users\user\Desktop\этот год\анимация\shkolnye_kartinki_49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627615"/>
            <a:ext cx="685800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user\Desktop\этот год\анимация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140968"/>
            <a:ext cx="2898068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896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87444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ирония – насмешливая похвала, одобрение, выражающее порицание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Users\user\Desktop\этот год\анимация\ECOLIERS-63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789040"/>
            <a:ext cx="3528392" cy="2160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35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6552728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Подумайте, то, что мы делали на </a:t>
            </a:r>
            <a:r>
              <a:rPr lang="ru-RU" b="1" dirty="0" smtClean="0"/>
              <a:t>уроке</a:t>
            </a:r>
            <a:r>
              <a:rPr lang="ru-RU" b="1" dirty="0"/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Истории</a:t>
            </a:r>
            <a:r>
              <a:rPr lang="ru-RU" b="1" dirty="0"/>
              <a:t>, которые вы узнали, как на вас повлияли?</a:t>
            </a:r>
            <a:br>
              <a:rPr lang="ru-RU" b="1" dirty="0"/>
            </a:br>
            <a:r>
              <a:rPr lang="ru-RU" b="1" dirty="0">
                <a:solidFill>
                  <a:srgbClr val="0070C0"/>
                </a:solidFill>
              </a:rPr>
              <a:t>Помогли понять, что  раньше не понимал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Запомнятся надолго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B050"/>
                </a:solidFill>
              </a:rPr>
              <a:t>Заставили задуматься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002060"/>
                </a:solidFill>
              </a:rPr>
              <a:t>Запали в душу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Вызвали сомнения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1026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Работа в оценочной карте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1370110"/>
              </p:ext>
            </p:extLst>
          </p:nvPr>
        </p:nvGraphicFramePr>
        <p:xfrm>
          <a:off x="2120265" y="1627092"/>
          <a:ext cx="5332055" cy="30845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96335"/>
                <a:gridCol w="1635720"/>
              </a:tblGrid>
              <a:tr h="41338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Задания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Отметка о выполнении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1.Ориентирование в учебнике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2.Работа в группе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3.Работа в паре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4.  « внутренний и внешний круг»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0193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5. «углы»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82677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Выполнил сам  +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Помогали одноклассники, учитель   *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Было трудно  !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5362" name="Picture 2" descr="C:\Users\user\Desktop\этот год\анимация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160491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410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5242912"/>
          </a:xfrm>
        </p:spPr>
        <p:txBody>
          <a:bodyPr/>
          <a:lstStyle/>
          <a:p>
            <a:r>
              <a:rPr lang="ru-RU" dirty="0">
                <a:effectLst/>
              </a:rPr>
              <a:t> </a:t>
            </a:r>
            <a:r>
              <a:rPr lang="ru-RU" dirty="0" smtClean="0">
                <a:effectLst/>
                <a:latin typeface="+mn-lt"/>
              </a:rPr>
              <a:t>Домашнее </a:t>
            </a:r>
            <a:r>
              <a:rPr lang="ru-RU" dirty="0">
                <a:effectLst/>
                <a:latin typeface="+mn-lt"/>
              </a:rPr>
              <a:t>задание</a:t>
            </a:r>
            <a:r>
              <a:rPr lang="ru-RU" dirty="0" smtClean="0">
                <a:effectLst/>
                <a:latin typeface="+mn-lt"/>
              </a:rPr>
              <a:t>.</a:t>
            </a:r>
            <a:br>
              <a:rPr lang="ru-RU" dirty="0" smtClean="0">
                <a:effectLst/>
                <a:latin typeface="+mn-lt"/>
              </a:rPr>
            </a:br>
            <a:r>
              <a:rPr lang="ru-RU" dirty="0" smtClean="0">
                <a:effectLst/>
                <a:latin typeface="+mn-lt"/>
              </a:rPr>
              <a:t> </a:t>
            </a:r>
            <a:r>
              <a:rPr lang="ru-RU" dirty="0">
                <a:effectLst/>
                <a:latin typeface="+mn-lt"/>
              </a:rPr>
              <a:t>Уч.  С.</a:t>
            </a:r>
            <a:r>
              <a:rPr lang="ru-RU" dirty="0">
                <a:effectLst/>
                <a:latin typeface="Arial Black" pitchFamily="34" charset="0"/>
              </a:rPr>
              <a:t>158-163</a:t>
            </a:r>
            <a:r>
              <a:rPr lang="ru-RU" dirty="0">
                <a:effectLst/>
                <a:latin typeface="+mn-lt"/>
              </a:rPr>
              <a:t> прочитать самостоятельно</a:t>
            </a:r>
            <a:br>
              <a:rPr lang="ru-RU" dirty="0">
                <a:effectLst/>
                <a:latin typeface="+mn-lt"/>
              </a:rPr>
            </a:br>
            <a:r>
              <a:rPr lang="ru-RU" dirty="0">
                <a:effectLst/>
                <a:latin typeface="+mn-lt"/>
              </a:rPr>
              <a:t> По </a:t>
            </a:r>
            <a:r>
              <a:rPr lang="ru-RU" dirty="0" smtClean="0">
                <a:effectLst/>
                <a:latin typeface="+mn-lt"/>
              </a:rPr>
              <a:t>желанию:</a:t>
            </a:r>
            <a:r>
              <a:rPr lang="ru-RU" dirty="0">
                <a:effectLst/>
                <a:latin typeface="+mn-lt"/>
              </a:rPr>
              <a:t/>
            </a:r>
            <a:br>
              <a:rPr lang="ru-RU" dirty="0">
                <a:effectLst/>
                <a:latin typeface="+mn-lt"/>
              </a:rPr>
            </a:br>
            <a:r>
              <a:rPr lang="ru-RU" dirty="0">
                <a:effectLst/>
                <a:latin typeface="+mn-lt"/>
              </a:rPr>
              <a:t>Рисунки</a:t>
            </a:r>
            <a:br>
              <a:rPr lang="ru-RU" dirty="0">
                <a:effectLst/>
                <a:latin typeface="+mn-lt"/>
              </a:rPr>
            </a:br>
            <a:r>
              <a:rPr lang="ru-RU" dirty="0">
                <a:effectLst/>
                <a:latin typeface="+mn-lt"/>
              </a:rPr>
              <a:t> </a:t>
            </a:r>
            <a:r>
              <a:rPr lang="ru-RU" dirty="0" smtClean="0">
                <a:effectLst/>
                <a:latin typeface="+mn-lt"/>
              </a:rPr>
              <a:t>Пересказ </a:t>
            </a:r>
            <a:r>
              <a:rPr lang="ru-RU" dirty="0">
                <a:effectLst/>
                <a:latin typeface="+mn-lt"/>
              </a:rPr>
              <a:t>одной из частей</a:t>
            </a:r>
            <a:br>
              <a:rPr lang="ru-RU" dirty="0">
                <a:effectLst/>
                <a:latin typeface="+mn-lt"/>
              </a:rPr>
            </a:br>
            <a:r>
              <a:rPr lang="ru-RU" dirty="0">
                <a:effectLst/>
                <a:latin typeface="+mn-lt"/>
              </a:rPr>
              <a:t>Составить </a:t>
            </a:r>
            <a:r>
              <a:rPr lang="ru-RU" dirty="0" err="1">
                <a:effectLst/>
                <a:latin typeface="+mn-lt"/>
              </a:rPr>
              <a:t>синквейн</a:t>
            </a:r>
            <a:endParaRPr lang="ru-RU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2664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9" y="649527"/>
            <a:ext cx="6483994" cy="555998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45471"/>
            <a:ext cx="5184576" cy="1008112"/>
          </a:xfrm>
          <a:prstGeom prst="rect">
            <a:avLst/>
          </a:prstGeom>
          <a:solidFill>
            <a:srgbClr val="C0504D">
              <a:lumMod val="20000"/>
              <a:lumOff val="80000"/>
            </a:srgbClr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7200" b="1" dirty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Молодцы! 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03533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70386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Почему нам бывает смешно</a:t>
            </a:r>
            <a:endParaRPr lang="ru-RU" sz="5400" b="1" dirty="0"/>
          </a:p>
        </p:txBody>
      </p:sp>
      <p:pic>
        <p:nvPicPr>
          <p:cNvPr id="7170" name="Picture 2" descr="C:\Users\user\Desktop\этот год\анимация\i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645023"/>
            <a:ext cx="3096344" cy="2064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0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Литературное чтение Ч.2\15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56989"/>
            <a:ext cx="4622254" cy="5696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89410" y="4797152"/>
            <a:ext cx="4314825" cy="1504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650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итературное чтение Ч.2\15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98216"/>
            <a:ext cx="4310980" cy="582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15805" y="5013176"/>
            <a:ext cx="4314825" cy="1504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037825" y="198216"/>
            <a:ext cx="4314825" cy="74665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4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600976" cy="1500198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Сергей Анатольевич Седов</a:t>
            </a:r>
            <a:r>
              <a:rPr lang="ru-RU" dirty="0"/>
              <a:t/>
            </a:r>
            <a:br>
              <a:rPr lang="ru-RU" dirty="0"/>
            </a:br>
            <a:r>
              <a:rPr lang="ru-RU" b="1" i="1" dirty="0"/>
              <a:t>(</a:t>
            </a:r>
            <a:r>
              <a:rPr lang="ru-RU" b="1" i="1" dirty="0" smtClean="0"/>
              <a:t>родился 1954</a:t>
            </a:r>
            <a:r>
              <a:rPr lang="ru-RU" b="1" i="1" dirty="0"/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88840"/>
            <a:ext cx="5176026" cy="438608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/>
                </a:solidFill>
                <a:latin typeface="+mj-lt"/>
              </a:rPr>
              <a:t>Сергей Анатольевич Седов родился 24 августа 1954 года в Москве.  Отец его был военным летчиком, мать работала экономистом. Окончил Московский педагогический институт. Полгода проработав учителем младших классов, ушёл из школы - стал дворником, потом натурщиком, потом... Сергей Седов сел и написал свои удивительные истории про мальчика Лёшу, который умел превращаться во всё-всё-всё, - при этом сам Сергей Седов превратился в настоящего детского писателя, а его истории полюбили дети.</a:t>
            </a:r>
            <a:endParaRPr lang="ru-RU" sz="2000" b="1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Рисунок 3" descr="1359285998_sed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6446" y="1357298"/>
            <a:ext cx="2857500" cy="3457575"/>
          </a:xfrm>
          <a:prstGeom prst="rect">
            <a:avLst/>
          </a:prstGeom>
        </p:spPr>
      </p:pic>
      <p:pic>
        <p:nvPicPr>
          <p:cNvPr id="8194" name="Picture 2" descr="C:\Users\user\Desktop\этот год\анимация\boo1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5013176"/>
            <a:ext cx="15335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89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7467600" cy="5973910"/>
          </a:xfrm>
        </p:spPr>
        <p:txBody>
          <a:bodyPr/>
          <a:lstStyle/>
          <a:p>
            <a:r>
              <a:rPr lang="ru-RU" dirty="0" smtClean="0"/>
              <a:t>Его </a:t>
            </a:r>
            <a:r>
              <a:rPr lang="ru-RU" b="1" dirty="0" smtClean="0"/>
              <a:t>«Сказки про королей»</a:t>
            </a:r>
            <a:r>
              <a:rPr lang="ru-RU" dirty="0" smtClean="0"/>
              <a:t> и </a:t>
            </a:r>
            <a:r>
              <a:rPr lang="ru-RU" b="1" dirty="0" smtClean="0"/>
              <a:t>«Сказки про Лену и Серёжу»</a:t>
            </a:r>
            <a:r>
              <a:rPr lang="ru-RU" dirty="0" smtClean="0"/>
              <a:t> были опубликованы в альманахе «Ку-ка-ре-ку» (1990). В 1991 г. он был принят в Союз писателей. Тогда же вышли его первая книжка в издательстве «Малыш» </a:t>
            </a:r>
            <a:r>
              <a:rPr lang="ru-RU" b="1" dirty="0" smtClean="0"/>
              <a:t>«Жил-был Лёша</a:t>
            </a:r>
            <a:r>
              <a:rPr lang="ru-RU" dirty="0" smtClean="0"/>
              <a:t>».</a:t>
            </a:r>
            <a:endParaRPr lang="ru-RU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4077072"/>
            <a:ext cx="2120373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crn_big_0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997953">
            <a:off x="5883596" y="3884985"/>
            <a:ext cx="3143240" cy="2904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773212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63909">
            <a:off x="3345710" y="4249209"/>
            <a:ext cx="2105128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107768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03848" y="188640"/>
            <a:ext cx="4216512" cy="308292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+mn-lt"/>
              </a:rPr>
              <a:t>В 1993 г. в издательстве «Детская литература» вышла книжка Сергея Седова«Сказки про Змея Горыныча» - очень смешные истории, там Змей Горыныч совсем не злой, хотя каждая сказка и начинается с традиционного желания Змея кого-нибудь съесть.</a:t>
            </a:r>
            <a:endParaRPr lang="ru-RU" sz="2000" b="1" dirty="0">
              <a:latin typeface="+mn-lt"/>
            </a:endParaRPr>
          </a:p>
        </p:txBody>
      </p:sp>
      <p:pic>
        <p:nvPicPr>
          <p:cNvPr id="4" name="Содержимое 3" descr="d0bad0bdd0b8d0b3d0b80008-420x66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60648"/>
            <a:ext cx="2463475" cy="3900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071802" y="5013176"/>
            <a:ext cx="35004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 В 1997 г. появилась книжка Седова «Мальчик Лёша и разбойники</a:t>
            </a:r>
            <a:r>
              <a:rPr lang="ru-RU" sz="2000" b="1" dirty="0" smtClean="0"/>
              <a:t>»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" name="Рисунок 5" descr="1013683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3357562"/>
            <a:ext cx="2297373" cy="30057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8929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82554"/>
          </a:xfrm>
        </p:spPr>
        <p:txBody>
          <a:bodyPr>
            <a:normAutofit/>
          </a:bodyPr>
          <a:lstStyle/>
          <a:p>
            <a:r>
              <a:rPr lang="ru-RU" b="1" dirty="0"/>
              <a:t>Сказка</a:t>
            </a:r>
            <a:r>
              <a:rPr lang="ru-RU" dirty="0"/>
              <a:t> – это древнейший жанр устного народно-поэтического творчества, эпическое, преимущественно прозаическое, произведение волшебного, авантюрного или бытового характера. </a:t>
            </a:r>
          </a:p>
        </p:txBody>
      </p:sp>
      <p:pic>
        <p:nvPicPr>
          <p:cNvPr id="9218" name="Picture 2" descr="C:\Users\user\Desktop\этот год\анимация\boo1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013176"/>
            <a:ext cx="1533525" cy="140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69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