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A8F1B4-AD22-4128-86ED-36BDDFAF17B7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A23F86-186D-4D76-9EE0-C2694A99317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itchFamily="16" charset="0"/>
              </a:rPr>
              <a:t>Русский национальный характер в рассказе </a:t>
            </a:r>
            <a:br>
              <a:rPr lang="ru-RU" sz="3600" b="1" i="1" dirty="0">
                <a:solidFill>
                  <a:srgbClr val="FF0000"/>
                </a:solidFill>
                <a:latin typeface="Times New Roman" pitchFamily="16" charset="0"/>
              </a:rPr>
            </a:br>
            <a:r>
              <a:rPr lang="ru-RU" sz="3600" b="1" i="1" dirty="0">
                <a:solidFill>
                  <a:srgbClr val="FF0000"/>
                </a:solidFill>
                <a:latin typeface="Times New Roman" pitchFamily="16" charset="0"/>
              </a:rPr>
              <a:t>М.А. Шолохова «Судьба человека»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251520" y="1928802"/>
            <a:ext cx="4245868" cy="4431518"/>
          </a:xfrm>
        </p:spPr>
        <p:txBody>
          <a:bodyPr>
            <a:normAutofit fontScale="77500" lnSpcReduction="20000"/>
          </a:bodyPr>
          <a:lstStyle/>
          <a:p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Честь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совесть, порядочность, надежность –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самое важное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того, что дает человеку жизнь. Обладая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таким богатством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можно выстоять в любых, даже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невыносимо тяжелых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обстоятельствах. Выстоять и победить.</a:t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Б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Васильев</a:t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Любовью жив человек. Любовью к земле, жене, детям,</a:t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языку, товарищу…Оставаться человеком в нечеловеческих</a:t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условиях — это трудное дело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И.С.Грачё</a:t>
            </a:r>
            <a:r>
              <a:rPr lang="ru-RU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4" name="Group 5"/>
          <p:cNvGrpSpPr>
            <a:grpSpLocks noGrp="1"/>
          </p:cNvGrpSpPr>
          <p:nvPr/>
        </p:nvGrpSpPr>
        <p:grpSpPr bwMode="auto">
          <a:xfrm>
            <a:off x="4716016" y="1928802"/>
            <a:ext cx="3744416" cy="4380517"/>
            <a:chOff x="340" y="1248"/>
            <a:chExt cx="2085" cy="2591"/>
          </a:xfrm>
        </p:grpSpPr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1248"/>
              <a:ext cx="2086" cy="25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40" y="1248"/>
              <a:ext cx="2086" cy="25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1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В чем же проявляется гуманизм рассказа?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920085"/>
            <a:ext cx="6192688" cy="443484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Несмотря ни на что, Андрей Соколов не утратил возможность к сопереживанию. Исстрадавшееся сердце Андрея все еще способно искренне любить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374961"/>
            <a:ext cx="3683000" cy="388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Авторская позиция в рассказе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412776"/>
            <a:ext cx="8363272" cy="4968552"/>
          </a:xfrm>
        </p:spPr>
        <p:txBody>
          <a:bodyPr>
            <a:normAutofit lnSpcReduction="10000"/>
          </a:bodyPr>
          <a:lstStyle/>
          <a:p>
            <a:r>
              <a:rPr lang="ru-RU" sz="2800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Шолохов в образе своего героя раскрывает трагедию всего нашего народа, его бедствия и страдания. Авторская боль, сочувствие ощущаются в самом тоне повествования, в выборе героя – простого человека, в перипетиях его судьбы. Основной прием построения рассказа – </a:t>
            </a:r>
            <a:r>
              <a:rPr lang="ru-RU" sz="2800" b="1" i="1" u="sng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антитеза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– тоже служит выражением авторской позиции: </a:t>
            </a:r>
            <a:r>
              <a:rPr lang="ru-RU" sz="2800" b="1" i="1" dirty="0">
                <a:solidFill>
                  <a:srgbClr val="FF0000"/>
                </a:solidFill>
                <a:latin typeface="Times New Roman"/>
                <a:ea typeface="Calibri"/>
              </a:rPr>
              <a:t>мирная жизнь, тихое счастье 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– </a:t>
            </a:r>
            <a:r>
              <a:rPr lang="ru-RU" sz="2800" b="1" i="1" dirty="0">
                <a:latin typeface="Times New Roman"/>
                <a:ea typeface="Calibri"/>
              </a:rPr>
              <a:t>разрушительная сила войны;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/>
                <a:ea typeface="Calibri"/>
              </a:rPr>
              <a:t>добро и справедливость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– </a:t>
            </a:r>
            <a:r>
              <a:rPr lang="ru-RU" sz="2800" b="1" i="1" dirty="0">
                <a:latin typeface="Times New Roman"/>
                <a:ea typeface="Calibri"/>
              </a:rPr>
              <a:t>чудовищные изуверства, жестокость, бесчеловечность;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/>
                <a:ea typeface="Calibri"/>
              </a:rPr>
              <a:t>преданность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– </a:t>
            </a:r>
            <a:r>
              <a:rPr lang="ru-RU" sz="2800" b="1" i="1" dirty="0">
                <a:latin typeface="Times New Roman"/>
                <a:ea typeface="Calibri"/>
              </a:rPr>
              <a:t>предательство;</a:t>
            </a:r>
            <a:r>
              <a:rPr lang="ru-RU" sz="2800" b="1" i="1" dirty="0">
                <a:solidFill>
                  <a:srgbClr val="FF0000"/>
                </a:solidFill>
                <a:latin typeface="Times New Roman"/>
                <a:ea typeface="Calibri"/>
              </a:rPr>
              <a:t> свет 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– </a:t>
            </a:r>
            <a:r>
              <a:rPr lang="ru-RU" sz="2800" b="1" i="1" dirty="0">
                <a:latin typeface="Times New Roman"/>
                <a:ea typeface="Calibri"/>
              </a:rPr>
              <a:t>мрак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807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752528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Андрей Соколов, простой человек, солдат и отец, выступает как хранитель и защитник жизни, ее основ, нравственных законов, складывавшихся веками. Герой Шолохова защищает смысл и правду самого человеческого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существования.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846178"/>
            <a:ext cx="8496943" cy="567916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43635" y="1124744"/>
            <a:ext cx="34203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судьба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387262" y="2330878"/>
            <a:ext cx="1880481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рок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061001" y="2679527"/>
            <a:ext cx="158183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участь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23528" y="4066624"/>
            <a:ext cx="144016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фатум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690229" y="4359004"/>
            <a:ext cx="1653846" cy="9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доля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364288" y="2240484"/>
            <a:ext cx="1584176" cy="54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жребий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256276" y="3706584"/>
            <a:ext cx="180020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предназначение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529954" y="4911591"/>
            <a:ext cx="305827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предопределение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763688" y="2136081"/>
            <a:ext cx="9361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1543875" y="2179824"/>
            <a:ext cx="1800200" cy="2007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187977" y="2174959"/>
            <a:ext cx="1341976" cy="218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851920" y="2108274"/>
            <a:ext cx="0" cy="618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678843" y="2230420"/>
            <a:ext cx="218362" cy="2628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004048" y="2165426"/>
            <a:ext cx="1382305" cy="1836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9176" y="256490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5638810" y="2199075"/>
            <a:ext cx="650410" cy="263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3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8075240" cy="5806245"/>
          </a:xfrm>
        </p:spPr>
        <p:txBody>
          <a:bodyPr/>
          <a:lstStyle/>
          <a:p>
            <a:pPr marL="342900" lvl="0" indent="-342900" algn="ctr" fontAlgn="base">
              <a:spcAft>
                <a:spcPct val="0"/>
              </a:spcAft>
              <a:buClrTx/>
              <a:buSzTx/>
              <a:buNone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Войну мы вспоминаем не за тем, чтобы опять победой похвалиться.</a:t>
            </a:r>
          </a:p>
          <a:p>
            <a:pPr marL="342900" lvl="0" indent="-342900" algn="ctr" fontAlgn="base">
              <a:spcAft>
                <a:spcPct val="0"/>
              </a:spcAft>
              <a:buClrTx/>
              <a:buSzTx/>
              <a:buNone/>
            </a:pPr>
            <a:r>
              <a:rPr lang="ru-RU" sz="4400" b="1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Мы просто повторяем вся и всем: «Подобного не должно повториться!»</a:t>
            </a:r>
          </a:p>
          <a:p>
            <a:pPr marL="342900" lvl="0" indent="-342900" algn="r" fontAlgn="base">
              <a:spcAft>
                <a:spcPct val="0"/>
              </a:spcAft>
              <a:buClrTx/>
              <a:buSzTx/>
              <a:buNone/>
            </a:pPr>
            <a:r>
              <a:rPr lang="ru-RU" sz="4400" b="1" i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С.Баруздин</a:t>
            </a:r>
            <a:endParaRPr lang="ru-RU" sz="4400" b="1" i="1" dirty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03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836712"/>
            <a:ext cx="8219256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i="1" dirty="0" smtClean="0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«</a:t>
            </a:r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Я хотел бы, чтобы мои книги помогали людям стать лучше, стать чище душой, пробуждали любовь к человеку, стремление активно бороться за идеалы гуманизма и прогресса человечества. Если мне это удалось в какой-то мере, я счастлив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».</a:t>
            </a:r>
          </a:p>
          <a:p>
            <a:pPr marL="0" indent="0" algn="r">
              <a:buNone/>
            </a:pP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Calibri"/>
                <a:cs typeface="Times New Roman"/>
              </a:rPr>
              <a:t>М. Шолохов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936104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Times New Roman"/>
                <a:ea typeface="Times New Roman"/>
              </a:rPr>
              <a:t>Домашнее задание</a:t>
            </a:r>
            <a:r>
              <a:rPr lang="ru-RU" sz="5400" dirty="0" smtClean="0">
                <a:latin typeface="Times New Roman"/>
                <a:ea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1772816"/>
            <a:ext cx="7200800" cy="4434840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</a:rPr>
              <a:t>написать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</a:rPr>
              <a:t>сочинение-рассуждение по одному из эпиграфов.</a:t>
            </a:r>
          </a:p>
          <a:p>
            <a:pPr marL="342900" lvl="0" indent="-33655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sz="2900" b="1" i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3655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9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Честь</a:t>
            </a:r>
            <a:r>
              <a:rPr lang="ru-RU" sz="29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совесть, порядочность, надежность – самое важное из того, что дает человеку жизнь. Обладая таким  богатством, можно выстоять в любых, даже невыносимо </a:t>
            </a:r>
          </a:p>
          <a:p>
            <a:pPr marL="342900" lvl="0" indent="-33655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9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тяжелых обстоятельствах. Выстоять и победить.</a:t>
            </a:r>
          </a:p>
          <a:p>
            <a:pPr marL="342900" lvl="0" indent="-336550" algn="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9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Васильев</a:t>
            </a:r>
          </a:p>
          <a:p>
            <a:pPr marL="342900" lvl="0" indent="-336550" algn="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sz="29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3655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9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Любовью жив человек. Любовью к земле, жене, детям, языку, товарищу…Оставаться человеком в нечеловеческих условиях — это трудное дело.</a:t>
            </a:r>
          </a:p>
          <a:p>
            <a:pPr marL="342900" lvl="0" indent="-336550" algn="r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Tx/>
              <a:buSzPct val="65000"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9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И.С. </a:t>
            </a:r>
            <a:r>
              <a:rPr lang="ru-RU" sz="29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Грачёва</a:t>
            </a:r>
            <a:endParaRPr lang="ru-RU" sz="29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marL="274320" lvl="0" indent="-274320" algn="ctr">
              <a:lnSpc>
                <a:spcPct val="115000"/>
              </a:lnSpc>
              <a:spcBef>
                <a:spcPct val="20000"/>
              </a:spcBef>
            </a:pPr>
            <a:r>
              <a:rPr lang="ru-RU" sz="3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Судьба человека</a:t>
            </a:r>
            <a:endParaRPr lang="ru-RU" sz="3600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4040188" cy="44434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1) Судьба - стечение обстоятельств, не зависящих от воли человека, ход жизненных событий.</a:t>
            </a:r>
            <a:endParaRPr lang="ru-RU" sz="1800" b="1" i="1" dirty="0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2) Судьба - будущее, то, что случится, произойдет.</a:t>
            </a:r>
            <a:endParaRPr lang="ru-RU" sz="1800" b="1" i="1" dirty="0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3) Судьба - доля, участь</a:t>
            </a:r>
            <a:endParaRPr lang="ru-RU" sz="1800" b="1" i="1" dirty="0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4) Судьба - история существования кого-нибудь, чего-нибудь.</a:t>
            </a:r>
            <a:endParaRPr lang="ru-RU" sz="1800" b="1" i="1" dirty="0">
              <a:solidFill>
                <a:schemeClr val="accent3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8064" y="1916832"/>
            <a:ext cx="3538736" cy="4443488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4941516" y="1772816"/>
            <a:ext cx="3960440" cy="4176464"/>
            <a:chOff x="1134" y="270"/>
            <a:chExt cx="3627" cy="3644"/>
          </a:xfrm>
        </p:grpSpPr>
        <p:graphicFrame>
          <p:nvGraphicFramePr>
            <p:cNvPr id="8" name="Object 3"/>
            <p:cNvGraphicFramePr>
              <a:graphicFrameLocks noChangeAspect="1"/>
            </p:cNvGraphicFramePr>
            <p:nvPr/>
          </p:nvGraphicFramePr>
          <p:xfrm>
            <a:off x="1235" y="270"/>
            <a:ext cx="3527" cy="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r:id="rId3" imgW="2381582" imgH="2715004" progId="">
                    <p:embed/>
                  </p:oleObj>
                </mc:Choice>
                <mc:Fallback>
                  <p:oleObj r:id="rId3" imgW="2381582" imgH="2715004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5" y="270"/>
                          <a:ext cx="3527" cy="36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134" y="270"/>
              <a:ext cx="3628" cy="3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</p:grp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4940424" y="1998370"/>
            <a:ext cx="3960440" cy="4176464"/>
            <a:chOff x="1134" y="270"/>
            <a:chExt cx="3627" cy="3644"/>
          </a:xfrm>
        </p:grpSpPr>
        <p:graphicFrame>
          <p:nvGraphicFramePr>
            <p:cNvPr id="11" name="Object 3"/>
            <p:cNvGraphicFramePr>
              <a:graphicFrameLocks noChangeAspect="1"/>
            </p:cNvGraphicFramePr>
            <p:nvPr/>
          </p:nvGraphicFramePr>
          <p:xfrm>
            <a:off x="1235" y="270"/>
            <a:ext cx="3527" cy="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r:id="rId5" imgW="2381582" imgH="2715004" progId="">
                    <p:embed/>
                  </p:oleObj>
                </mc:Choice>
                <mc:Fallback>
                  <p:oleObj r:id="rId5" imgW="2381582" imgH="2715004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5" y="270"/>
                          <a:ext cx="3527" cy="36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1134" y="270"/>
              <a:ext cx="3628" cy="3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10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91264" cy="5158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А. Толстой писал: «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Русский характер </a:t>
            </a: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легкий, открытый, добродушный, жалостливый, когда жизнь не требует его к тяжелой жертве. Но когда приходит беда — русский человек суров, двужилен в труде и беспощаден к врагу, — не щадя себя, не щадит и врага».</a:t>
            </a:r>
            <a:endParaRPr lang="ru-RU" sz="3600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8147248" cy="5590221"/>
          </a:xfrm>
        </p:spPr>
        <p:txBody>
          <a:bodyPr/>
          <a:lstStyle/>
          <a:p>
            <a:endParaRPr lang="ru-RU" sz="3600" b="1" i="1" dirty="0" smtClean="0">
              <a:solidFill>
                <a:schemeClr val="accent3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r>
              <a:rPr lang="ru-RU" sz="36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Характер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</a:rPr>
              <a:t>— совокупность психических, духовных свойств человека, обнаруживающихся в его поведении; человек с характером, сильный характер (Ожегов С.И. Толковый словарь русского языка).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9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pPr marL="274320" lvl="0">
              <a:lnSpc>
                <a:spcPct val="115000"/>
              </a:lnSpc>
              <a:spcBef>
                <a:spcPct val="20000"/>
              </a:spcBef>
            </a:pPr>
            <a:r>
              <a:rPr lang="ru-RU" sz="24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7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Основные черты русского характера: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731520" lvl="0" indent="-457200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стойкость,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великодушие,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уверенность в себе,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честность,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мужество,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верность,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920085"/>
            <a:ext cx="4248472" cy="4434840"/>
          </a:xfrm>
        </p:spPr>
        <p:txBody>
          <a:bodyPr>
            <a:normAutofit/>
          </a:bodyPr>
          <a:lstStyle/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умение любить,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патриотизм,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сострадание,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трудолюбие,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доброта, </a:t>
            </a:r>
          </a:p>
          <a:p>
            <a:pPr lvl="0" indent="450215" algn="just">
              <a:lnSpc>
                <a:spcPct val="115000"/>
              </a:lnSpc>
              <a:buClr>
                <a:srgbClr val="0BD0D9"/>
              </a:buClr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самоотверженность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03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/>
                <a:ea typeface="Times New Roman"/>
              </a:rPr>
              <a:t>Композиционное своеобразие </a:t>
            </a:r>
            <a:r>
              <a:rPr lang="en-US" sz="3200" dirty="0" smtClean="0">
                <a:latin typeface="Times New Roman"/>
                <a:ea typeface="Times New Roman"/>
              </a:rPr>
              <a:t>II</a:t>
            </a:r>
            <a:r>
              <a:rPr lang="ru-RU" sz="3200" dirty="0" smtClean="0">
                <a:latin typeface="Times New Roman"/>
                <a:ea typeface="Times New Roman"/>
              </a:rPr>
              <a:t> части рассказа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810399"/>
              </p:ext>
            </p:extLst>
          </p:nvPr>
        </p:nvGraphicFramePr>
        <p:xfrm>
          <a:off x="539552" y="1268759"/>
          <a:ext cx="8208912" cy="4968553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240360"/>
                <a:gridCol w="4248472"/>
              </a:tblGrid>
              <a:tr h="2880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Эпизоды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Элементы сюжета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События и персонажи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эпизод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экспозиция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Андрей Соколов рассказывает о довоенной жизни.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082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эпизод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завязка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Начало войны с Германией. Андрей уходит на фронт.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2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эпизод</a:t>
                      </a:r>
                      <a:endParaRPr lang="ru-RU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действия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Плен. Неудавшийся побег. Лагеря и работа в Германии.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793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эпизод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кульминация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Комендант лагеря Мюллер вместо расстрела награждает за храбрость и мужество буханкой хлеба. Смерть прошла мимо Андрея.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эпизод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развязка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Перевод в Потсдам. Работает шофером. Берет в плен офицера-инженера и переходит линию фронта. Узнает о гибели жены и детей в Воронеже. 9 мая 1945 г. Хоронит сына Анатолия. Умер душой. Она окаменела от горя. 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эпизод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эпилог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«И хотелось бы думать, что этот русский человек, человек несгибаемой воли, выдюжит и около отцовского плеча вырастет тот, который, повзрослев, сможет все вытерпеть, все преодолеть на своем пути, если к этому позовет его родина».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  В Урюпинске встретил сироту Ванюшку. Рядом с ним отогрелся душой. Шагает с ним по русской земле… Жизнь продолжается. 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80" marR="430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6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94954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79512" y="260648"/>
            <a:ext cx="4914900" cy="3714750"/>
          </a:xfrm>
          <a:prstGeom prst="rect">
            <a:avLst/>
          </a:prstGeom>
        </p:spPr>
      </p:pic>
      <p:pic>
        <p:nvPicPr>
          <p:cNvPr id="6" name="Рисунок 5" descr="16765718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08104" y="2564904"/>
            <a:ext cx="3366894" cy="378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Какую роль играет встреча с Ванюшкой в судьбе Андрея Соколова.? Что общего в их судьбах? 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Объект 6" descr="Vanuschcka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889000" y="2055019"/>
            <a:ext cx="3175000" cy="4165600"/>
          </a:xfrm>
          <a:prstGeom prst="rect">
            <a:avLst/>
          </a:prstGeom>
        </p:spPr>
      </p:pic>
      <p:pic>
        <p:nvPicPr>
          <p:cNvPr id="8" name="Объект 7" descr="16765538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508104" y="2052657"/>
            <a:ext cx="3168352" cy="411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</a:rPr>
              <a:t>Ч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ерты характера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</a:rPr>
              <a:t>Андрея Соколова.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z="3600" i="1" dirty="0" smtClean="0">
              <a:solidFill>
                <a:schemeClr val="accent3">
                  <a:lumMod val="75000"/>
                </a:schemeClr>
              </a:solidFill>
              <a:latin typeface="Times New Roman"/>
              <a:ea typeface="Calibri"/>
            </a:endParaRPr>
          </a:p>
          <a:p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Стойкость,</a:t>
            </a:r>
          </a:p>
          <a:p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цепкость в борьбе за жизнь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,</a:t>
            </a:r>
          </a:p>
          <a:p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дух отваги, товарищества </a:t>
            </a:r>
            <a:endParaRPr lang="ru-RU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Содержимое 3" descr="167655925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6596177" y="4059180"/>
            <a:ext cx="142646" cy="157277"/>
          </a:xfrm>
          <a:prstGeom prst="rect">
            <a:avLst/>
          </a:prstGeom>
        </p:spPr>
      </p:pic>
      <p:pic>
        <p:nvPicPr>
          <p:cNvPr id="6" name="Содержимое 3" descr="16765592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12496" y="2019288"/>
            <a:ext cx="3368468" cy="371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702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Русский национальный характер в рассказе  М.А. Шолохова «Судьба человека»</vt:lpstr>
      <vt:lpstr>Судьба человека</vt:lpstr>
      <vt:lpstr>Презентация PowerPoint</vt:lpstr>
      <vt:lpstr>Презентация PowerPoint</vt:lpstr>
      <vt:lpstr>           Основные черты русского характера:</vt:lpstr>
      <vt:lpstr>Композиционное своеобразие II части рассказа</vt:lpstr>
      <vt:lpstr>Презентация PowerPoint</vt:lpstr>
      <vt:lpstr>Какую роль играет встреча с Ванюшкой в судьбе Андрея Соколова.? Что общего в их судьбах? </vt:lpstr>
      <vt:lpstr>Черты характера Андрея Соколова.</vt:lpstr>
      <vt:lpstr>В чем же проявляется гуманизм рассказа? </vt:lpstr>
      <vt:lpstr>Авторская позиция в рассказе</vt:lpstr>
      <vt:lpstr>Андрей Соколов, простой человек, солдат и отец, выступает как хранитель и защитник жизни, ее основ, нравственных законов, складывавшихся веками. Герой Шолохова защищает смысл и правду самого человеческого существования.</vt:lpstr>
      <vt:lpstr>Презентация PowerPoint</vt:lpstr>
      <vt:lpstr>Презентация PowerPoint</vt:lpstr>
      <vt:lpstr>Презентация PowerPoint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национальный характер в рассказе  М.А. Шолохова «Судьба человека»</dc:title>
  <dc:creator>user</dc:creator>
  <cp:lastModifiedBy>user</cp:lastModifiedBy>
  <cp:revision>13</cp:revision>
  <dcterms:created xsi:type="dcterms:W3CDTF">2018-06-19T05:09:12Z</dcterms:created>
  <dcterms:modified xsi:type="dcterms:W3CDTF">2018-06-19T06:42:11Z</dcterms:modified>
</cp:coreProperties>
</file>