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activeX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B6"/>
    <a:srgbClr val="F9D600"/>
    <a:srgbClr val="97000B"/>
    <a:srgbClr val="324057"/>
    <a:srgbClr val="007CCE"/>
    <a:srgbClr val="2A1255"/>
    <a:srgbClr val="A58C51"/>
    <a:srgbClr val="213969"/>
    <a:srgbClr val="332319"/>
    <a:srgbClr val="173A8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-35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4DFA77-BFEB-4A0E-A498-8449926FCFE2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E0ABE-AF59-4FE2-8C4F-EB6C1D610D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A17BE6-3958-4EAB-AD5C-FF4294ECB0A6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/>
          <a:srcRect l="7001" t="7120" r="25928" b="15160"/>
          <a:stretch>
            <a:fillRect/>
          </a:stretch>
        </p:blipFill>
        <p:spPr bwMode="auto">
          <a:xfrm>
            <a:off x="4953000" y="3279775"/>
            <a:ext cx="3962400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 l="5833" r="9167"/>
          <a:stretch>
            <a:fillRect/>
          </a:stretch>
        </p:blipFill>
        <p:spPr bwMode="auto">
          <a:xfrm>
            <a:off x="152400" y="228600"/>
            <a:ext cx="45180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 l="6250" t="14999" r="10001" b="11667"/>
          <a:stretch>
            <a:fillRect/>
          </a:stretch>
        </p:blipFill>
        <p:spPr bwMode="auto">
          <a:xfrm>
            <a:off x="4876800" y="228600"/>
            <a:ext cx="4103688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5"/>
          <a:srcRect t="5000" b="11667"/>
          <a:stretch>
            <a:fillRect/>
          </a:stretch>
        </p:blipFill>
        <p:spPr bwMode="auto">
          <a:xfrm>
            <a:off x="304800" y="3276600"/>
            <a:ext cx="39624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AD5A4"/>
              </a:clrFrom>
              <a:clrTo>
                <a:srgbClr val="DAD5A4">
                  <a:alpha val="0"/>
                </a:srgbClr>
              </a:clrTo>
            </a:clrChange>
          </a:blip>
          <a:srcRect l="1563" t="8333" b="54167"/>
          <a:stretch>
            <a:fillRect/>
          </a:stretch>
        </p:blipFill>
        <p:spPr bwMode="auto">
          <a:xfrm>
            <a:off x="152400" y="1371600"/>
            <a:ext cx="8839200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52400" y="4456113"/>
            <a:ext cx="8915400" cy="8921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Жидкий жир + водород = твердый жир (саломас)</a:t>
            </a:r>
          </a:p>
          <a:p>
            <a:pPr eaLnBrk="0" hangingPunct="0">
              <a:defRPr/>
            </a:pPr>
            <a:r>
              <a:rPr lang="ru-RU" sz="24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(непредельный)                                    (предельный)  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4572000" y="2667000"/>
            <a:ext cx="990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авая фигурная скобка 9"/>
          <p:cNvSpPr/>
          <p:nvPr/>
        </p:nvSpPr>
        <p:spPr>
          <a:xfrm rot="5400000">
            <a:off x="6591300" y="3314700"/>
            <a:ext cx="533400" cy="4114800"/>
          </a:xfrm>
          <a:prstGeom prst="rightBrace">
            <a:avLst>
              <a:gd name="adj1" fmla="val 77416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5486400"/>
            <a:ext cx="40386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n w="10541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+ </a:t>
            </a:r>
            <a:r>
              <a:rPr lang="ru-RU" sz="2400" b="1" dirty="0" err="1">
                <a:ln w="10541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ароматизатор</a:t>
            </a:r>
            <a:r>
              <a:rPr lang="ru-RU" sz="2400" b="1" dirty="0">
                <a:ln w="10541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, краситель, соль, сахар…</a:t>
            </a:r>
          </a:p>
          <a:p>
            <a:pPr algn="ctr">
              <a:defRPr/>
            </a:pPr>
            <a:r>
              <a:rPr lang="ru-RU" sz="2400" b="1" dirty="0">
                <a:ln w="10541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 = МАРГАРИН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228600"/>
            <a:ext cx="64008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28575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Гидрирование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5" dur="3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6" dur="3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7" dur="3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8" dur="3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1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3" descr="L22p2p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4724400"/>
            <a:ext cx="1722438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75"/>
            <a:ext cx="8586788" cy="1285875"/>
          </a:xfrm>
        </p:spPr>
        <p:txBody>
          <a:bodyPr/>
          <a:lstStyle/>
          <a:p>
            <a:r>
              <a:rPr lang="ru-RU" b="1" smtClean="0">
                <a:solidFill>
                  <a:srgbClr val="A50021"/>
                </a:solidFill>
                <a:latin typeface="Comic Sans MS" pitchFamily="66" charset="0"/>
              </a:rPr>
              <a:t>Классификация жиров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276600" y="1628775"/>
            <a:ext cx="2159000" cy="46672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жиры</a:t>
            </a: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H="1">
            <a:off x="2843213" y="2205038"/>
            <a:ext cx="7921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4859338" y="2205038"/>
            <a:ext cx="1008062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763713" y="2636838"/>
            <a:ext cx="489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A50021"/>
                </a:solidFill>
              </a:rPr>
              <a:t>П о   п р о и с х о ж д е н и ю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611188" y="27082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6393" name="Picture 9" descr="L06w4p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844675"/>
            <a:ext cx="1144588" cy="85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L21p2p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2205038"/>
            <a:ext cx="11033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1" descr="L21p2p06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3068638"/>
            <a:ext cx="80803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3" descr="L22p1p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80288" y="3860800"/>
            <a:ext cx="150495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14" descr="L22p1p0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64388" y="1628775"/>
            <a:ext cx="150495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12" descr="L22p1p0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16688" y="2420938"/>
            <a:ext cx="1073150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15" descr="L22p1p0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19925" y="4868863"/>
            <a:ext cx="15843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1116013" y="2997200"/>
            <a:ext cx="2376487" cy="40005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</a:t>
            </a:r>
            <a:r>
              <a:rPr lang="ru-RU" sz="2000">
                <a:latin typeface="Monotype Corsiva" pitchFamily="66" charset="0"/>
              </a:rPr>
              <a:t>Твердые</a:t>
            </a: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4643438" y="2997200"/>
            <a:ext cx="2376487" cy="3762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Жидкие (масла)</a:t>
            </a:r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908175" y="3573463"/>
            <a:ext cx="489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A50021"/>
                </a:solidFill>
              </a:rPr>
              <a:t>П о   а г р е г а т н о м у   с о с т о я н и ю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4716463" y="4149725"/>
            <a:ext cx="2376487" cy="3762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Растительные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1187450" y="4149725"/>
            <a:ext cx="2376488" cy="3762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Животные</a:t>
            </a: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2051050" y="4868863"/>
            <a:ext cx="489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A50021"/>
                </a:solidFill>
              </a:rPr>
              <a:t>П о   с т р о е н и ю   м о л е к у л ы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4787900" y="5445125"/>
            <a:ext cx="2376488" cy="3762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Предельные</a:t>
            </a:r>
          </a:p>
        </p:txBody>
      </p:sp>
      <p:sp>
        <p:nvSpPr>
          <p:cNvPr id="16407" name="Text Box 23"/>
          <p:cNvSpPr txBox="1">
            <a:spLocks noChangeArrowheads="1"/>
          </p:cNvSpPr>
          <p:nvPr/>
        </p:nvSpPr>
        <p:spPr bwMode="auto">
          <a:xfrm>
            <a:off x="1187450" y="5445125"/>
            <a:ext cx="2376488" cy="3762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Непредельные</a:t>
            </a:r>
          </a:p>
        </p:txBody>
      </p:sp>
      <p:sp>
        <p:nvSpPr>
          <p:cNvPr id="16408" name="Text Box 24"/>
          <p:cNvSpPr txBox="1">
            <a:spLocks noChangeArrowheads="1"/>
          </p:cNvSpPr>
          <p:nvPr/>
        </p:nvSpPr>
        <p:spPr bwMode="auto">
          <a:xfrm>
            <a:off x="179388" y="6237288"/>
            <a:ext cx="3671887" cy="376237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Свиной жир</a:t>
            </a:r>
          </a:p>
        </p:txBody>
      </p:sp>
      <p:sp>
        <p:nvSpPr>
          <p:cNvPr id="16409" name="Text Box 26"/>
          <p:cNvSpPr txBox="1">
            <a:spLocks noChangeArrowheads="1"/>
          </p:cNvSpPr>
          <p:nvPr/>
        </p:nvSpPr>
        <p:spPr bwMode="auto">
          <a:xfrm>
            <a:off x="4500563" y="6237288"/>
            <a:ext cx="3671887" cy="376237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Оливковое масло</a:t>
            </a:r>
          </a:p>
        </p:txBody>
      </p:sp>
      <p:sp>
        <p:nvSpPr>
          <p:cNvPr id="16410" name="Line 27"/>
          <p:cNvSpPr>
            <a:spLocks noChangeShapeType="1"/>
          </p:cNvSpPr>
          <p:nvPr/>
        </p:nvSpPr>
        <p:spPr bwMode="auto">
          <a:xfrm>
            <a:off x="1763713" y="342900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1" name="Line 28"/>
          <p:cNvSpPr>
            <a:spLocks noChangeShapeType="1"/>
          </p:cNvSpPr>
          <p:nvPr/>
        </p:nvSpPr>
        <p:spPr bwMode="auto">
          <a:xfrm>
            <a:off x="6732588" y="472440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2" name="Line 29"/>
          <p:cNvSpPr>
            <a:spLocks noChangeShapeType="1"/>
          </p:cNvSpPr>
          <p:nvPr/>
        </p:nvSpPr>
        <p:spPr bwMode="auto">
          <a:xfrm>
            <a:off x="1763713" y="472440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3" name="Line 30"/>
          <p:cNvSpPr>
            <a:spLocks noChangeShapeType="1"/>
          </p:cNvSpPr>
          <p:nvPr/>
        </p:nvSpPr>
        <p:spPr bwMode="auto">
          <a:xfrm>
            <a:off x="6732588" y="3429000"/>
            <a:ext cx="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4" name="Line 31"/>
          <p:cNvSpPr>
            <a:spLocks noChangeShapeType="1"/>
          </p:cNvSpPr>
          <p:nvPr/>
        </p:nvSpPr>
        <p:spPr bwMode="auto">
          <a:xfrm>
            <a:off x="1763713" y="5876925"/>
            <a:ext cx="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15" name="Line 32"/>
          <p:cNvSpPr>
            <a:spLocks noChangeShapeType="1"/>
          </p:cNvSpPr>
          <p:nvPr/>
        </p:nvSpPr>
        <p:spPr bwMode="auto">
          <a:xfrm>
            <a:off x="6732588" y="5876925"/>
            <a:ext cx="0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h10_21_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539" y="1560168"/>
            <a:ext cx="5822785" cy="3773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447675" y="311150"/>
            <a:ext cx="7781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Monotype Corsiva" pitchFamily="66" charset="0"/>
              </a:rPr>
              <a:t>Жиры бывают твердыми, мазеобразными или жидкими.  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идкие жиры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498" y="500126"/>
            <a:ext cx="7520327" cy="564039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2400" y="228600"/>
            <a:ext cx="8839200" cy="6400800"/>
          </a:xfrm>
          <a:prstGeom prst="roundRect">
            <a:avLst/>
          </a:prstGeom>
          <a:solidFill>
            <a:srgbClr val="FF99FF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ln w="10541" cmpd="sng">
                <a:solidFill>
                  <a:srgbClr val="800000"/>
                </a:solidFill>
                <a:prstDash val="solid"/>
              </a:ln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20000"/>
              </a:lnSpc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 длительном  и интенсивном кипении жирных мясных бульонов они становятся мутными, приобретают неприятный </a:t>
            </a:r>
            <a:r>
              <a:rPr lang="ru-RU" sz="3600" b="1" dirty="0" err="1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салисто-мылкий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привкус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29000" y="533400"/>
            <a:ext cx="24384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1 факт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2400" y="228600"/>
            <a:ext cx="8839200" cy="6400800"/>
          </a:xfrm>
          <a:prstGeom prst="roundRect">
            <a:avLst/>
          </a:prstGeom>
          <a:solidFill>
            <a:srgbClr val="FF99FF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20000"/>
              </a:lnSpc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Частое употребление продуктов, жареных во фритюре (большом количестве жира), может привести к развитию онкологических заболеваний</a:t>
            </a:r>
          </a:p>
          <a:p>
            <a:pPr algn="ctr">
              <a:defRPr/>
            </a:pP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29000" y="533400"/>
            <a:ext cx="24384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2 факт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2400" y="228600"/>
            <a:ext cx="8839200" cy="6400800"/>
          </a:xfrm>
          <a:prstGeom prst="roundRect">
            <a:avLst/>
          </a:prstGeom>
          <a:solidFill>
            <a:srgbClr val="FF99FF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20000"/>
              </a:lnSpc>
              <a:defRPr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Если промыть сливочное масло, которое в процессе хранения приобрело неприятный вкус и запах, в растворе питьевой соды, то его можно будет вновь использовать в пищевых целях</a:t>
            </a:r>
          </a:p>
          <a:p>
            <a:pPr algn="ctr">
              <a:defRPr/>
            </a:pPr>
            <a:endParaRPr lang="ru-RU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29000" y="533400"/>
            <a:ext cx="24384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3 факт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 rot="10800000" flipV="1">
            <a:off x="1066800" y="1981200"/>
            <a:ext cx="1600200" cy="4445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096000" y="1981200"/>
            <a:ext cx="1524000" cy="5207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4158457" y="2316956"/>
            <a:ext cx="520700" cy="15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04800" y="2438400"/>
            <a:ext cx="86106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прокисание    </a:t>
            </a:r>
            <a:r>
              <a:rPr lang="ru-RU" sz="3200" b="1" dirty="0" err="1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прогоркание</a:t>
            </a:r>
            <a:r>
              <a:rPr lang="ru-RU" sz="3200" b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3200" b="1" dirty="0" err="1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осаливание</a:t>
            </a:r>
            <a:endParaRPr lang="ru-RU" sz="3200" b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04800" y="3048000"/>
            <a:ext cx="2286000" cy="1938338"/>
          </a:xfrm>
          <a:prstGeom prst="rect">
            <a:avLst/>
          </a:prstGeom>
          <a:noFill/>
          <a:ln w="38100">
            <a:solidFill>
              <a:srgbClr val="800000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Гидролиз до свободных жирных кислот и глицерина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352800" y="3078163"/>
            <a:ext cx="2286000" cy="2678112"/>
          </a:xfrm>
          <a:prstGeom prst="rect">
            <a:avLst/>
          </a:prstGeom>
          <a:noFill/>
          <a:ln w="38100">
            <a:solidFill>
              <a:srgbClr val="800000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accent4">
                    <a:lumMod val="50000"/>
                  </a:schemeClr>
                </a:solidFill>
              </a:rPr>
              <a:t>Окисление, образование кислот, альдегидов, кетонов, органическихпероксидов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00800" y="3048000"/>
            <a:ext cx="2286000" cy="1938338"/>
          </a:xfrm>
          <a:prstGeom prst="rect">
            <a:avLst/>
          </a:prstGeom>
          <a:noFill/>
          <a:ln w="38100">
            <a:solidFill>
              <a:srgbClr val="800000"/>
            </a:solidFill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Дальнейшее глубокое окисление продуктов </a:t>
            </a:r>
            <a:r>
              <a:rPr lang="ru-RU" sz="2400" b="1" dirty="0" err="1">
                <a:solidFill>
                  <a:schemeClr val="accent4">
                    <a:lumMod val="50000"/>
                  </a:schemeClr>
                </a:solidFill>
              </a:rPr>
              <a:t>прогоркания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99009" name="Rectangle 1"/>
          <p:cNvSpPr>
            <a:spLocks noChangeArrowheads="1"/>
          </p:cNvSpPr>
          <p:nvPr/>
        </p:nvSpPr>
        <p:spPr bwMode="auto">
          <a:xfrm>
            <a:off x="228600" y="5715000"/>
            <a:ext cx="86868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2070100" algn="l"/>
                <a:tab pos="3340100" algn="l"/>
              </a:tabLst>
            </a:pPr>
            <a:r>
              <a:rPr lang="ru-RU" sz="2600" b="1">
                <a:solidFill>
                  <a:srgbClr val="800000"/>
                </a:solidFill>
                <a:cs typeface="Calibri" pitchFamily="34" charset="0"/>
              </a:rPr>
              <a:t>Какие вещества нейтрализует питьевая сода при прокисании и прогоркании сливочного масла?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8600" y="152400"/>
            <a:ext cx="86106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28575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Изменения жиров при хранении (виды порчи)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99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mph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3000" fill="hold"/>
                                        <p:tgtEl>
                                          <p:spTgt spid="2990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3000" fill="hold"/>
                                        <p:tgtEl>
                                          <p:spTgt spid="2990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9" dur="3000" fill="hold"/>
                                        <p:tgtEl>
                                          <p:spTgt spid="29900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0" dur="3000" fill="hold"/>
                                        <p:tgtEl>
                                          <p:spTgt spid="2990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99009" grpId="0"/>
      <p:bldP spid="29900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2000" y="1066800"/>
          <a:ext cx="8001000" cy="4953000"/>
        </p:xfrm>
        <a:graphic>
          <a:graphicData uri="http://schemas.openxmlformats.org/drawingml/2006/table">
            <a:tbl>
              <a:tblPr/>
              <a:tblGrid>
                <a:gridCol w="8001000"/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Народный лекарь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Найдите рецепт применения жиров для лечения заболеваний (гусиный жир, барсучий жир, облепиховое масло, рыбий жир и т.п.)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Вывести на чистую воду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Вы – предприниматель и собираетесь закупить оптовую партию сливочного масла. Сейчас много недобросовестных производителей, которые фальсифицируют пищевые продукты, и сливочное масло часто становится объектом фальсификации. К нему подмешивают более дешевые продукты: маргарин или растительные масла. Обнаружить подделку и доказать её можно с помощью сложных и дорогостоящих анализов. Но есть и такие признаки, которые можно обнаружить и без всяких анализов и которые должны насторожить вас при покупке. Какие это признаки?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Разберите жизненные ситуации с точки зрения химии.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Franklin Gothic Book" pitchFamily="34" charset="0"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Помогая подруге на кухне готовиться к приему гостей, вы посадили масляное пятно на шерстяную юбку. Известно, что такое пятно можно удалить, если сразу же засыпать его мелкой солью или зубным порошком. Зубного порошка в доме не оказалось, соль была только крупная, и подруга предложила вам засыпать пятно питьевой содой.  Проделайте все эти действия самостоятельно и ответьте на вопросы: Стоит ли пользоваться этим советом? К каким последствиям это может привести?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Franklin Gothic Book" pitchFamily="34" charset="0"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Свежее пятно от подсолнечного масла или от растопленного свиного сала с одежды можно удалить, если сразу же присыпать его зубным порошком. С точки зрения химии растительное масло и свиное сало существенно отличаются: растительное масло содержит триглицериды непредельных карбоновых кислот, а свиное сало – твердый жир, состоящий из триглициридов предельных карбоновых кислот. Можно ли сказать, что отличаются и  процессы, за счет  которых происходит удаление пятен?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14300" marR="11430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56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/>
              <a:t>Домашнее задание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571500"/>
            <a:ext cx="314325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71500"/>
            <a:ext cx="40005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71875"/>
            <a:ext cx="40005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971549" y="1628775"/>
            <a:ext cx="7873347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i="1" dirty="0"/>
              <a:t>      </a:t>
            </a:r>
            <a:r>
              <a:rPr lang="ru-RU" sz="5400" b="1" i="1" dirty="0" smtClean="0"/>
              <a:t>Тема урока: </a:t>
            </a:r>
          </a:p>
          <a:p>
            <a:pPr algn="ctr"/>
            <a:r>
              <a:rPr lang="ru-RU" sz="5400" b="1" dirty="0" smtClean="0"/>
              <a:t>Жиры их химическое строение и биологическая роль</a:t>
            </a:r>
            <a:endParaRPr lang="ru-RU" sz="5400" b="1" i="1" dirty="0" smtClean="0"/>
          </a:p>
          <a:p>
            <a:r>
              <a:rPr lang="ru-RU" sz="5400" b="1" i="1" dirty="0" smtClean="0"/>
              <a:t>       </a:t>
            </a:r>
            <a:endParaRPr lang="ru-RU" sz="54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8600" y="1981200"/>
            <a:ext cx="8763000" cy="27392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300" b="1" dirty="0">
                <a:ln w="10541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663300"/>
                </a:solidFill>
              </a:rPr>
              <a:t>Мы говорим спокойно – «жир»,</a:t>
            </a:r>
          </a:p>
          <a:p>
            <a:pPr>
              <a:defRPr/>
            </a:pPr>
            <a:r>
              <a:rPr lang="ru-RU" sz="4300" b="1" dirty="0">
                <a:ln w="10541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663300"/>
                </a:solidFill>
              </a:rPr>
              <a:t>А, между прочим, он – эфир!</a:t>
            </a:r>
          </a:p>
          <a:p>
            <a:pPr>
              <a:defRPr/>
            </a:pPr>
            <a:r>
              <a:rPr lang="ru-RU" sz="4300" b="1" dirty="0">
                <a:ln w="10541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663300"/>
                </a:solidFill>
              </a:rPr>
              <a:t>Он из кислот и глицерина, Такая вот у нас картина!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836778" y="2700471"/>
            <a:ext cx="1828800" cy="609600"/>
          </a:xfrm>
          <a:prstGeom prst="rect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153681" y="3369179"/>
            <a:ext cx="5298393" cy="609600"/>
          </a:xfrm>
          <a:prstGeom prst="rect">
            <a:avLst/>
          </a:prstGeom>
          <a:noFill/>
          <a:ln w="444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6" r:id="rId2" imgW="9142857" imgH="6857143"/>
    </p:controls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152400"/>
            <a:ext cx="8686800" cy="66171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 w="10541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Закончите фразы:</a:t>
            </a:r>
            <a:endParaRPr lang="ru-RU" dirty="0"/>
          </a:p>
          <a:p>
            <a:pPr>
              <a:lnSpc>
                <a:spcPct val="120000"/>
              </a:lnSpc>
              <a:defRPr/>
            </a:pPr>
            <a:r>
              <a:rPr lang="ru-RU" sz="3200" b="1" dirty="0">
                <a:solidFill>
                  <a:srgbClr val="C00000"/>
                </a:solidFill>
              </a:rPr>
              <a:t>1.</a:t>
            </a:r>
            <a:r>
              <a:rPr lang="ru-RU" sz="3200" b="1" dirty="0"/>
              <a:t>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Жиры относятся к органическим веществам, т.к. …</a:t>
            </a:r>
          </a:p>
          <a:p>
            <a:pPr>
              <a:lnSpc>
                <a:spcPct val="120000"/>
              </a:lnSpc>
              <a:defRPr/>
            </a:pPr>
            <a:r>
              <a:rPr lang="ru-RU" sz="3200" b="1" dirty="0">
                <a:solidFill>
                  <a:srgbClr val="C00000"/>
                </a:solidFill>
              </a:rPr>
              <a:t>2.</a:t>
            </a:r>
            <a:r>
              <a:rPr lang="ru-RU" sz="3200" b="1" dirty="0"/>
              <a:t>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Вещество СН</a:t>
            </a:r>
            <a:r>
              <a:rPr lang="ru-RU" sz="3200" b="1" baseline="-25000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-СН</a:t>
            </a:r>
            <a:r>
              <a:rPr lang="ru-RU" sz="3200" b="1" baseline="-25000" dirty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-СН</a:t>
            </a:r>
            <a:r>
              <a:rPr lang="ru-RU" sz="3200" b="1" baseline="-25000" dirty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-СН</a:t>
            </a:r>
            <a:r>
              <a:rPr lang="ru-RU" sz="3200" b="1" baseline="-25000" dirty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-СН</a:t>
            </a:r>
            <a:r>
              <a:rPr lang="ru-RU" sz="3200" b="1" baseline="-25000" dirty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-О-СН</a:t>
            </a:r>
            <a:r>
              <a:rPr lang="ru-RU" sz="3200" b="1" baseline="-25000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  не относится к жирам, т.к. …</a:t>
            </a:r>
          </a:p>
          <a:p>
            <a:pPr>
              <a:lnSpc>
                <a:spcPct val="120000"/>
              </a:lnSpc>
              <a:defRPr/>
            </a:pPr>
            <a:r>
              <a:rPr lang="ru-RU" sz="3200" b="1" dirty="0">
                <a:solidFill>
                  <a:srgbClr val="C00000"/>
                </a:solidFill>
              </a:rPr>
              <a:t>3.</a:t>
            </a:r>
            <a:r>
              <a:rPr lang="ru-RU" sz="3200" b="1" dirty="0"/>
              <a:t>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Основная функция жиров в живых организмах - энергетическая, т.к. …</a:t>
            </a:r>
          </a:p>
          <a:p>
            <a:pPr>
              <a:lnSpc>
                <a:spcPct val="120000"/>
              </a:lnSpc>
              <a:defRPr/>
            </a:pPr>
            <a:r>
              <a:rPr lang="ru-RU" sz="3200" b="1" dirty="0">
                <a:solidFill>
                  <a:srgbClr val="C00000"/>
                </a:solidFill>
              </a:rPr>
              <a:t>4.</a:t>
            </a:r>
            <a:r>
              <a:rPr lang="ru-RU" sz="3200" b="1" dirty="0"/>
              <a:t>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У животных северных широт имеется толстый слой подкожного жира, т.к. …</a:t>
            </a:r>
          </a:p>
          <a:p>
            <a:pPr>
              <a:lnSpc>
                <a:spcPct val="120000"/>
              </a:lnSpc>
              <a:defRPr/>
            </a:pPr>
            <a:r>
              <a:rPr lang="ru-RU" sz="3200" b="1" dirty="0">
                <a:solidFill>
                  <a:srgbClr val="C00000"/>
                </a:solidFill>
              </a:rPr>
              <a:t>5.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Растительные жиры относятся к непредельным, т.к.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00250" y="0"/>
            <a:ext cx="50720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>
                <a:latin typeface="Calibri" pitchFamily="34" charset="0"/>
              </a:rPr>
              <a:t>Цели урока</a:t>
            </a:r>
          </a:p>
        </p:txBody>
      </p:sp>
      <p:sp>
        <p:nvSpPr>
          <p:cNvPr id="5" name="Овал 4"/>
          <p:cNvSpPr/>
          <p:nvPr/>
        </p:nvSpPr>
        <p:spPr>
          <a:xfrm>
            <a:off x="3143240" y="2571744"/>
            <a:ext cx="2763643" cy="17859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>
                  <a:solidFill>
                    <a:schemeClr val="bg1"/>
                  </a:solidFill>
                </a:ln>
                <a:solidFill>
                  <a:srgbClr val="000000"/>
                </a:solidFill>
              </a:rPr>
              <a:t>Жиры</a:t>
            </a:r>
          </a:p>
        </p:txBody>
      </p:sp>
      <p:sp>
        <p:nvSpPr>
          <p:cNvPr id="6" name="Стрелка вверх 5"/>
          <p:cNvSpPr/>
          <p:nvPr/>
        </p:nvSpPr>
        <p:spPr>
          <a:xfrm>
            <a:off x="4357688" y="1928813"/>
            <a:ext cx="484187" cy="620712"/>
          </a:xfrm>
          <a:prstGeom prst="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 rot="8056915">
            <a:off x="5710238" y="2679700"/>
            <a:ext cx="665162" cy="48418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 rot="12778167">
            <a:off x="5775325" y="3846513"/>
            <a:ext cx="887413" cy="484187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 rot="16200000">
            <a:off x="4206875" y="4579938"/>
            <a:ext cx="785813" cy="484187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 rot="19428315">
            <a:off x="2586038" y="3905250"/>
            <a:ext cx="803275" cy="484188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 rot="1774710">
            <a:off x="2428875" y="2500313"/>
            <a:ext cx="977900" cy="484187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0" y="1643063"/>
            <a:ext cx="2571750" cy="121443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0000"/>
                </a:solidFill>
              </a:rPr>
              <a:t>Состав</a:t>
            </a:r>
          </a:p>
        </p:txBody>
      </p:sp>
      <p:sp>
        <p:nvSpPr>
          <p:cNvPr id="13" name="Овал 12"/>
          <p:cNvSpPr/>
          <p:nvPr/>
        </p:nvSpPr>
        <p:spPr>
          <a:xfrm>
            <a:off x="0" y="4143375"/>
            <a:ext cx="3071813" cy="15716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0000"/>
                </a:solidFill>
              </a:rPr>
              <a:t>Применение</a:t>
            </a:r>
          </a:p>
        </p:txBody>
      </p:sp>
      <p:sp>
        <p:nvSpPr>
          <p:cNvPr id="14" name="Овал 13"/>
          <p:cNvSpPr>
            <a:spLocks noChangeArrowheads="1"/>
          </p:cNvSpPr>
          <p:nvPr/>
        </p:nvSpPr>
        <p:spPr bwMode="auto">
          <a:xfrm>
            <a:off x="3571875" y="857250"/>
            <a:ext cx="2286000" cy="1071563"/>
          </a:xfrm>
          <a:prstGeom prst="ellipse">
            <a:avLst/>
          </a:prstGeom>
          <a:noFill/>
          <a:ln w="9525" algn="ctr">
            <a:solidFill>
              <a:srgbClr val="009999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0000"/>
                </a:solidFill>
              </a:rPr>
              <a:t>Строение</a:t>
            </a:r>
          </a:p>
        </p:txBody>
      </p:sp>
      <p:sp>
        <p:nvSpPr>
          <p:cNvPr id="15" name="Овал 14"/>
          <p:cNvSpPr/>
          <p:nvPr/>
        </p:nvSpPr>
        <p:spPr>
          <a:xfrm>
            <a:off x="5943600" y="1447800"/>
            <a:ext cx="2730843" cy="1407111"/>
          </a:xfrm>
          <a:prstGeom prst="ellipse">
            <a:avLst/>
          </a:prstGeom>
          <a:noFill/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</a:rPr>
              <a:t>Классификация</a:t>
            </a:r>
          </a:p>
        </p:txBody>
      </p:sp>
      <p:sp>
        <p:nvSpPr>
          <p:cNvPr id="16" name="Овал 15"/>
          <p:cNvSpPr/>
          <p:nvPr/>
        </p:nvSpPr>
        <p:spPr>
          <a:xfrm>
            <a:off x="6500813" y="3929063"/>
            <a:ext cx="2500312" cy="14287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000000"/>
                </a:solidFill>
              </a:rPr>
              <a:t>Свойства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2786063" y="5357813"/>
            <a:ext cx="3714750" cy="150018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000000"/>
                </a:solidFill>
              </a:rPr>
              <a:t>Биологическое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rgbClr val="000000"/>
                </a:solidFill>
              </a:rPr>
              <a:t>значение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AD5A4"/>
              </a:clrFrom>
              <a:clrTo>
                <a:srgbClr val="DAD5A4">
                  <a:alpha val="0"/>
                </a:srgbClr>
              </a:clrTo>
            </a:clrChange>
          </a:blip>
          <a:srcRect l="3125" t="3125" r="3125" b="50000"/>
          <a:stretch>
            <a:fillRect/>
          </a:stretch>
        </p:blipFill>
        <p:spPr bwMode="auto">
          <a:xfrm>
            <a:off x="177800" y="1447800"/>
            <a:ext cx="8737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362200" y="228600"/>
            <a:ext cx="40386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28575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Гидролиз</a:t>
            </a: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572000" y="2286000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/>
              <a:t>kat</a:t>
            </a:r>
            <a:endParaRPr lang="ru-RU" b="1"/>
          </a:p>
        </p:txBody>
      </p:sp>
      <p:sp>
        <p:nvSpPr>
          <p:cNvPr id="7" name="Стрелка вправо 6"/>
          <p:cNvSpPr/>
          <p:nvPr/>
        </p:nvSpPr>
        <p:spPr>
          <a:xfrm>
            <a:off x="4495800" y="2743200"/>
            <a:ext cx="838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4419600" y="3048000"/>
            <a:ext cx="8382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2400" y="1752600"/>
            <a:ext cx="2667000" cy="2286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62800" y="3657600"/>
            <a:ext cx="1828800" cy="10668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162800" y="2590800"/>
            <a:ext cx="1828800" cy="9906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162800" y="1524000"/>
            <a:ext cx="1828800" cy="9906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410200" y="2514600"/>
            <a:ext cx="1371600" cy="12954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276600" y="3352800"/>
            <a:ext cx="1066800" cy="381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76600" y="2438400"/>
            <a:ext cx="1066800" cy="381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76600" y="2895600"/>
            <a:ext cx="1066800" cy="381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81000" y="4876800"/>
            <a:ext cx="8534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Жир + вода = глицерин + карбоновые кислоты</a:t>
            </a:r>
          </a:p>
          <a:p>
            <a:pPr>
              <a:defRPr/>
            </a:pP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Катализаторы: кислоты, щелочи, ферменты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AD5A4"/>
              </a:clrFrom>
              <a:clrTo>
                <a:srgbClr val="DAD5A4">
                  <a:alpha val="0"/>
                </a:srgbClr>
              </a:clrTo>
            </a:clrChange>
          </a:blip>
          <a:srcRect l="3125" t="3125" r="3125" b="50000"/>
          <a:stretch>
            <a:fillRect/>
          </a:stretch>
        </p:blipFill>
        <p:spPr bwMode="auto">
          <a:xfrm>
            <a:off x="177800" y="1447800"/>
            <a:ext cx="8737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62400" y="33528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62400" y="28956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62400" y="23622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1800" y="2133600"/>
            <a:ext cx="6858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Na-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00" y="3276600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Na-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8000" y="4343400"/>
            <a:ext cx="609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Na-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4495800" y="2743200"/>
            <a:ext cx="838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>
            <a:off x="4419600" y="3048000"/>
            <a:ext cx="838200" cy="228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76600" y="3352800"/>
            <a:ext cx="1143000" cy="381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276600" y="2438400"/>
            <a:ext cx="1143000" cy="381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76600" y="2895600"/>
            <a:ext cx="1143000" cy="381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2400" y="1752600"/>
            <a:ext cx="2667000" cy="2286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934200" y="3733800"/>
            <a:ext cx="2057400" cy="10668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934200" y="2667000"/>
            <a:ext cx="2057400" cy="9906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934200" y="1524000"/>
            <a:ext cx="2057400" cy="9906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410200" y="2514600"/>
            <a:ext cx="1371600" cy="12954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52400" y="4876800"/>
            <a:ext cx="8915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Жир  +  щелочь  =  глицерин  +  соль карбоновой 					                   кислоты</a:t>
            </a:r>
          </a:p>
        </p:txBody>
      </p:sp>
      <p:sp>
        <p:nvSpPr>
          <p:cNvPr id="24" name="Правая фигурная скобка 23"/>
          <p:cNvSpPr/>
          <p:nvPr/>
        </p:nvSpPr>
        <p:spPr>
          <a:xfrm rot="5400000">
            <a:off x="7048500" y="4229100"/>
            <a:ext cx="533400" cy="3200400"/>
          </a:xfrm>
          <a:prstGeom prst="rightBrace">
            <a:avLst>
              <a:gd name="adj1" fmla="val 77416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629400" y="6096000"/>
            <a:ext cx="14478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n w="10541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МЫЛО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33400" y="5715000"/>
            <a:ext cx="44448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0541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Натриевое мыло – твердое,</a:t>
            </a:r>
          </a:p>
          <a:p>
            <a:pPr algn="ctr">
              <a:defRPr/>
            </a:pPr>
            <a:r>
              <a:rPr lang="ru-RU" sz="2400" b="1" dirty="0">
                <a:ln w="10541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калиевое  – жидкое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209800" y="228600"/>
            <a:ext cx="44958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28575" cmpd="sng">
                  <a:solidFill>
                    <a:srgbClr val="800000"/>
                  </a:solidFill>
                  <a:prstDash val="solid"/>
                </a:ln>
                <a:solidFill>
                  <a:srgbClr val="CC0000"/>
                </a:solidFill>
              </a:rPr>
              <a:t>Омыление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340</TotalTime>
  <Words>651</Words>
  <Application>Microsoft Office PowerPoint</Application>
  <PresentationFormat>Экран (4:3)</PresentationFormat>
  <Paragraphs>79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Классификация жиров</vt:lpstr>
      <vt:lpstr>Слайд 12</vt:lpstr>
      <vt:lpstr>Слайд 13</vt:lpstr>
      <vt:lpstr>Слайд 14</vt:lpstr>
      <vt:lpstr>Слайд 15</vt:lpstr>
      <vt:lpstr>Слайд 16</vt:lpstr>
      <vt:lpstr>Слайд 17</vt:lpstr>
      <vt:lpstr>Домашнее задание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</cp:lastModifiedBy>
  <cp:revision>81</cp:revision>
  <dcterms:created xsi:type="dcterms:W3CDTF">2016-11-18T14:12:19Z</dcterms:created>
  <dcterms:modified xsi:type="dcterms:W3CDTF">2020-02-27T05:49:07Z</dcterms:modified>
</cp:coreProperties>
</file>