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C39E03-3B1A-4A43-9F63-3AEECD30A3D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9601F3-906E-48EC-8191-C5C6655CDB0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ra-orehowa2012.narod.ru/portfolio/faa5844a9f92.jpg" TargetMode="External"/><Relationship Id="rId7" Type="http://schemas.openxmlformats.org/officeDocument/2006/relationships/hyperlink" Target="http://luchiki.ucoz.ru/load/ehlektronnye_fizminutki_dlja_glaz/15-1-0-72" TargetMode="External"/><Relationship Id="rId2" Type="http://schemas.openxmlformats.org/officeDocument/2006/relationships/hyperlink" Target="http://www.ljplus.ru/img/d/i/disstraction/sneg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ilimili.com/main_articles/fukuruma.jpg" TargetMode="External"/><Relationship Id="rId5" Type="http://schemas.openxmlformats.org/officeDocument/2006/relationships/hyperlink" Target="http://www.webartplus.narod.ru/folk12.html" TargetMode="External"/><Relationship Id="rId4" Type="http://schemas.openxmlformats.org/officeDocument/2006/relationships/hyperlink" Target="http://gorod.tomsk.ru/uploads/28460/1236135961/38407969_mat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280362" cy="3643338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4800" i="1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4800" i="1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4800" i="1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4800" i="1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en-US" sz="4800" i="1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en-US" sz="4800" i="1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Урок изобразительного искусства</a:t>
            </a:r>
            <a:r>
              <a:rPr lang="ru-RU" sz="5400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 5 класс</a:t>
            </a:r>
            <a:br>
              <a:rPr lang="ru-RU" sz="5400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Тема:</a:t>
            </a:r>
            <a:r>
              <a:rPr lang="ru-RU" i="1" dirty="0" smtClean="0"/>
              <a:t>«Народный костюм. Матрёшка»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7129458" cy="914400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Презентацию подготовила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Учитель изобразительного искусства Варфоломеева Наталья Владимировна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МКОУ СОШ с. Ивановка </a:t>
            </a:r>
            <a:r>
              <a:rPr lang="ru-RU" b="1" i="1" dirty="0" err="1" smtClean="0">
                <a:solidFill>
                  <a:srgbClr val="002060"/>
                </a:solidFill>
              </a:rPr>
              <a:t>Екатериновского</a:t>
            </a:r>
            <a:r>
              <a:rPr lang="ru-RU" b="1" i="1" dirty="0" smtClean="0">
                <a:solidFill>
                  <a:srgbClr val="002060"/>
                </a:solidFill>
              </a:rPr>
              <a:t> района Саратовской области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2016 г.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Рисунки современной росписи матрёшек</a:t>
            </a:r>
            <a:br>
              <a:rPr lang="ru-RU" sz="4400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" name="Содержимое 4" descr="222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4480" y="1357298"/>
            <a:ext cx="1905000" cy="1905000"/>
          </a:xfrm>
          <a:prstGeom prst="flowChartAlternateProcess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2" descr="C:\Users\Татьяна\Pictures\001000-000990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3657600" cy="2060448"/>
          </a:xfrm>
          <a:prstGeom prst="flowChartAlternateProcess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" name="Picture 3" descr="C:\Documents and Settings\Akatava\Рабочий стол\b_matryoshka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71480"/>
            <a:ext cx="3547398" cy="3044332"/>
          </a:xfrm>
          <a:prstGeom prst="rect">
            <a:avLst/>
          </a:prstGeom>
          <a:noFill/>
        </p:spPr>
      </p:pic>
      <p:pic>
        <p:nvPicPr>
          <p:cNvPr id="8" name="Содержимое 3" descr="matres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571876"/>
            <a:ext cx="3666670" cy="264320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98" y="1524000"/>
            <a:ext cx="621876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09308" cy="510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5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857232"/>
            <a:ext cx="6708292" cy="45005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http://www.ljplus.ru/img/d/i/disstraction/sneg.jpg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http://ira-orehowa2012.narod.ru/portfolio/faa5844a9f92.jpg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http://gorod.tomsk.ru/uploads/28460/1236135961/38407969_mat9.jpg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http://gorod.tomsk.ru/uploads/28460/1236135961/38407969_mat9.jpg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5"/>
              </a:rPr>
              <a:t>http://www.webartplus.narod.ru/folk12.html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6"/>
              </a:rPr>
              <a:t>http://www.milimili.com/main_articles/fukuruma.jpg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7"/>
              </a:rPr>
              <a:t>http://luchiki.ucoz.ru/load/ehlektronnye_fizminutki_dlja_glaz/15-1-0-72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5072098" cy="466344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Алый, шелковый платочек,</a:t>
            </a:r>
            <a:b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Яркий сарафан в цветочек,</a:t>
            </a:r>
            <a:b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Упирается рука</a:t>
            </a:r>
            <a:b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В деревянные бока.</a:t>
            </a:r>
            <a:b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А внутри секреты есть:</a:t>
            </a:r>
            <a:b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Может три, а может шесть.</a:t>
            </a:r>
            <a:b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Разрумянилась немножко…</a:t>
            </a:r>
            <a:b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</a:br>
            <a:r>
              <a:rPr lang="ru-RU" sz="2200" b="1" i="1" dirty="0" smtClean="0">
                <a:solidFill>
                  <a:srgbClr val="660066"/>
                </a:solidFill>
                <a:latin typeface="Verdana" pitchFamily="34" charset="0"/>
              </a:rPr>
              <a:t>Это… Русская …</a:t>
            </a:r>
          </a:p>
          <a:p>
            <a:endParaRPr lang="ru-RU" sz="2200" b="1" i="1" dirty="0" smtClean="0">
              <a:solidFill>
                <a:srgbClr val="660066"/>
              </a:solidFill>
              <a:latin typeface="Verdana" pitchFamily="34" charset="0"/>
            </a:endParaRPr>
          </a:p>
          <a:p>
            <a:r>
              <a:rPr lang="ru-RU" sz="2200" b="1" i="1" dirty="0" smtClean="0">
                <a:solidFill>
                  <a:srgbClr val="FF0000"/>
                </a:solidFill>
                <a:latin typeface="Verdana" pitchFamily="34" charset="0"/>
              </a:rPr>
              <a:t>Матрёшка</a:t>
            </a:r>
          </a:p>
          <a:p>
            <a:endParaRPr lang="ru-RU" dirty="0"/>
          </a:p>
        </p:txBody>
      </p:sp>
      <p:pic>
        <p:nvPicPr>
          <p:cNvPr id="5" name="Picture 9" descr="C:\Documents and Settings\Администратор\Мои документы\Матрешки\Яблочный спа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809185" cy="4545025"/>
          </a:xfrm>
          <a:prstGeom prst="flowChartAlternateProcess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785794"/>
            <a:ext cx="4361688" cy="5401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История Матрёшки</a:t>
            </a:r>
          </a:p>
          <a:p>
            <a:r>
              <a:rPr lang="ru-RU" dirty="0" smtClean="0"/>
              <a:t> В девяностых годах XIX века в Московскую игрушечную мастерскую "Детское воспитание"        А. Мамонтова привезла из Японии фигурку добродушного лысого старика мудреца </a:t>
            </a:r>
            <a:r>
              <a:rPr lang="ru-RU" dirty="0" err="1" smtClean="0"/>
              <a:t>Фукурума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MAT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3146977" cy="433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285728"/>
            <a:ext cx="4357718" cy="59017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Древние Японские мудрецы считали, </a:t>
            </a:r>
            <a:r>
              <a:rPr lang="ru-RU" b="1" dirty="0" smtClean="0"/>
              <a:t>что человек имеет несколько тел,</a:t>
            </a:r>
            <a:r>
              <a:rPr lang="ru-RU" dirty="0" smtClean="0"/>
              <a:t> каждому из которых покровительствовал один бог. Поэтому в конце XIX столетия неизвестный японский мастер решил поместить несколько фигурок одна в другую.</a:t>
            </a:r>
          </a:p>
          <a:p>
            <a:pPr>
              <a:buNone/>
            </a:pPr>
            <a:r>
              <a:rPr lang="ru-RU" dirty="0" smtClean="0"/>
              <a:t>Так возникла фигурка буддийского мудреца </a:t>
            </a:r>
            <a:r>
              <a:rPr lang="ru-RU" dirty="0" err="1" smtClean="0"/>
              <a:t>Фукурумы</a:t>
            </a:r>
            <a:r>
              <a:rPr lang="ru-RU" dirty="0" smtClean="0"/>
              <a:t> и вместе с тем </a:t>
            </a:r>
            <a:r>
              <a:rPr lang="ru-RU" dirty="0" err="1" smtClean="0"/>
              <a:t>пра-матрешки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Фукурума</a:t>
            </a:r>
            <a:r>
              <a:rPr lang="ru-RU" dirty="0" smtClean="0"/>
              <a:t> – добродушный старик, который покровительствовал счастью, процветанию и мудрости. </a:t>
            </a:r>
          </a:p>
          <a:p>
            <a:endParaRPr lang="ru-RU" dirty="0"/>
          </a:p>
        </p:txBody>
      </p:sp>
      <p:pic>
        <p:nvPicPr>
          <p:cNvPr id="5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214554"/>
            <a:ext cx="3321732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появилась Матрёшка?</a:t>
            </a:r>
            <a:b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Первая русская матрешка была выточена и расписана в московской игрушечной мастерской только в 90-х годах XIX века, по образцу привезенному из Японии</a:t>
            </a:r>
            <a:r>
              <a:rPr lang="en-US" b="1" i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японского мудреца </a:t>
            </a:r>
            <a:r>
              <a:rPr lang="ru-RU" b="1" i="1" dirty="0" err="1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Фукурума</a:t>
            </a: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 - лысоватого старичка с головой вытянутой вверх от многочисленных раздумий. </a:t>
            </a:r>
            <a:endParaRPr 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2" y="2070100"/>
            <a:ext cx="3000375" cy="3571875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FF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</a:rPr>
              <a:t>Первую матрешку в России выточил из дерева токарь </a:t>
            </a:r>
            <a:r>
              <a:rPr lang="ru-RU" b="1" i="1" u="sng" dirty="0" smtClean="0">
                <a:solidFill>
                  <a:srgbClr val="0070C0"/>
                </a:solidFill>
                <a:latin typeface="Verdana" pitchFamily="34" charset="0"/>
              </a:rPr>
              <a:t>Василий  </a:t>
            </a:r>
            <a:r>
              <a:rPr lang="ru-RU" b="1" i="1" u="sng" dirty="0" err="1" smtClean="0">
                <a:solidFill>
                  <a:srgbClr val="0070C0"/>
                </a:solidFill>
                <a:latin typeface="Verdana" pitchFamily="34" charset="0"/>
              </a:rPr>
              <a:t>Звёздочкин</a:t>
            </a: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</a:rPr>
              <a:t>. Художник </a:t>
            </a:r>
            <a:r>
              <a:rPr lang="ru-RU" b="1" i="1" u="sng" dirty="0" smtClean="0">
                <a:solidFill>
                  <a:srgbClr val="0070C0"/>
                </a:solidFill>
                <a:latin typeface="Verdana" pitchFamily="34" charset="0"/>
              </a:rPr>
              <a:t>Сергей Малютин</a:t>
            </a:r>
            <a:r>
              <a:rPr lang="ru-RU" i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</a:rPr>
              <a:t>расписал фигурку на русский лад. Девочка в платке и в сарафане с чёрным петухом в руках. В ней мальчик, а в нём опять девочка – 8 фигурок.</a:t>
            </a:r>
            <a:endParaRPr lang="ru-RU" b="1" i="1" dirty="0" smtClean="0">
              <a:solidFill>
                <a:srgbClr val="0070C0"/>
              </a:solidFill>
              <a:latin typeface="Verdana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Малютин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0411" y="1524000"/>
            <a:ext cx="2450477" cy="4664075"/>
          </a:xfrm>
          <a:prstGeom prst="flowChartAlternateProcess">
            <a:avLst/>
          </a:prstGeom>
          <a:ln w="5715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Сергиево-Посадская матрешка</a:t>
            </a:r>
            <a:br>
              <a:rPr lang="ru-RU" sz="4400" b="1" i="1" dirty="0" smtClean="0">
                <a:solidFill>
                  <a:srgbClr val="7030A0"/>
                </a:solidFill>
              </a:rPr>
            </a:br>
            <a:r>
              <a:rPr lang="ru-RU" sz="4400" b="1" i="1" dirty="0" smtClean="0">
                <a:solidFill>
                  <a:srgbClr val="7030A0"/>
                </a:solidFill>
              </a:rPr>
              <a:t> (</a:t>
            </a:r>
            <a:r>
              <a:rPr lang="ru-RU" sz="4400" b="1" i="1" dirty="0" err="1" smtClean="0">
                <a:solidFill>
                  <a:srgbClr val="7030A0"/>
                </a:solidFill>
              </a:rPr>
              <a:t>загорская</a:t>
            </a:r>
            <a:r>
              <a:rPr lang="ru-RU" sz="4400" b="1" i="1" dirty="0" smtClean="0">
                <a:solidFill>
                  <a:srgbClr val="7030A0"/>
                </a:solidFill>
              </a:rPr>
              <a:t>)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616845"/>
            <a:ext cx="2869455" cy="4812551"/>
          </a:xfrm>
          <a:prstGeom prst="flowChartAlternateProcess">
            <a:avLst/>
          </a:prstGeom>
          <a:solidFill>
            <a:srgbClr val="FFFFFF"/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рис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643050"/>
            <a:ext cx="2357454" cy="3331669"/>
          </a:xfrm>
          <a:prstGeom prst="round2Diag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5643570" y="5429264"/>
            <a:ext cx="2925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2E1478"/>
                </a:solidFill>
                <a:latin typeface="Verdana" pitchFamily="34" charset="0"/>
              </a:rPr>
              <a:t>Элементы росписи </a:t>
            </a:r>
            <a:r>
              <a:rPr lang="ru-RU" b="1" i="1" dirty="0" err="1" smtClean="0">
                <a:solidFill>
                  <a:srgbClr val="2E1478"/>
                </a:solidFill>
                <a:latin typeface="Verdana" pitchFamily="34" charset="0"/>
              </a:rPr>
              <a:t>загорской</a:t>
            </a:r>
            <a:r>
              <a:rPr lang="ru-RU" b="1" i="1" dirty="0" smtClean="0">
                <a:solidFill>
                  <a:srgbClr val="2E1478"/>
                </a:solidFill>
                <a:latin typeface="Verdana" pitchFamily="34" charset="0"/>
              </a:rPr>
              <a:t> матрешки</a:t>
            </a:r>
            <a:endParaRPr lang="ru-RU" b="1" i="1" dirty="0">
              <a:solidFill>
                <a:srgbClr val="2E1478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Семеновская матрешка</a:t>
            </a:r>
            <a:r>
              <a:rPr lang="ru-RU" sz="4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4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3955" y="1285860"/>
            <a:ext cx="3275845" cy="4703777"/>
          </a:xfrm>
          <a:prstGeom prst="flowChartAlternateProcess">
            <a:avLst/>
          </a:prstGeom>
          <a:solidFill>
            <a:srgbClr val="FFFFFF"/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рис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688794"/>
            <a:ext cx="2571768" cy="3634549"/>
          </a:xfrm>
          <a:prstGeom prst="round2Diag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5643570" y="5317730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E1478"/>
                </a:solidFill>
                <a:latin typeface="Verdana" pitchFamily="34" charset="0"/>
              </a:rPr>
              <a:t>Элементы росписи семеновской матрешки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err="1" smtClean="0">
                <a:solidFill>
                  <a:srgbClr val="7030A0"/>
                </a:solidFill>
              </a:rPr>
              <a:t>Полхов</a:t>
            </a:r>
            <a:r>
              <a:rPr lang="ru-RU" sz="4400" b="1" i="1" dirty="0" smtClean="0">
                <a:solidFill>
                  <a:srgbClr val="7030A0"/>
                </a:solidFill>
              </a:rPr>
              <a:t> - </a:t>
            </a:r>
            <a:r>
              <a:rPr lang="ru-RU" sz="4400" b="1" i="1" dirty="0" err="1" smtClean="0">
                <a:solidFill>
                  <a:srgbClr val="7030A0"/>
                </a:solidFill>
              </a:rPr>
              <a:t>Майданская</a:t>
            </a:r>
            <a:r>
              <a:rPr lang="ru-RU" sz="4400" b="1" i="1" dirty="0" smtClean="0">
                <a:solidFill>
                  <a:srgbClr val="7030A0"/>
                </a:solidFill>
              </a:rPr>
              <a:t> матрешка</a:t>
            </a:r>
            <a:r>
              <a:rPr lang="ru-RU" sz="4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44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Picture 2" descr="C:\Documents and Settings\Валентина\Рабочий стол\geo06-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4"/>
            <a:ext cx="3334125" cy="4260863"/>
          </a:xfrm>
          <a:prstGeom prst="flowChartAlternateProcess">
            <a:avLst/>
          </a:prstGeom>
          <a:noFill/>
          <a:ln w="57150" cmpd="sng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3" descr="рис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2928958" cy="4139347"/>
          </a:xfrm>
          <a:prstGeom prst="round2Diag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2E1478"/>
                </a:solidFill>
                <a:latin typeface="Verdana" pitchFamily="34" charset="0"/>
              </a:rPr>
              <a:t>Элементы </a:t>
            </a:r>
            <a:r>
              <a:rPr lang="ru-RU" b="1" dirty="0" smtClean="0">
                <a:solidFill>
                  <a:srgbClr val="2E1478"/>
                </a:solidFill>
                <a:latin typeface="Verdana" pitchFamily="34" charset="0"/>
              </a:rPr>
              <a:t>росписи </a:t>
            </a:r>
            <a:r>
              <a:rPr lang="ru-RU" b="1" dirty="0" err="1" smtClean="0">
                <a:solidFill>
                  <a:srgbClr val="2E1478"/>
                </a:solidFill>
                <a:latin typeface="Verdana" pitchFamily="34" charset="0"/>
              </a:rPr>
              <a:t>Полхов-Майданской</a:t>
            </a:r>
            <a:r>
              <a:rPr lang="ru-RU" b="1" dirty="0" smtClean="0">
                <a:solidFill>
                  <a:srgbClr val="2E1478"/>
                </a:solidFill>
                <a:latin typeface="Verdana" pitchFamily="34" charset="0"/>
              </a:rPr>
              <a:t>  </a:t>
            </a:r>
            <a:r>
              <a:rPr lang="ru-RU" b="1" i="1" dirty="0" smtClean="0">
                <a:solidFill>
                  <a:srgbClr val="2E1478"/>
                </a:solidFill>
                <a:latin typeface="Verdana" pitchFamily="34" charset="0"/>
              </a:rPr>
              <a:t>матрешки</a:t>
            </a:r>
            <a:endParaRPr lang="ru-RU" b="1" i="1" dirty="0">
              <a:solidFill>
                <a:srgbClr val="2E1478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250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Урок изобразительного искусства 5 класс Тема:«Народный костюм. Матрёшка» </vt:lpstr>
      <vt:lpstr>Презентация PowerPoint</vt:lpstr>
      <vt:lpstr>Презентация PowerPoint</vt:lpstr>
      <vt:lpstr>Презентация PowerPoint</vt:lpstr>
      <vt:lpstr>Как появилась Матрёшка? </vt:lpstr>
      <vt:lpstr>Презентация PowerPoint</vt:lpstr>
      <vt:lpstr>Сергиево-Посадская матрешка  (загорская)</vt:lpstr>
      <vt:lpstr>Семеновская матрешка </vt:lpstr>
      <vt:lpstr>Полхов - Майданская матрешка </vt:lpstr>
      <vt:lpstr>Рисунки современной росписи матрёшек </vt:lpstr>
      <vt:lpstr>Выставка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Урок изобразительного искусства 5 класс Тема:«Народный костюм. Матрёшка» </dc:title>
  <dc:creator>Admin</dc:creator>
  <cp:lastModifiedBy>user</cp:lastModifiedBy>
  <cp:revision>5</cp:revision>
  <dcterms:created xsi:type="dcterms:W3CDTF">2004-12-31T23:54:57Z</dcterms:created>
  <dcterms:modified xsi:type="dcterms:W3CDTF">2016-04-04T10:23:14Z</dcterms:modified>
</cp:coreProperties>
</file>