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20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39B37-9E2A-4D83-A259-36418EE25D7E}" type="datetimeFigureOut">
              <a:rPr lang="ru-RU" smtClean="0"/>
              <a:pPr/>
              <a:t>02.06.2015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230AF-AF87-44E1-809C-C3B389B457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39B37-9E2A-4D83-A259-36418EE25D7E}" type="datetimeFigureOut">
              <a:rPr lang="ru-RU" smtClean="0"/>
              <a:pPr/>
              <a:t>02.06.2015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230AF-AF87-44E1-809C-C3B389B457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39B37-9E2A-4D83-A259-36418EE25D7E}" type="datetimeFigureOut">
              <a:rPr lang="ru-RU" smtClean="0"/>
              <a:pPr/>
              <a:t>02.06.2015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230AF-AF87-44E1-809C-C3B389B457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39B37-9E2A-4D83-A259-36418EE25D7E}" type="datetimeFigureOut">
              <a:rPr lang="ru-RU" smtClean="0"/>
              <a:pPr/>
              <a:t>02.06.2015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230AF-AF87-44E1-809C-C3B389B457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39B37-9E2A-4D83-A259-36418EE25D7E}" type="datetimeFigureOut">
              <a:rPr lang="ru-RU" smtClean="0"/>
              <a:pPr/>
              <a:t>02.06.2015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230AF-AF87-44E1-809C-C3B389B457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39B37-9E2A-4D83-A259-36418EE25D7E}" type="datetimeFigureOut">
              <a:rPr lang="ru-RU" smtClean="0"/>
              <a:pPr/>
              <a:t>02.06.2015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230AF-AF87-44E1-809C-C3B389B457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39B37-9E2A-4D83-A259-36418EE25D7E}" type="datetimeFigureOut">
              <a:rPr lang="ru-RU" smtClean="0"/>
              <a:pPr/>
              <a:t>02.06.2015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230AF-AF87-44E1-809C-C3B389B457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39B37-9E2A-4D83-A259-36418EE25D7E}" type="datetimeFigureOut">
              <a:rPr lang="ru-RU" smtClean="0"/>
              <a:pPr/>
              <a:t>02.06.2015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230AF-AF87-44E1-809C-C3B389B457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39B37-9E2A-4D83-A259-36418EE25D7E}" type="datetimeFigureOut">
              <a:rPr lang="ru-RU" smtClean="0"/>
              <a:pPr/>
              <a:t>02.06.2015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230AF-AF87-44E1-809C-C3B389B457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39B37-9E2A-4D83-A259-36418EE25D7E}" type="datetimeFigureOut">
              <a:rPr lang="ru-RU" smtClean="0"/>
              <a:pPr/>
              <a:t>02.06.2015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230AF-AF87-44E1-809C-C3B389B457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39B37-9E2A-4D83-A259-36418EE25D7E}" type="datetimeFigureOut">
              <a:rPr lang="ru-RU" smtClean="0"/>
              <a:pPr/>
              <a:t>02.06.2015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230AF-AF87-44E1-809C-C3B389B457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39B37-9E2A-4D83-A259-36418EE25D7E}" type="datetimeFigureOut">
              <a:rPr lang="ru-RU" smtClean="0"/>
              <a:pPr/>
              <a:t>02.06.2015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5230AF-AF87-44E1-809C-C3B389B4576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1.jpeg"/><Relationship Id="rId7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4.jpeg"/><Relationship Id="rId7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10" Type="http://schemas.openxmlformats.org/officeDocument/2006/relationships/image" Target="../media/image70.jpeg"/><Relationship Id="rId4" Type="http://schemas.openxmlformats.org/officeDocument/2006/relationships/image" Target="../media/image56.jpeg"/><Relationship Id="rId9" Type="http://schemas.openxmlformats.org/officeDocument/2006/relationships/image" Target="../media/image6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4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&amp;Bcy;&amp;ocy;&amp;lcy;&amp;softcy;&amp;shcy;&amp;acy;&amp;yacy; &amp;pcy;&amp;ocy;&amp;dcy;&amp;bcy;&amp;ocy;&amp;rcy;&amp;kcy;&amp;acy; &amp;bcy;&amp;iecy;&amp;zhcy;&amp;iecy;&amp;vcy;&amp;ycy;&amp;khcy; &amp;icy; &amp;kcy;&amp;ocy;&amp;rcy;&amp;icy;&amp;chcy;&amp;ncy;&amp;iecy;&amp;vcy;&amp;ycy;&amp;khcy; &amp;fcy;&amp;ocy;&amp;ncy;&amp;ocy;&amp;vcy;(&amp;CHcy;&amp;Acy;&amp;Scy;&amp;Tcy;&amp;SOFTcy; 2) - 17 &amp;Mcy;&amp;acy;&amp;yacy; 2011 - &amp;Fcy;&amp;ocy;&amp;ncy;&amp;ycy; &amp;dcy;&amp;lcy;&amp;yacy; &amp;scy;&amp;acy;&amp;jcy;&amp;tcy;&amp;ocy;&amp;vcy;,&amp;bcy;&amp;lcy;&amp;ocy;&amp;gcy;&amp;ocy;&amp;vcy;,&amp;vcy;&amp;iecy;&amp;bcy; &amp;scy;&amp;tcy;&amp;rcy;&amp;acy;&amp;ncy;&amp;icy;&amp;ts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0"/>
            <a:ext cx="7670086" cy="1484784"/>
          </a:xfrm>
        </p:spPr>
        <p:txBody>
          <a:bodyPr>
            <a:noAutofit/>
          </a:bodyPr>
          <a:lstStyle/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«Использование пространства дошкольной организации в соответствии  ФГОС для реализации образовательного потенциала детей»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2" name="Picture 2" descr="&amp;Ucy;&amp;scy;&amp;acy;&amp;dcy;&amp;softcy;&amp;bcy;&amp;ycy; &amp;Pcy;&amp;ocy;&amp;dcy;&amp;mcy;&amp;ocy;&amp;scy;&amp;kcy;&amp;ocy;&amp;vcy;&amp;softcy;&amp;yacy; "/>
          <p:cNvPicPr>
            <a:picLocks noChangeAspect="1" noChangeArrowheads="1"/>
          </p:cNvPicPr>
          <p:nvPr/>
        </p:nvPicPr>
        <p:blipFill>
          <a:blip r:embed="rId3" cstate="print"/>
          <a:srcRect t="11536" b="4494"/>
          <a:stretch>
            <a:fillRect/>
          </a:stretch>
        </p:blipFill>
        <p:spPr bwMode="auto">
          <a:xfrm>
            <a:off x="4572000" y="4293096"/>
            <a:ext cx="4371308" cy="23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364088" y="2060848"/>
            <a:ext cx="3779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Ах, эти милые просторы,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Вода прозрачная до дна.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Кругом полей, лесов узоры - Родная сердцу сторона.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I:\Фото здания\лето 09 039.jpg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/>
          <a:stretch>
            <a:fillRect/>
          </a:stretch>
        </p:blipFill>
        <p:spPr bwMode="auto">
          <a:xfrm>
            <a:off x="1403648" y="1628800"/>
            <a:ext cx="3888000" cy="291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357290" y="5572140"/>
            <a:ext cx="3899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Воспитатель: Бабаева О.Ю.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&amp;Bcy;&amp;ocy;&amp;lcy;&amp;softcy;&amp;shcy;&amp;acy;&amp;yacy; &amp;pcy;&amp;ocy;&amp;dcy;&amp;bcy;&amp;ocy;&amp;rcy;&amp;kcy;&amp;acy; &amp;bcy;&amp;iecy;&amp;zhcy;&amp;iecy;&amp;vcy;&amp;ycy;&amp;khcy; &amp;icy; &amp;kcy;&amp;ocy;&amp;rcy;&amp;icy;&amp;chcy;&amp;ncy;&amp;iecy;&amp;vcy;&amp;ycy;&amp;khcy; &amp;fcy;&amp;ocy;&amp;ncy;&amp;ocy;&amp;vcy;(&amp;CHcy;&amp;Acy;&amp;Scy;&amp;Tcy;&amp;SOFTcy; 2) - 17 &amp;Mcy;&amp;acy;&amp;yacy; 2011 - &amp;Fcy;&amp;ocy;&amp;ncy;&amp;ycy; &amp;dcy;&amp;lcy;&amp;yacy; &amp;scy;&amp;acy;&amp;jcy;&amp;tcy;&amp;ocy;&amp;vcy;,&amp;bcy;&amp;lcy;&amp;ocy;&amp;gcy;&amp;ocy;&amp;vcy;,&amp;vcy;&amp;iecy;&amp;bcy; &amp;scy;&amp;tcy;&amp;rcy;&amp;acy;&amp;ncy;&amp;icy;&amp;ts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&amp;pcy;&amp;rcy;&amp;icy;&amp;rcy;&amp;ocy;&amp;dcy;&amp;acy;, &amp;pcy;&amp;shcy;&amp;iecy;&amp;ncy;&amp;icy;&amp;tscy;&amp;acy;, &amp;dcy;&amp;ocy;&amp;lcy;&amp;icy;&amp;ncy;&amp;acy;, &amp;fcy;&amp;ocy;&amp;tcy;&amp;ocy;, …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500042"/>
            <a:ext cx="4145280" cy="2590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2" descr="&amp;Pcy;&amp;ucy;&amp;bcy;&amp;lcy;&amp;icy;&amp;kcy;&amp;acy;&amp;tscy;&amp;icy;&amp;icy; &amp;Mcy;&amp;icy;&amp;lcy;&amp;acy;&amp;yacy; &amp;Lcy;&amp;yucy;&amp;dcy;&amp;mcy;&amp;icy;&amp;lcy;&amp;acy; - &amp;Fcy;&amp;ocy;&amp;rcy;&amp;ucy;&amp;mcy; &amp;YUcy;&amp;Tcy;&amp;Rcy;&amp;Kcy; - &amp;Scy;&amp;tcy;&amp;rcy;&amp;acy;&amp;ncy;&amp;icy;&amp;tscy;&amp;acy; 33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1357290" y="285728"/>
            <a:ext cx="2832624" cy="414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Прямоугольник 7"/>
          <p:cNvSpPr/>
          <p:nvPr/>
        </p:nvSpPr>
        <p:spPr>
          <a:xfrm>
            <a:off x="4572000" y="3286124"/>
            <a:ext cx="4286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«Наука борется с суевериями, как свет с потемками»  </a:t>
            </a:r>
          </a:p>
          <a:p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                         /Д.И.Менделеев/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90" name="Picture 2" descr="&amp;Bcy;&amp;icy;&amp;ocy;&amp;gcy;&amp;rcy;&amp;acy;&amp;fcy;&amp;icy;&amp;yacy;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 l="2325" r="2616"/>
          <a:stretch>
            <a:fillRect/>
          </a:stretch>
        </p:blipFill>
        <p:spPr bwMode="auto">
          <a:xfrm>
            <a:off x="1785918" y="4590000"/>
            <a:ext cx="6371482" cy="226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&amp;Bcy;&amp;ocy;&amp;lcy;&amp;softcy;&amp;shcy;&amp;acy;&amp;yacy; &amp;pcy;&amp;ocy;&amp;dcy;&amp;bcy;&amp;ocy;&amp;rcy;&amp;kcy;&amp;acy; &amp;bcy;&amp;iecy;&amp;zhcy;&amp;iecy;&amp;vcy;&amp;ycy;&amp;khcy; &amp;icy; &amp;kcy;&amp;ocy;&amp;rcy;&amp;icy;&amp;chcy;&amp;ncy;&amp;iecy;&amp;vcy;&amp;ycy;&amp;khcy; &amp;fcy;&amp;ocy;&amp;ncy;&amp;ocy;&amp;vcy;(&amp;CHcy;&amp;Acy;&amp;Scy;&amp;Tcy;&amp;SOFTcy; 2) - 17 &amp;Mcy;&amp;acy;&amp;yacy; 2011 - &amp;Fcy;&amp;ocy;&amp;ncy;&amp;ycy; &amp;dcy;&amp;lcy;&amp;yacy; &amp;scy;&amp;acy;&amp;jcy;&amp;tcy;&amp;ocy;&amp;vcy;,&amp;bcy;&amp;lcy;&amp;ocy;&amp;gcy;&amp;ocy;&amp;vcy;,&amp;vcy;&amp;iecy;&amp;bcy; &amp;scy;&amp;tcy;&amp;rcy;&amp;acy;&amp;ncy;&amp;icy;&amp;ts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2" descr="&amp;Ucy;&amp;scy;&amp;acy;&amp;dcy;&amp;softcy;&amp;bcy;&amp;ycy; &amp;Pcy;&amp;ocy;&amp;dcy;&amp;mcy;&amp;ocy;&amp;scy;&amp;kcy;&amp;ocy;&amp;vcy;&amp;softcy;&amp;yacy; - &amp;Tcy;&amp;acy;&amp;rcy;&amp;acy;&amp;kcy;&amp;acy;&amp;ncy;&amp;ocy;&amp;vcy;&amp;ocy;"/>
          <p:cNvPicPr>
            <a:picLocks noChangeAspect="1" noChangeArrowheads="1"/>
          </p:cNvPicPr>
          <p:nvPr/>
        </p:nvPicPr>
        <p:blipFill>
          <a:blip r:embed="rId3" cstate="print"/>
          <a:srcRect b="4238"/>
          <a:stretch>
            <a:fillRect/>
          </a:stretch>
        </p:blipFill>
        <p:spPr bwMode="auto">
          <a:xfrm>
            <a:off x="4429124" y="285728"/>
            <a:ext cx="4471177" cy="313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1428728" y="4500570"/>
            <a:ext cx="74295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«Нам особенно нужны хорошо образованные люди, близко знающие русскую природу, всю нашу действительность, для того, чтобы мы могли сделать самостоятельные, а не подражательные шаги в деле развития своей страны»   </a:t>
            </a:r>
          </a:p>
          <a:p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/И.Д.Менделеев/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http://ugc1.rodovoederevo.ru/user_avatars/ed/34/standart_ed34675e-149a-50b5-812d-18ef9a308796.jpg?618710191"/>
          <p:cNvPicPr/>
          <p:nvPr/>
        </p:nvPicPr>
        <p:blipFill>
          <a:blip r:embed="rId4" cstate="print">
            <a:lum bright="-10000"/>
          </a:blip>
          <a:srcRect/>
          <a:stretch>
            <a:fillRect/>
          </a:stretch>
        </p:blipFill>
        <p:spPr bwMode="auto">
          <a:xfrm>
            <a:off x="1428728" y="500042"/>
            <a:ext cx="2520000" cy="2772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7"/>
          <p:cNvSpPr txBox="1"/>
          <p:nvPr/>
        </p:nvSpPr>
        <p:spPr>
          <a:xfrm>
            <a:off x="1428729" y="3571876"/>
            <a:ext cx="26432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Иван Дмитриевич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Менделеев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43636" y="3571876"/>
            <a:ext cx="1069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Школа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&amp;Bcy;&amp;ocy;&amp;lcy;&amp;softcy;&amp;shcy;&amp;acy;&amp;yacy; &amp;pcy;&amp;ocy;&amp;dcy;&amp;bcy;&amp;ocy;&amp;rcy;&amp;kcy;&amp;acy; &amp;bcy;&amp;iecy;&amp;zhcy;&amp;iecy;&amp;vcy;&amp;ycy;&amp;khcy; &amp;icy; &amp;kcy;&amp;ocy;&amp;rcy;&amp;icy;&amp;chcy;&amp;ncy;&amp;iecy;&amp;vcy;&amp;ycy;&amp;khcy; &amp;fcy;&amp;ocy;&amp;ncy;&amp;ocy;&amp;vcy;(&amp;CHcy;&amp;Acy;&amp;Scy;&amp;Tcy;&amp;SOFTcy; 2) - 17 &amp;Mcy;&amp;acy;&amp;yacy; 2011 - &amp;Fcy;&amp;ocy;&amp;ncy;&amp;ycy; &amp;dcy;&amp;lcy;&amp;yacy; &amp;scy;&amp;acy;&amp;jcy;&amp;tcy;&amp;ocy;&amp;vcy;,&amp;bcy;&amp;lcy;&amp;ocy;&amp;gcy;&amp;ocy;&amp;vcy;,&amp;vcy;&amp;iecy;&amp;bcy; &amp;scy;&amp;tcy;&amp;rcy;&amp;acy;&amp;ncy;&amp;icy;&amp;ts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5786454"/>
            <a:ext cx="4786346" cy="1071546"/>
          </a:xfrm>
        </p:spPr>
        <p:txBody>
          <a:bodyPr>
            <a:normAutofit fontScale="90000"/>
          </a:bodyPr>
          <a:lstStyle/>
          <a:p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Полет Д.И.Менделеева на воздушном шаре. Акварель работы И.Репина. 1887 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49154" name="Picture 2" descr="&amp;Pcy;&amp;ocy;&amp;lcy;&amp;iecy;&amp;tcy; &amp;Dcy;.&amp;Icy;.&amp;Mcy;&amp;iecy;&amp;ncy;&amp;dcy;&amp;iecy;&amp;lcy;&amp;iecy;&amp;iecy;&amp;vcy;&amp;acy; &amp;ncy;&amp;acy; &amp;vcy;&amp;ocy;&amp;zcy;&amp;dcy;&amp;ucy;&amp;shcy;&amp;ncy;&amp;ocy;&amp;mcy; &amp;shcy;&amp;acy;&amp;rcy;&amp;iecy;. &amp;Acy;&amp;kcy;&amp;vcy;&amp;acy;&amp;rcy;&amp;iecy;&amp;lcy;&amp;softcy; &amp;rcy;&amp;acy;&amp;bcy;&amp;ocy;&amp;tcy;&amp;ycy; &amp;Icy;.&amp;Rcy;&amp;iecy;&amp;pcy;&amp;icy;&amp;ncy;&amp;acy;. 1887&#10;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1428731" y="285728"/>
            <a:ext cx="4125843" cy="4896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7" name="TextBox 6"/>
          <p:cNvSpPr txBox="1"/>
          <p:nvPr/>
        </p:nvSpPr>
        <p:spPr>
          <a:xfrm>
            <a:off x="5643570" y="928670"/>
            <a:ext cx="3500429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«В первый раз я входил в корзину шара, хотя, правда, однажды поднимался в Париже на привязном аэростате. Теперь мы оба были на месте. Я лично мог воспользоваться поднятием шара для научных наблюдений»</a:t>
            </a:r>
          </a:p>
          <a:p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          /Д.И.Менделеев/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&amp;Bcy;&amp;ocy;&amp;lcy;&amp;softcy;&amp;shcy;&amp;acy;&amp;yacy; &amp;pcy;&amp;ocy;&amp;dcy;&amp;bcy;&amp;ocy;&amp;rcy;&amp;kcy;&amp;acy; &amp;bcy;&amp;iecy;&amp;zhcy;&amp;iecy;&amp;vcy;&amp;ycy;&amp;khcy; &amp;icy; &amp;kcy;&amp;ocy;&amp;rcy;&amp;icy;&amp;chcy;&amp;ncy;&amp;iecy;&amp;vcy;&amp;ycy;&amp;khcy; &amp;fcy;&amp;ocy;&amp;ncy;&amp;ocy;&amp;vcy;(&amp;CHcy;&amp;Acy;&amp;Scy;&amp;Tcy;&amp;SOFTcy; 2) - 17 &amp;Mcy;&amp;acy;&amp;yacy; 2011 - &amp;Fcy;&amp;ocy;&amp;ncy;&amp;ycy; &amp;dcy;&amp;lcy;&amp;yacy; &amp;scy;&amp;acy;&amp;jcy;&amp;tcy;&amp;ocy;&amp;vcy;,&amp;bcy;&amp;lcy;&amp;ocy;&amp;gcy;&amp;ocy;&amp;vcy;,&amp;vcy;&amp;iecy;&amp;bcy; &amp;scy;&amp;tcy;&amp;rcy;&amp;acy;&amp;ncy;&amp;icy;&amp;ts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142976" y="2928934"/>
            <a:ext cx="22860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К.А.Тимирязев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108" name="Picture 4" descr="http://biography.yaxy.ru/31-1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285728"/>
            <a:ext cx="2276856" cy="25349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7" name="Прямоугольник 6"/>
          <p:cNvSpPr/>
          <p:nvPr/>
        </p:nvSpPr>
        <p:spPr>
          <a:xfrm>
            <a:off x="3929058" y="3000372"/>
            <a:ext cx="24288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А.С.Попов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110" name="AutoShape 6" descr="Alexander Stepanovich Popov.jpg"/>
          <p:cNvSpPr>
            <a:spLocks noChangeAspect="1" noChangeArrowheads="1"/>
          </p:cNvSpPr>
          <p:nvPr/>
        </p:nvSpPr>
        <p:spPr bwMode="auto">
          <a:xfrm>
            <a:off x="155575" y="-1462088"/>
            <a:ext cx="2381250" cy="30575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7112" name="AutoShape 8" descr="Alexander Stepanovich Popov.jpg"/>
          <p:cNvSpPr>
            <a:spLocks noChangeAspect="1" noChangeArrowheads="1"/>
          </p:cNvSpPr>
          <p:nvPr/>
        </p:nvSpPr>
        <p:spPr bwMode="auto">
          <a:xfrm>
            <a:off x="155575" y="-1462088"/>
            <a:ext cx="2381250" cy="30575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7114" name="AutoShape 10" descr="https://upload.wikimedia.org/wikipedia/commons/a/a8/Alexander_Stepanovich_Popov.jpg"/>
          <p:cNvSpPr>
            <a:spLocks noChangeAspect="1" noChangeArrowheads="1"/>
          </p:cNvSpPr>
          <p:nvPr/>
        </p:nvSpPr>
        <p:spPr bwMode="auto">
          <a:xfrm>
            <a:off x="155575" y="-2224088"/>
            <a:ext cx="3609975" cy="46482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7116" name="Picture 12" descr="&amp;Pcy;&amp;ocy;&amp;pcy;&amp;ocy;&amp;vcy; &amp;Acy;&amp;lcy;&amp;iecy;&amp;kcy;&amp;scy;&amp;acy;&amp;ncy;&amp;dcy;&amp;rcy; &amp;Scy;&amp;tcy;&amp;iecy;&amp;pcy;&amp;acy;&amp;ncy;&amp;ocy;&amp;vcy;&amp;icy;&amp;chcy;. &amp;Bcy;&amp;icy;&amp;ocy;&amp;gcy;&amp;rcy;&amp;acy;&amp;fcy;&amp;icy;&amp;yacy; &amp;Pcy;&amp;ocy;&amp;pcy;&amp;ocy;&amp;vcy;&amp;acy;"/>
          <p:cNvPicPr>
            <a:picLocks noChangeAspect="1" noChangeArrowheads="1"/>
          </p:cNvPicPr>
          <p:nvPr/>
        </p:nvPicPr>
        <p:blipFill>
          <a:blip r:embed="rId4" cstate="print">
            <a:lum/>
          </a:blip>
          <a:srcRect/>
          <a:stretch>
            <a:fillRect/>
          </a:stretch>
        </p:blipFill>
        <p:spPr bwMode="auto">
          <a:xfrm>
            <a:off x="4000496" y="285728"/>
            <a:ext cx="2286016" cy="265176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7118" name="Picture 14" descr="&amp;Acy;&amp;lcy;&amp;iecy;&amp;kcy;&amp;scy;&amp;iecy;&amp;jcy; &amp;Ncy;&amp;icy;&amp;kcy;&amp;ocy;&amp;lcy;&amp;acy;&amp;iecy;&amp;vcy;&amp;icy;&amp;chcy; &amp;Bcy;&amp;iecy;&amp;kcy;&amp;iecy;&amp;tcy;&amp;ocy;&amp;vcy; &amp;bcy;&amp;icy;&amp;ocy;&amp;gcy;&amp;rcy;&amp;acy;&amp;fcy;&amp;icy;&amp;yacy;, &amp;fcy;&amp;ocy;&amp;tcy;&amp;ocy;, &amp;icy;&amp;scy;&amp;tcy;&amp;ocy;&amp;rcy;&amp;icy;&amp;icy; - &amp;icy;&amp;zcy;&amp;vcy;&amp;iecy;&amp;scy;&amp;tcy;&amp;ncy;&amp;ycy;&amp;jcy; &amp;rcy;&amp;ucy;&amp;scy;&amp;scy;&amp;kcy;&amp;icy;&amp;jcy; &amp;icy; &amp;scy;&amp;ocy;&amp;vcy;&amp;iecy;&amp;tcy;&amp;scy;&amp;kcy;&amp;icy;&amp;jcy; &amp;acy;&amp;rcy;&amp;khcy;&amp;icy;&amp;tcy;&amp;iecy;&amp;kcy;&amp;tcy;&amp;ocy;&amp;rcy; &amp;icy; &amp;khcy;&amp;ucy;&amp;dcy;&amp;ocy;&amp;zhcy;&amp;ncy;&amp;icy;&amp;kcy;-&amp;pcy;&amp;iecy;&amp;jcy;&amp;zcy;&amp;acy;&amp;zhcy;&amp;icy;&amp;scy;&amp;tcy;, &amp;acy;&amp;kcy;&amp;acy;&amp;dcy;&amp;iecy;&amp;mcy;&amp;icy;&amp;kcy; &amp;acy;&amp;rcy;&amp;khcy;&amp;icy;&amp;tcy;&amp;iecy;&amp;kcy;&amp;tcy;&amp;ucy;&amp;rcy;&amp;ycy; &amp;scy; 1894, &amp;pcy;&amp;rcy;&amp;ocy;&amp;fcy;&amp;iecy;&amp;scy;&amp;scy;&amp;ocy;&amp;rcy; &amp;Scy;&amp;acy;&amp;ncy;&amp;kcy;&amp;tcy;-&amp;Pcy;&amp;iecy;&amp;tcy;&amp;iecy;&amp;rcy;&amp;bcy;&amp;ucy;&amp;rcy;&amp;gcy;&amp;scy;&amp;kcy;&amp;ocy;&amp;jcy; &amp;Icy;&amp;mcy;&amp;pcy;&amp;iecy;&amp;rcy;&amp;acy;&amp;tcy;&amp;ocy;&amp;rcy;&amp;scy;&amp;kcy;&amp;ocy;&amp;jcy; &amp;Acy;&amp;kcy;&amp;acy;&amp;dcy;&amp;iecy;&amp;mcy;&amp;icy;&amp;icy; &amp;khcy;&amp;ucy;&amp;dcy;&amp;ocy;&amp;zhcy;&amp;iecy;&amp;scy;&amp;tcy;&amp;vcy; &amp;scy; 1898, &amp;dcy;&amp;ocy;&amp;kcy;&amp;tcy;&amp;ocy;&amp;rcy; &amp;acy;&amp;rcy;&amp;khcy;&amp;icy;&amp;tcy;&amp;iecy;&amp;kcy;&amp;tcy;&amp;ucy;&amp;rcy;&amp;ycy; &amp;scy; 1939, &amp;Zcy;&amp;acy;&amp;scy;&amp;lcy;&amp;ucy;&amp;zhcy;&amp;iecy;&amp;ncy;&amp;ncy;&amp;ycy;&amp;jcy; &amp;dcy;&amp;iecy;&amp;yacy;&amp;tcy;&amp;iecy;&amp;lcy;&amp;softcy; &amp;icy;&amp;scy;&amp;kcy;&amp;ucy;&amp;scy;&amp;scy;&amp;tcy;&amp;vcy; &amp;Ucy;&amp;kcy;&amp;rcy;&amp;acy;&amp;icy;&amp;ncy;&amp;scy;&amp;kcy;&amp;ocy;&amp;jcy; &amp;Scy;&amp;Scy;&amp;Rcy;"/>
          <p:cNvPicPr>
            <a:picLocks noChangeAspect="1" noChangeArrowheads="1"/>
          </p:cNvPicPr>
          <p:nvPr/>
        </p:nvPicPr>
        <p:blipFill>
          <a:blip r:embed="rId5" cstate="print">
            <a:lum bright="10000" contrast="-10000"/>
          </a:blip>
          <a:srcRect/>
          <a:stretch>
            <a:fillRect/>
          </a:stretch>
        </p:blipFill>
        <p:spPr bwMode="auto">
          <a:xfrm>
            <a:off x="1428728" y="3500438"/>
            <a:ext cx="2286016" cy="257176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3" name="Прямоугольник 12"/>
          <p:cNvSpPr/>
          <p:nvPr/>
        </p:nvSpPr>
        <p:spPr>
          <a:xfrm>
            <a:off x="642910" y="6286520"/>
            <a:ext cx="31432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А.Н. Бекетов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6" descr="&amp;Acy;&amp;rcy;&amp;khcy;&amp;icy;&amp;pcy; &amp;Kcy;&amp;ucy;&amp;icy;&amp;ncy;&amp;dcy;&amp;zhcy;&amp;icy;"/>
          <p:cNvPicPr>
            <a:picLocks noChangeAspect="1" noChangeArrowheads="1"/>
          </p:cNvPicPr>
          <p:nvPr/>
        </p:nvPicPr>
        <p:blipFill>
          <a:blip r:embed="rId6" cstate="print">
            <a:lum contrast="20000"/>
          </a:blip>
          <a:srcRect/>
          <a:stretch>
            <a:fillRect/>
          </a:stretch>
        </p:blipFill>
        <p:spPr bwMode="auto">
          <a:xfrm>
            <a:off x="6572264" y="285728"/>
            <a:ext cx="2357454" cy="271464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2" name="TextBox 11"/>
          <p:cNvSpPr txBox="1"/>
          <p:nvPr/>
        </p:nvSpPr>
        <p:spPr>
          <a:xfrm>
            <a:off x="6572264" y="3000372"/>
            <a:ext cx="2571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А.И.Куинджи</a:t>
            </a:r>
            <a:endParaRPr lang="ru-RU" sz="2000" b="1" dirty="0" smtClean="0"/>
          </a:p>
        </p:txBody>
      </p:sp>
      <p:pic>
        <p:nvPicPr>
          <p:cNvPr id="14" name="Picture 24" descr="&amp;Icy;&amp;lcy;&amp;softcy;&amp;yacy; &amp;Rcy;&amp;iecy;&amp;pcy;&amp;icy;&amp;ncy;"/>
          <p:cNvPicPr>
            <a:picLocks noChangeAspect="1" noChangeArrowheads="1"/>
          </p:cNvPicPr>
          <p:nvPr/>
        </p:nvPicPr>
        <p:blipFill>
          <a:blip r:embed="rId7" cstate="print">
            <a:lum contrast="10000"/>
          </a:blip>
          <a:srcRect/>
          <a:stretch>
            <a:fillRect/>
          </a:stretch>
        </p:blipFill>
        <p:spPr bwMode="auto">
          <a:xfrm>
            <a:off x="4071934" y="3429000"/>
            <a:ext cx="2357454" cy="271464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5" name="TextBox 14"/>
          <p:cNvSpPr txBox="1"/>
          <p:nvPr/>
        </p:nvSpPr>
        <p:spPr>
          <a:xfrm>
            <a:off x="3714744" y="6286520"/>
            <a:ext cx="2928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И.Е.Репин </a:t>
            </a:r>
          </a:p>
        </p:txBody>
      </p:sp>
      <p:pic>
        <p:nvPicPr>
          <p:cNvPr id="50178" name="Picture 2" descr="&amp;Ncy;&amp;icy;&amp;kcy;&amp;ocy;&amp;lcy;&amp;acy;&amp;jcy; &amp;YAcy;&amp;rcy;&amp;ocy;&amp;shcy;&amp;iecy;&amp;ncy;&amp;kcy;&amp;ocy;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43702" y="3500438"/>
            <a:ext cx="2253254" cy="264320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6" name="TextBox 15"/>
          <p:cNvSpPr txBox="1"/>
          <p:nvPr/>
        </p:nvSpPr>
        <p:spPr>
          <a:xfrm>
            <a:off x="6786577" y="6215082"/>
            <a:ext cx="2357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Н. А. Ярошенко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&amp;Bcy;&amp;ocy;&amp;lcy;&amp;softcy;&amp;shcy;&amp;acy;&amp;yacy; &amp;pcy;&amp;ocy;&amp;dcy;&amp;bcy;&amp;ocy;&amp;rcy;&amp;kcy;&amp;acy; &amp;bcy;&amp;iecy;&amp;zhcy;&amp;iecy;&amp;vcy;&amp;ycy;&amp;khcy; &amp;icy; &amp;kcy;&amp;ocy;&amp;rcy;&amp;icy;&amp;chcy;&amp;ncy;&amp;iecy;&amp;vcy;&amp;ycy;&amp;khcy; &amp;fcy;&amp;ocy;&amp;ncy;&amp;ocy;&amp;vcy;(&amp;CHcy;&amp;Acy;&amp;Scy;&amp;Tcy;&amp;SOFTcy; 2) - 17 &amp;Mcy;&amp;acy;&amp;yacy; 2011 - &amp;Fcy;&amp;ocy;&amp;ncy;&amp;ycy; &amp;dcy;&amp;lcy;&amp;yacy; &amp;scy;&amp;acy;&amp;jcy;&amp;tcy;&amp;ocy;&amp;vcy;,&amp;bcy;&amp;lcy;&amp;ocy;&amp;gcy;&amp;ocy;&amp;vcy;,&amp;vcy;&amp;iecy;&amp;bcy; &amp;scy;&amp;tcy;&amp;rcy;&amp;acy;&amp;ncy;&amp;icy;&amp;ts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41" name="Picture 1" descr="DSCN2298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 rot="16200000">
            <a:off x="391285" y="1323172"/>
            <a:ext cx="5606259" cy="39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8" name="Picture 3" descr="DSCN2330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 l="5881" t="1054" r="4060"/>
          <a:stretch>
            <a:fillRect/>
          </a:stretch>
        </p:blipFill>
        <p:spPr bwMode="auto">
          <a:xfrm>
            <a:off x="5286380" y="214290"/>
            <a:ext cx="3649406" cy="34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3" descr="DSCN2287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 l="13017" t="15187" r="-6166"/>
          <a:stretch>
            <a:fillRect/>
          </a:stretch>
        </p:blipFill>
        <p:spPr bwMode="auto">
          <a:xfrm>
            <a:off x="5286380" y="3786190"/>
            <a:ext cx="3857620" cy="284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&amp;Bcy;&amp;ocy;&amp;lcy;&amp;softcy;&amp;shcy;&amp;acy;&amp;yacy; &amp;pcy;&amp;ocy;&amp;dcy;&amp;bcy;&amp;ocy;&amp;rcy;&amp;kcy;&amp;acy; &amp;bcy;&amp;iecy;&amp;zhcy;&amp;iecy;&amp;vcy;&amp;ycy;&amp;khcy; &amp;icy; &amp;kcy;&amp;ocy;&amp;rcy;&amp;icy;&amp;chcy;&amp;ncy;&amp;iecy;&amp;vcy;&amp;ycy;&amp;khcy; &amp;fcy;&amp;ocy;&amp;ncy;&amp;ocy;&amp;vcy;(&amp;CHcy;&amp;Acy;&amp;Scy;&amp;Tcy;&amp;SOFTcy; 2) - 17 &amp;Mcy;&amp;acy;&amp;yacy; 2011 - &amp;Fcy;&amp;ocy;&amp;ncy;&amp;ycy; &amp;dcy;&amp;lcy;&amp;yacy; &amp;scy;&amp;acy;&amp;jcy;&amp;tcy;&amp;ocy;&amp;vcy;,&amp;bcy;&amp;lcy;&amp;ocy;&amp;gcy;&amp;ocy;&amp;vcy;,&amp;vcy;&amp;iecy;&amp;bcy; &amp;scy;&amp;tcy;&amp;rcy;&amp;acy;&amp;ncy;&amp;icy;&amp;ts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8" name="Picture 2" descr="DSCN2358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 l="13698" b="-1508"/>
          <a:stretch>
            <a:fillRect/>
          </a:stretch>
        </p:blipFill>
        <p:spPr bwMode="auto">
          <a:xfrm>
            <a:off x="1285852" y="214290"/>
            <a:ext cx="3890701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2" descr="DSCN2327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 l="10502" t="21834" r="9979" b="6047"/>
          <a:stretch>
            <a:fillRect/>
          </a:stretch>
        </p:blipFill>
        <p:spPr bwMode="auto">
          <a:xfrm>
            <a:off x="1285852" y="3643314"/>
            <a:ext cx="3816000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I:\Менделеев\Уманская.jpg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 l="6848" r="5833" b="6404"/>
          <a:stretch>
            <a:fillRect/>
          </a:stretch>
        </p:blipFill>
        <p:spPr bwMode="auto">
          <a:xfrm>
            <a:off x="5292080" y="260648"/>
            <a:ext cx="3582440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5" descr="DSCN2288"/>
          <p:cNvPicPr>
            <a:picLocks noChangeAspect="1" noChangeArrowheads="1"/>
          </p:cNvPicPr>
          <p:nvPr/>
        </p:nvPicPr>
        <p:blipFill>
          <a:blip r:embed="rId6" cstate="print"/>
          <a:srcRect t="-3944" r="9473" b="10628"/>
          <a:stretch>
            <a:fillRect/>
          </a:stretch>
        </p:blipFill>
        <p:spPr bwMode="auto">
          <a:xfrm>
            <a:off x="5207000" y="3645024"/>
            <a:ext cx="3757488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&amp;Bcy;&amp;ocy;&amp;lcy;&amp;softcy;&amp;shcy;&amp;acy;&amp;yacy; &amp;pcy;&amp;ocy;&amp;dcy;&amp;bcy;&amp;ocy;&amp;rcy;&amp;kcy;&amp;acy; &amp;bcy;&amp;iecy;&amp;zhcy;&amp;iecy;&amp;vcy;&amp;ycy;&amp;khcy; &amp;icy; &amp;kcy;&amp;ocy;&amp;rcy;&amp;icy;&amp;chcy;&amp;ncy;&amp;iecy;&amp;vcy;&amp;ycy;&amp;khcy; &amp;fcy;&amp;ocy;&amp;ncy;&amp;ocy;&amp;vcy;(&amp;CHcy;&amp;Acy;&amp;Scy;&amp;Tcy;&amp;SOFTcy; 2) - 17 &amp;Mcy;&amp;acy;&amp;yacy; 2011 - &amp;Fcy;&amp;ocy;&amp;ncy;&amp;ycy; &amp;dcy;&amp;lcy;&amp;yacy; &amp;scy;&amp;acy;&amp;jcy;&amp;tcy;&amp;ocy;&amp;vcy;,&amp;bcy;&amp;lcy;&amp;ocy;&amp;gcy;&amp;ocy;&amp;vcy;,&amp;vcy;&amp;iecy;&amp;bcy; &amp;scy;&amp;tcy;&amp;rcy;&amp;acy;&amp;ncy;&amp;icy;&amp;ts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9940" name="Picture 4" descr="&amp;Bcy;&amp;ocy;&amp;bcy;&amp;lcy;&amp;ocy;&amp;vcy;&amp;ocy; – &amp;ucy;&amp;scy;&amp;acy;&amp;dcy;&amp;softcy;&amp;bcy;&amp;acy; &amp;Mcy;&amp;iecy;&amp;ncy;&amp;dcy;&amp;iecy;&amp;lcy;&amp;iecy;&amp;iecy;&amp;vcy;&amp;acy;"/>
          <p:cNvPicPr>
            <a:picLocks noChangeAspect="1" noChangeArrowheads="1"/>
          </p:cNvPicPr>
          <p:nvPr/>
        </p:nvPicPr>
        <p:blipFill>
          <a:blip r:embed="rId3" cstate="print"/>
          <a:srcRect r="5955" b="5742"/>
          <a:stretch>
            <a:fillRect/>
          </a:stretch>
        </p:blipFill>
        <p:spPr bwMode="auto">
          <a:xfrm>
            <a:off x="1214414" y="3714752"/>
            <a:ext cx="3766734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928794" y="6286520"/>
            <a:ext cx="17225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Вязовая аллея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42" name="Picture 6" descr="&amp;Lcy;&amp;icy;&amp;pcy;&amp;ocy;&amp;vcy;&amp;acy;&amp;yacy; &amp;acy;&amp;lcy;&amp;lcy;&amp;iecy;&amp;yacy; &amp;vcy; &amp;pcy;&amp;ocy;&amp;dcy;&amp;mcy;&amp;ocy;&amp;scy;&amp;kcy;&amp;ocy;&amp;vcy;&amp;ncy;&amp;ocy;&amp;jcy; &amp;ucy;&amp;scy;&amp;acy;&amp;dcy;&amp;softcy;&amp;bcy;&amp;iecy;"/>
          <p:cNvPicPr>
            <a:picLocks noChangeAspect="1" noChangeArrowheads="1"/>
          </p:cNvPicPr>
          <p:nvPr/>
        </p:nvPicPr>
        <p:blipFill>
          <a:blip r:embed="rId4" cstate="print"/>
          <a:srcRect b="7303"/>
          <a:stretch>
            <a:fillRect/>
          </a:stretch>
        </p:blipFill>
        <p:spPr bwMode="auto">
          <a:xfrm>
            <a:off x="5184000" y="3643314"/>
            <a:ext cx="3745718" cy="26645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6000760" y="6286520"/>
            <a:ext cx="24976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Липовая аллея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44" name="Picture 8" descr="&amp;Bcy;&amp;ocy;&amp;bcy;&amp;lcy;&amp;ocy;&amp;vcy;&amp;ocy; – &amp;ucy;&amp;scy;&amp;acy;&amp;dcy;&amp;softcy;&amp;bcy;&amp;acy; &amp;Mcy;&amp;iecy;&amp;ncy;&amp;dcy;&amp;iecy;&amp;lcy;&amp;iecy;&amp;iecy;&amp;vcy;&amp;acy;"/>
          <p:cNvPicPr>
            <a:picLocks noChangeAspect="1" noChangeArrowheads="1"/>
          </p:cNvPicPr>
          <p:nvPr/>
        </p:nvPicPr>
        <p:blipFill>
          <a:blip r:embed="rId5" cstate="print"/>
          <a:srcRect l="15265" b="5712"/>
          <a:stretch>
            <a:fillRect/>
          </a:stretch>
        </p:blipFill>
        <p:spPr bwMode="auto">
          <a:xfrm>
            <a:off x="5143504" y="357166"/>
            <a:ext cx="3786214" cy="2571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5786446" y="3071810"/>
            <a:ext cx="2612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Берёзовая роща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 descr="&amp;Mcy;&amp;iecy;&amp;ncy;&amp;dcy;&amp;iecy;&amp;lcy;&amp;iecy;&amp;iecy;&amp;vcy; &amp;vcy; &amp;Bcy;&amp;ocy;&amp;bcy;&amp;lcy;&amp;ocy;&amp;vcy;&amp;ocy;"/>
          <p:cNvPicPr>
            <a:picLocks noChangeAspect="1" noChangeArrowheads="1"/>
          </p:cNvPicPr>
          <p:nvPr/>
        </p:nvPicPr>
        <p:blipFill>
          <a:blip r:embed="rId6" cstate="print">
            <a:lum bright="20000"/>
          </a:blip>
          <a:srcRect l="9090" t="9891" b="5048"/>
          <a:stretch>
            <a:fillRect/>
          </a:stretch>
        </p:blipFill>
        <p:spPr bwMode="auto">
          <a:xfrm>
            <a:off x="1214414" y="285728"/>
            <a:ext cx="3786468" cy="26432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Прямоугольник 13"/>
          <p:cNvSpPr/>
          <p:nvPr/>
        </p:nvSpPr>
        <p:spPr>
          <a:xfrm>
            <a:off x="1357291" y="3000372"/>
            <a:ext cx="39290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Музей-усадьба Д.И. Менделеева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&amp;Bcy;&amp;ocy;&amp;lcy;&amp;softcy;&amp;shcy;&amp;acy;&amp;yacy; &amp;pcy;&amp;ocy;&amp;dcy;&amp;bcy;&amp;ocy;&amp;rcy;&amp;kcy;&amp;acy; &amp;bcy;&amp;iecy;&amp;zhcy;&amp;iecy;&amp;vcy;&amp;ycy;&amp;khcy; &amp;icy; &amp;kcy;&amp;ocy;&amp;rcy;&amp;icy;&amp;chcy;&amp;ncy;&amp;iecy;&amp;vcy;&amp;ycy;&amp;khcy; &amp;fcy;&amp;ocy;&amp;ncy;&amp;ocy;&amp;vcy;(&amp;CHcy;&amp;Acy;&amp;Scy;&amp;Tcy;&amp;SOFTcy; 2) - 17 &amp;Mcy;&amp;acy;&amp;yacy; 2011 - &amp;Fcy;&amp;ocy;&amp;ncy;&amp;ycy; &amp;dcy;&amp;lcy;&amp;yacy; &amp;scy;&amp;acy;&amp;jcy;&amp;tcy;&amp;ocy;&amp;vcy;,&amp;bcy;&amp;lcy;&amp;ocy;&amp;gcy;&amp;ocy;&amp;vcy;,&amp;vcy;&amp;iecy;&amp;bcy; &amp;scy;&amp;tcy;&amp;rcy;&amp;acy;&amp;ncy;&amp;icy;&amp;ts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4" descr="Minsk-New-Synthetics.biz!New-&amp;ucy;&amp;dcy;&amp;ocy;&amp;vcy;&amp;ocy;&amp;lcy;&amp;softcy;&amp;scy;&amp;tcy;&amp;vcy;&amp;icy;&amp;iecy;. New-&amp;pcy;&amp;ocy;&amp;dcy;&amp;khcy;&amp;ocy;&amp;dcy;. New-&amp;vcy;&amp;iecy;&amp;rcy;&amp;shcy;&amp;icy;&amp;ncy;&amp;ycy;!&amp;Ncy;&amp;Acy;&amp;Bcy;&amp;Ocy;&amp;Rcy; &amp;Mcy;&amp;Icy;&amp;Ncy;&amp;IEcy;&amp;Rcy;&amp;Ocy;&amp;Vcy;!&amp;Rcy;&amp;Acy;&amp;Bcy;&amp;Ocy;&amp;Tcy;&amp;Acy;&amp;IEcy;&amp;Mcy;!!! &amp;Scy;&amp;tcy;&amp;rcy;&amp;acy;&amp;ncy;&amp;icy;&amp;tscy;&amp;acy; 84 - &amp;fcy;&amp;ocy;&amp;rcy;&amp;ucy;&amp;mcy; LegalRC"/>
          <p:cNvPicPr>
            <a:picLocks noChangeAspect="1" noChangeArrowheads="1"/>
          </p:cNvPicPr>
          <p:nvPr/>
        </p:nvPicPr>
        <p:blipFill>
          <a:blip r:embed="rId3" cstate="print">
            <a:lum bright="20000" contrast="-30000"/>
          </a:blip>
          <a:srcRect/>
          <a:stretch>
            <a:fillRect/>
          </a:stretch>
        </p:blipFill>
        <p:spPr bwMode="auto">
          <a:xfrm>
            <a:off x="1428728" y="214290"/>
            <a:ext cx="4571428" cy="32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1428728" y="3571876"/>
            <a:ext cx="77152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/>
              <a:t>«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Опыты важны для меня потому, что оправдывают все моё дальнейшее отношение к промышленности, к жизни» /Менделеев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/</a:t>
            </a:r>
            <a:endParaRPr lang="ru-RU" sz="20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&amp;Lcy;&amp;acy;&amp;bcy;&amp;ocy;&amp;rcy;&amp;acy;&amp;tcy;&amp;ocy;&amp;rcy;&amp;icy;&amp;yacy; &amp;Lcy;XTT &amp;icy;&amp;mcy;. &amp;Dcy;.&amp;Icy;. &amp;Mcy;&amp;iecy;&amp;ncy;&amp;dcy;&amp;iecy;&amp;lcy;&amp;iecy;&amp;iecy;&amp;vcy;&amp;acy; PastFuture"/>
          <p:cNvPicPr/>
          <p:nvPr/>
        </p:nvPicPr>
        <p:blipFill>
          <a:blip r:embed="rId4" cstate="print"/>
          <a:srcRect t="17989"/>
          <a:stretch>
            <a:fillRect/>
          </a:stretch>
        </p:blipFill>
        <p:spPr bwMode="auto">
          <a:xfrm>
            <a:off x="5214942" y="4429132"/>
            <a:ext cx="3500462" cy="22145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&amp;Bcy;&amp;ocy;&amp;lcy;&amp;softcy;&amp;shcy;&amp;acy;&amp;yacy; &amp;pcy;&amp;ocy;&amp;dcy;&amp;bcy;&amp;ocy;&amp;rcy;&amp;kcy;&amp;acy; &amp;bcy;&amp;iecy;&amp;zhcy;&amp;iecy;&amp;vcy;&amp;ycy;&amp;khcy; &amp;icy; &amp;kcy;&amp;ocy;&amp;rcy;&amp;icy;&amp;chcy;&amp;ncy;&amp;iecy;&amp;vcy;&amp;ycy;&amp;khcy; &amp;fcy;&amp;ocy;&amp;ncy;&amp;ocy;&amp;vcy;(&amp;CHcy;&amp;Acy;&amp;Scy;&amp;Tcy;&amp;SOFTcy; 2) - 17 &amp;Mcy;&amp;acy;&amp;yacy; 2011 - &amp;Fcy;&amp;ocy;&amp;ncy;&amp;ycy; &amp;dcy;&amp;lcy;&amp;yacy; &amp;scy;&amp;acy;&amp;jcy;&amp;tcy;&amp;ocy;&amp;vcy;,&amp;bcy;&amp;lcy;&amp;ocy;&amp;gcy;&amp;ocy;&amp;vcy;,&amp;vcy;&amp;iecy;&amp;bcy; &amp;scy;&amp;tcy;&amp;rcy;&amp;acy;&amp;ncy;&amp;icy;&amp;ts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996952"/>
            <a:ext cx="7283152" cy="1296144"/>
          </a:xfrm>
        </p:spPr>
        <p:txBody>
          <a:bodyPr>
            <a:normAutofit fontScale="90000"/>
          </a:bodyPr>
          <a:lstStyle/>
          <a:p>
            <a:r>
              <a:rPr lang="ru-RU" sz="2700" i="1" dirty="0" smtClean="0">
                <a:latin typeface="Times New Roman" pitchFamily="18" charset="0"/>
                <a:cs typeface="Times New Roman" pitchFamily="18" charset="0"/>
              </a:rPr>
              <a:t>«Русские… готовятся стать народом передовым, владыками природы и истории, а не их рабами».</a:t>
            </a:r>
            <a:r>
              <a:rPr lang="ru-RU" i="1" dirty="0" smtClean="0"/>
              <a:t/>
            </a:r>
            <a:br>
              <a:rPr lang="ru-RU" i="1" dirty="0" smtClean="0"/>
            </a:br>
            <a:endParaRPr lang="ru-RU" i="1" dirty="0"/>
          </a:p>
        </p:txBody>
      </p:sp>
      <p:pic>
        <p:nvPicPr>
          <p:cNvPr id="5" name="Picture 2" descr="&amp;Mcy;&amp;ucy;&amp;zcy;&amp;iecy;&amp;jcy;-&amp;ucy;&amp;scy;&amp;acy;&amp;dcy;&amp;softcy;&amp;bcy;&amp;acy; &amp;Dcy;.&amp;Icy;. &amp;Mcy;&amp;iecy;&amp;ncy;&amp;dcy;&amp;iecy;&amp;lcy;&amp;iecy;&amp;iecy;&amp;vcy;&amp;acy; &quot;&amp;Bcy;&amp;ocy;&amp;bcy;&amp;lcy;&amp;ocy;&amp;vcy;&amp;ocy;&quot;. &amp;Fcy;&amp;ocy;&amp;tcy;&amp;ocy;&amp;gcy;&amp;acy;&amp;lcy;&amp;iecy;&amp;rcy;&amp;iecy;&amp;yacy; &amp;Ncy;&amp;acy;&amp;ucy;&amp;chcy;&amp;ncy;&amp;ycy;&amp;iecy; &amp;pcy;&amp;rcy;&amp;icy;&amp;bcy;&amp;ocy;&amp;rcy;&amp;ycy; &amp;icy; &amp;icy;&amp;ncy;&amp;scy;&amp;tcy;&amp;rcy;&amp;ucy;&amp;mcy;&amp;iecy;&amp;ncy;&amp;tcy;&amp;ycy;. &amp;Ncy;&amp;acy;&amp;bcy;&amp;ocy;&amp;rcy; &amp;scy;&amp;tcy;&amp;iecy;&amp;kcy;&amp;lcy;&amp;yacy;&amp;ncy;&amp;ncy;&amp;ycy;&amp;khcy; &amp;kcy;&amp;ocy;&amp;lcy;&amp;bcy;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19737"/>
          <a:stretch>
            <a:fillRect/>
          </a:stretch>
        </p:blipFill>
        <p:spPr bwMode="auto">
          <a:xfrm>
            <a:off x="2267744" y="188640"/>
            <a:ext cx="5080000" cy="27114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 descr="I:\DSCF6140.JP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1259632" y="3717032"/>
            <a:ext cx="3812032" cy="28590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1" name="Picture 3" descr="I:\DSCF6141.JPG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5148064" y="3717032"/>
            <a:ext cx="3816424" cy="28440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&amp;Bcy;&amp;ocy;&amp;lcy;&amp;softcy;&amp;shcy;&amp;acy;&amp;yacy; &amp;pcy;&amp;ocy;&amp;dcy;&amp;bcy;&amp;ocy;&amp;rcy;&amp;kcy;&amp;acy; &amp;bcy;&amp;iecy;&amp;zhcy;&amp;iecy;&amp;vcy;&amp;ycy;&amp;khcy; &amp;icy; &amp;kcy;&amp;ocy;&amp;rcy;&amp;icy;&amp;chcy;&amp;ncy;&amp;iecy;&amp;vcy;&amp;ycy;&amp;khcy; &amp;fcy;&amp;ocy;&amp;ncy;&amp;ocy;&amp;vcy;(&amp;CHcy;&amp;Acy;&amp;Scy;&amp;Tcy;&amp;SOFTcy; 2) - 17 &amp;Mcy;&amp;acy;&amp;yacy; 2011 - &amp;Fcy;&amp;ocy;&amp;ncy;&amp;ycy; &amp;dcy;&amp;lcy;&amp;yacy; &amp;scy;&amp;acy;&amp;jcy;&amp;tcy;&amp;ocy;&amp;vcy;,&amp;bcy;&amp;lcy;&amp;ocy;&amp;gcy;&amp;ocy;&amp;vcy;,&amp;vcy;&amp;iecy;&amp;bcy; &amp;scy;&amp;tcy;&amp;rcy;&amp;acy;&amp;ncy;&amp;icy;&amp;ts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0"/>
            <a:ext cx="4114800" cy="1000108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Шахматово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4276" name="Picture 4" descr="&amp;Icy;&amp;scy;&amp;scy;&amp;lcy;&amp;iecy;&amp;dcy;&amp;ocy;&amp;vcy;&amp;acy;&amp;ncy;&amp;icy;&amp;iecy;, &amp;tcy;&amp;vcy;&amp;ocy;&amp;rcy;&amp;chcy;&amp;iecy;&amp;scy;&amp;tcy;&amp;vcy;&amp;ocy;, &amp;pcy;&amp;ocy;&amp;icy;&amp;scy;&amp;kcy;. / &amp;Bcy;&amp;lcy;&amp;ocy;&amp;gcy;&amp;icy; / &amp;Pcy;&amp;iecy;&amp;dcy;&amp;scy;&amp;ocy;&amp;vcy;&amp;iecy;&amp;tcy;: &amp;ocy;&amp;bcy;&amp;rcy;&amp;acy;&amp;zcy;&amp;ocy;&amp;vcy;…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357166"/>
            <a:ext cx="3024000" cy="3456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7"/>
          <p:cNvSpPr txBox="1"/>
          <p:nvPr/>
        </p:nvSpPr>
        <p:spPr>
          <a:xfrm>
            <a:off x="1571604" y="4286256"/>
            <a:ext cx="4000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Александр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Александрович  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Блок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&amp;Mcy;&amp;ucy;&amp;zcy;&amp;iecy;&amp;jcy; - &amp;ucy;&amp;scy;&amp;acy;&amp;dcy;&amp;softcy;&amp;bcy;&amp;acy; &amp;Acy;.&amp;Acy;.&amp;Bcy;&amp;lcy;&amp;ocy;&amp;kcy;&amp;acy; &quot; ALLDAY - &amp;ncy;&amp;acy;&amp;rcy;&amp;ocy;&amp;dcy;&amp;ncy;&amp;ycy;&amp;jcy; &amp;scy;&amp;acy;&amp;jcy;&amp;tcy; &amp;ocy; &amp;dcy;&amp;icy;&amp;zcy;&amp;acy;&amp;jcy;&amp;ncy;&amp;iecy;"/>
          <p:cNvPicPr>
            <a:picLocks noChangeAspect="1" noChangeArrowheads="1"/>
          </p:cNvPicPr>
          <p:nvPr/>
        </p:nvPicPr>
        <p:blipFill>
          <a:blip r:embed="rId4" cstate="print"/>
          <a:srcRect t="12500"/>
          <a:stretch>
            <a:fillRect/>
          </a:stretch>
        </p:blipFill>
        <p:spPr bwMode="auto">
          <a:xfrm>
            <a:off x="3857620" y="3357562"/>
            <a:ext cx="5046871" cy="3312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429124" y="1000108"/>
            <a:ext cx="450059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«Из года в год провожу здесь одни и те же летние месяцы... нет места, где бы я ни прошел без ошибки ночью или с закрытыми глазами»  /А.А.Блок/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&amp;Bcy;&amp;ocy;&amp;lcy;&amp;softcy;&amp;shcy;&amp;acy;&amp;yacy; &amp;pcy;&amp;ocy;&amp;dcy;&amp;bcy;&amp;ocy;&amp;rcy;&amp;kcy;&amp;acy; &amp;bcy;&amp;iecy;&amp;zhcy;&amp;iecy;&amp;vcy;&amp;ycy;&amp;khcy; &amp;icy; &amp;kcy;&amp;ocy;&amp;rcy;&amp;icy;&amp;chcy;&amp;ncy;&amp;iecy;&amp;vcy;&amp;ycy;&amp;khcy; &amp;fcy;&amp;ocy;&amp;ncy;&amp;ocy;&amp;vcy;(&amp;CHcy;&amp;Acy;&amp;Scy;&amp;Tcy;&amp;SOFTcy; 2) - 17 &amp;Mcy;&amp;acy;&amp;yacy; 2011 - &amp;Fcy;&amp;ocy;&amp;ncy;&amp;ycy; &amp;dcy;&amp;lcy;&amp;yacy; &amp;scy;&amp;acy;&amp;jcy;&amp;tcy;&amp;ocy;&amp;vcy;,&amp;bcy;&amp;lcy;&amp;ocy;&amp;gcy;&amp;ocy;&amp;vcy;,&amp;vcy;&amp;iecy;&amp;bcy; &amp;scy;&amp;tcy;&amp;rcy;&amp;acy;&amp;ncy;&amp;icy;&amp;ts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56" y="274638"/>
            <a:ext cx="5786478" cy="1143000"/>
          </a:xfrm>
        </p:spPr>
        <p:txBody>
          <a:bodyPr>
            <a:no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Великие люди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 descr="&amp;Fcy;&amp;ocy;&amp;rcy;&amp;ucy;&amp;mcy; &amp;Tcy;&amp;ocy;&amp;chcy;&amp;iecy;&amp;kcy;.&amp;ncy;&amp;iecy;&amp;tcy; - &amp;ocy;&amp;bcy;&amp;shchcy;&amp;iecy;&amp;ncy;&amp;icy;&amp;iecy; &amp;bcy;&amp;iecy;&amp;zcy; &amp;gcy;&amp;rcy;&amp;acy;&amp;ncy;&amp;icy;&amp;tscy; ! &amp;Ecy;&amp;pcy;&amp;ocy;&amp;khcy;&amp;acy;&amp;lcy;&amp;softcy;&amp;ncy;&amp;acy;&amp;yacy; &amp;Kcy;&amp;acy;&amp;rcy;&amp;tcy;&amp;icy;&amp;ncy;&amp;acy;. &amp;Kcy;&amp;tcy;&amp;ocy; &amp;ncy;&amp;acy; &amp;ncy;&amp;iecy;&amp;jcy; &amp;icy;&amp;zcy;&amp;ocy;&amp;bcy;&amp;rcy;&amp;acy;&amp;zhcy;&amp;iecy;&amp;ncy;?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1643050"/>
            <a:ext cx="2508000" cy="3420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34" name="Picture 10" descr="&amp;Tcy;&amp;ocy;&amp;mcy;&amp;scy;&amp;kcy;. &amp;Vcy;&amp;ycy;&amp;scy;&amp;tcy;&amp;acy;&amp;vcy;&amp;kcy;&amp;icy;: &amp;Vcy;&amp;ocy;&amp;jcy;&amp;ncy;&amp;acy; &amp;icy; &amp;mcy;&amp;icy;&amp;rcy;. &amp;YAcy;&amp;scy;&amp;ncy;&amp;acy;&amp;yacy; &amp;Pcy;&amp;ocy;&amp;lcy;&amp;yacy;&amp;ncy;&amp;acy; - &amp;Tcy;&amp;ocy;&amp;mcy;&amp;scy;&amp;kcy;"/>
          <p:cNvPicPr>
            <a:picLocks noChangeAspect="1" noChangeArrowheads="1"/>
          </p:cNvPicPr>
          <p:nvPr/>
        </p:nvPicPr>
        <p:blipFill>
          <a:blip r:embed="rId4" cstate="print"/>
          <a:srcRect l="2381" r="7131"/>
          <a:stretch>
            <a:fillRect/>
          </a:stretch>
        </p:blipFill>
        <p:spPr bwMode="auto">
          <a:xfrm>
            <a:off x="4000496" y="1571612"/>
            <a:ext cx="2436038" cy="3420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38" name="Picture 14" descr="&amp;Icy;&amp;scy;&amp;scy;&amp;lcy;&amp;iecy;&amp;dcy;&amp;ocy;&amp;vcy;&amp;acy;&amp;ncy;&amp;icy;&amp;iecy;, &amp;tcy;&amp;vcy;&amp;ocy;&amp;rcy;&amp;chcy;&amp;iecy;&amp;scy;&amp;tcy;&amp;vcy;&amp;ocy;, &amp;pcy;&amp;ocy;&amp;icy;&amp;scy;&amp;kcy;. / &amp;Bcy;&amp;lcy;&amp;ocy;&amp;gcy;&amp;icy; / &amp;Pcy;&amp;iecy;&amp;dcy;&amp;scy;&amp;ocy;&amp;vcy;&amp;iecy;&amp;tcy;: &amp;ocy;&amp;bcy;&amp;rcy;&amp;acy;&amp;zcy;&amp;ocy;&amp;vcy;&amp;acy;&amp;ncy;&amp;icy;&amp;iecy;, &amp;ucy;&amp;chcy;&amp;icy;&amp;tcy;&amp;iecy;&amp;lcy;&amp;softcy;, &amp;shcy;&amp;kcy;&amp;ocy;&amp;lcy;&amp;acy;"/>
          <p:cNvPicPr>
            <a:picLocks noChangeAspect="1" noChangeArrowheads="1"/>
          </p:cNvPicPr>
          <p:nvPr/>
        </p:nvPicPr>
        <p:blipFill>
          <a:blip r:embed="rId5" cstate="print"/>
          <a:srcRect l="9450" r="7867"/>
          <a:stretch>
            <a:fillRect/>
          </a:stretch>
        </p:blipFill>
        <p:spPr bwMode="auto">
          <a:xfrm>
            <a:off x="6572265" y="1571612"/>
            <a:ext cx="2357454" cy="3420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8" name="TextBox 17"/>
          <p:cNvSpPr txBox="1"/>
          <p:nvPr/>
        </p:nvSpPr>
        <p:spPr>
          <a:xfrm>
            <a:off x="1500166" y="5286388"/>
            <a:ext cx="30718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Толстой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Лев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Николаевич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58016" y="5286388"/>
            <a:ext cx="22859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 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Блок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Александр Александрович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286248" y="5214950"/>
            <a:ext cx="22860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Менделеев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Дмитрий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Иванович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&amp;Bcy;&amp;ocy;&amp;lcy;&amp;softcy;&amp;shcy;&amp;acy;&amp;yacy; &amp;pcy;&amp;ocy;&amp;dcy;&amp;bcy;&amp;ocy;&amp;rcy;&amp;kcy;&amp;acy; &amp;bcy;&amp;iecy;&amp;zhcy;&amp;iecy;&amp;vcy;&amp;ycy;&amp;khcy; &amp;icy; &amp;kcy;&amp;ocy;&amp;rcy;&amp;icy;&amp;chcy;&amp;ncy;&amp;iecy;&amp;vcy;&amp;ycy;&amp;khcy; &amp;fcy;&amp;ocy;&amp;ncy;&amp;ocy;&amp;vcy;(&amp;CHcy;&amp;Acy;&amp;Scy;&amp;Tcy;&amp;SOFTcy; 2) - 17 &amp;Mcy;&amp;acy;&amp;yacy; 2011 - &amp;Fcy;&amp;ocy;&amp;ncy;&amp;ycy; &amp;dcy;&amp;lcy;&amp;yacy; &amp;scy;&amp;acy;&amp;jcy;&amp;tcy;&amp;ocy;&amp;vcy;,&amp;bcy;&amp;lcy;&amp;ocy;&amp;gcy;&amp;ocy;&amp;vcy;,&amp;vcy;&amp;iecy;&amp;bcy; &amp;scy;&amp;tcy;&amp;rcy;&amp;acy;&amp;ncy;&amp;icy;&amp;ts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5300" name="Picture 4" descr="&amp;Pcy;&amp;ocy;&amp;ecy;&amp;tcy; &amp;Acy;&amp;lcy;&amp;iecy;&amp;kcy;&amp;scy;&amp;acy;&amp;ncy;&amp;dcy;&amp;rcy; &amp;Bcy;&amp;lcy;&amp;ocy;&amp;kcy; - Alexander Blok - &amp;Pcy;&amp;ocy;&amp;rcy;&amp;tcy;&amp;rcy;&amp;iecy;&amp;tcy;, &amp;fcy;&amp;ocy;&amp;tcy;&amp;ocy;, photo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</a:blip>
          <a:srcRect l="13924"/>
          <a:stretch>
            <a:fillRect/>
          </a:stretch>
        </p:blipFill>
        <p:spPr bwMode="auto">
          <a:xfrm>
            <a:off x="1285852" y="1571612"/>
            <a:ext cx="3533008" cy="2700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Picture 2" descr="&amp;Ucy;&amp;scy;&amp;acy;&amp;dcy;&amp;softcy;&amp;bcy;&amp;ycy; &amp;Pcy;&amp;ocy;&amp;dcy;&amp;mcy;&amp;ocy;&amp;scy;&amp;kcy;&amp;ocy;&amp;vcy;&amp;softcy;&amp;yacy; - &amp;SHcy;&amp;acy;&amp;khcy;&amp;mcy;&amp;acy;&amp;tcy;&amp;ocy;&amp;vcy;&amp;ocy;"/>
          <p:cNvPicPr>
            <a:picLocks noChangeAspect="1" noChangeArrowheads="1"/>
          </p:cNvPicPr>
          <p:nvPr/>
        </p:nvPicPr>
        <p:blipFill>
          <a:blip r:embed="rId4" cstate="print"/>
          <a:srcRect b="3691"/>
          <a:stretch>
            <a:fillRect/>
          </a:stretch>
        </p:blipFill>
        <p:spPr bwMode="auto">
          <a:xfrm>
            <a:off x="5000628" y="3857628"/>
            <a:ext cx="3919965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Содержимое 2"/>
          <p:cNvSpPr>
            <a:spLocks noGrp="1"/>
          </p:cNvSpPr>
          <p:nvPr>
            <p:ph idx="1"/>
          </p:nvPr>
        </p:nvSpPr>
        <p:spPr>
          <a:xfrm>
            <a:off x="928662" y="4429132"/>
            <a:ext cx="4000528" cy="214314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Усадебный парк со старыми липами, березами и елями в Шахматово - прекрасен!</a:t>
            </a:r>
          </a:p>
          <a:p>
            <a:pPr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    Сад расходящихся тропок.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357290" y="214290"/>
            <a:ext cx="3571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«Место, где я хотел бы жить – Шахматово»  </a:t>
            </a:r>
          </a:p>
          <a:p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                         А.Блок.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29190" y="2071678"/>
            <a:ext cx="42148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«Вид… широкий, вольный и задумчивый. Русь настоящая»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Усадьбы Подмосковья - Шахматово"/>
          <p:cNvPicPr>
            <a:picLocks noChangeAspect="1" noChangeArrowheads="1"/>
          </p:cNvPicPr>
          <p:nvPr/>
        </p:nvPicPr>
        <p:blipFill>
          <a:blip r:embed="rId5" cstate="print"/>
          <a:srcRect b="6655"/>
          <a:stretch>
            <a:fillRect/>
          </a:stretch>
        </p:blipFill>
        <p:spPr bwMode="auto">
          <a:xfrm>
            <a:off x="4857752" y="214290"/>
            <a:ext cx="4044440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5000628" y="2649639"/>
            <a:ext cx="4357718" cy="1431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Блоковская "возлюбленная поляна" со знаменитым Блоковским валуном.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5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</a:rPr>
              <a:t>  </a:t>
            </a:r>
            <a:endParaRPr kumimoji="0" lang="ru-RU" sz="32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&amp;Bcy;&amp;ocy;&amp;lcy;&amp;softcy;&amp;shcy;&amp;acy;&amp;yacy; &amp;pcy;&amp;ocy;&amp;dcy;&amp;bcy;&amp;ocy;&amp;rcy;&amp;kcy;&amp;acy; &amp;bcy;&amp;iecy;&amp;zhcy;&amp;iecy;&amp;vcy;&amp;ycy;&amp;khcy; &amp;icy; &amp;kcy;&amp;ocy;&amp;rcy;&amp;icy;&amp;chcy;&amp;ncy;&amp;iecy;&amp;vcy;&amp;ycy;&amp;khcy; &amp;fcy;&amp;ocy;&amp;ncy;&amp;ocy;&amp;vcy;(&amp;CHcy;&amp;Acy;&amp;Scy;&amp;Tcy;&amp;SOFTcy; 2) - 17 &amp;Mcy;&amp;acy;&amp;yacy; 2011 - &amp;Fcy;&amp;ocy;&amp;ncy;&amp;ycy; &amp;dcy;&amp;lcy;&amp;yacy; &amp;scy;&amp;acy;&amp;jcy;&amp;tcy;&amp;ocy;&amp;vcy;,&amp;bcy;&amp;lcy;&amp;ocy;&amp;gcy;&amp;ocy;&amp;vcy;,&amp;vcy;&amp;iecy;&amp;bcy; &amp;scy;&amp;tcy;&amp;rcy;&amp;acy;&amp;ncy;&amp;icy;&amp;ts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1986" name="AutoShape 2" descr="Kliment Timiryazev.jpg"/>
          <p:cNvSpPr>
            <a:spLocks noChangeAspect="1" noChangeArrowheads="1"/>
          </p:cNvSpPr>
          <p:nvPr/>
        </p:nvSpPr>
        <p:spPr bwMode="auto">
          <a:xfrm>
            <a:off x="155575" y="-1355725"/>
            <a:ext cx="1905000" cy="28289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988" name="Picture 4" descr="&amp;Ucy;&amp;scy;&amp;acy;&amp;dcy;&amp;softcy;&amp;bcy;&amp;ycy; &amp;Pcy;&amp;ocy;&amp;dcy;&amp;mcy;&amp;ocy;&amp;scy;&amp;kcy;&amp;ocy;&amp;vcy;&amp;softcy;&amp;yacy; - &amp;Tcy;&amp;acy;&amp;rcy;&amp;acy;&amp;kcy;&amp;acy;&amp;ncy;&amp;ocy;&amp;vcy;&amp;ocy;"/>
          <p:cNvPicPr>
            <a:picLocks noChangeAspect="1" noChangeArrowheads="1"/>
          </p:cNvPicPr>
          <p:nvPr/>
        </p:nvPicPr>
        <p:blipFill>
          <a:blip r:embed="rId3" cstate="print"/>
          <a:srcRect l="10417" b="6366"/>
          <a:stretch>
            <a:fillRect/>
          </a:stretch>
        </p:blipFill>
        <p:spPr bwMode="auto">
          <a:xfrm>
            <a:off x="1428728" y="4000504"/>
            <a:ext cx="3357586" cy="2587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2" descr="&amp;Gcy;&amp;ocy;&amp;scy;&amp;ucy;&amp;dcy;&amp;acy;&amp;rcy;&amp;scy;&amp;tcy;&amp;vcy;&amp;iecy;&amp;ncy;&amp;ncy;&amp;ycy;&amp;jcy; &amp;icy;&amp;scy;&amp;tcy;&amp;ocy;&amp;rcy;&amp;icy;&amp;kcy;&amp;ocy;-&amp;lcy;&amp;icy;&amp;tcy;&amp;iecy;&amp;rcy;&amp;acy;&amp;tcy;&amp;ucy;&amp;rcy;&amp;ncy;&amp;ycy;&amp;jcy; &amp;icy; &amp;pcy;&amp;rcy;&amp;icy;&amp;rcy;&amp;ocy;&amp;dcy;&amp;ncy;&amp;ycy;&amp;jcy; &amp;mcy;&amp;ucy;&amp;zcy;&amp;iecy;&amp;jcy;-&amp;zcy;&amp;acy;&amp;pcy;&amp;ocy;&amp;vcy;&amp;iecy;&amp;dcy;&amp;ncy;&amp;icy;&amp;kcy; &amp;Acy;.&amp;Acy;.&amp;Bcy;&amp;lcy;&amp;ocy;&amp;kcy;&amp;acy;. (&amp;SHcy;&amp;acy;&amp;khcy;&amp;mcy;&amp;acy;&amp;tcy;&amp;ocy;&amp;vcy;&amp;ocy;) - &amp;Pcy;&amp;ocy;&amp;dcy;&amp;mcy;&amp;ocy;&amp;scy;&amp;kcy;&amp;ocy;&amp;vcy;&amp;softcy;&amp;iecy; - &amp;Kcy;&amp;ucy;&amp;rcy;&amp;ocy;&amp;rcy;&amp;tcy;&amp;ncy;&amp;ycy;&amp;iecy; &amp;Tcy;&amp;ucy;&amp;rcy;&amp;y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52" y="785794"/>
            <a:ext cx="3960000" cy="297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1428728" y="214290"/>
            <a:ext cx="7715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Государственный историко-литературный и природный 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музей – заповедник Блока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&amp;Gcy;&amp;ocy;&amp;scy;&amp;ucy;&amp;dcy;&amp;acy;&amp;rcy;&amp;scy;&amp;tcy;&amp;vcy;&amp;iecy;&amp;ncy;&amp;ncy;&amp;ycy;&amp;jcy; &amp;icy;&amp;scy;&amp;tcy;&amp;ocy;&amp;rcy;&amp;icy;&amp;kcy;&amp;ocy;-&amp;lcy;&amp;icy;&amp;tcy;&amp;iecy;&amp;rcy;&amp;acy;&amp;tcy;&amp;ucy;&amp;rcy;&amp;ncy;&amp;ycy;&amp;jcy; &amp;icy; &amp;pcy;&amp;rcy;&amp;icy;&amp;rcy;&amp;ocy;&amp;dcy;&amp;ncy;&amp;ycy;&amp;jcy; &amp;mcy;&amp;ucy;&amp;zcy;&amp;iecy;&amp;jcy;-&amp;zcy;&amp;acy;&amp;pcy;&amp;ocy;&amp;vcy;&amp;iecy;&amp;dcy;&amp;ncy;&amp;icy;&amp;kcy; &amp;Acy;.&amp;Acy;. &amp;Bcy;&amp;lcy;&amp;ocy;&amp;kcy;&amp;acy; &quot;&amp;SHcy;&amp;acy;&amp;khcy;&amp;mcy;&amp;acy;&amp;tcy;&amp;ocy;&amp;vcy;&amp;ocy;&quot; - &amp;Rcy;&amp;ocy;&amp;scy;&amp;scy;&amp;icy;&amp;yacy; - &amp;Kcy;&amp;acy;&amp;tcy;&amp;acy;&amp;lcy;&amp;ocy;&amp;gcy; &amp;mcy;&amp;ucy;&amp;zcy;&amp;iecy;&amp;iecy;&amp;vcy;"/>
          <p:cNvPicPr>
            <a:picLocks noChangeAspect="1" noChangeArrowheads="1"/>
          </p:cNvPicPr>
          <p:nvPr/>
        </p:nvPicPr>
        <p:blipFill>
          <a:blip r:embed="rId5" cstate="print"/>
          <a:srcRect t="6615" r="13817"/>
          <a:stretch>
            <a:fillRect/>
          </a:stretch>
        </p:blipFill>
        <p:spPr bwMode="auto">
          <a:xfrm>
            <a:off x="5214942" y="3929066"/>
            <a:ext cx="3384000" cy="26645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 descr="&amp;Vcy;&amp;ocy;&amp;scy;&amp;scy;&amp;tcy;&amp;acy;&amp;ncy;&amp;ocy;&amp;vcy;&amp;lcy;&amp;iecy;&amp;ncy;&amp;ncy;&amp;ycy;&amp;jcy; &amp;pcy;&amp;rcy;&amp;ucy;&amp;dcy; &amp;vcy; &amp;SHcy;&amp;acy;&amp;khcy;&amp;mcy;&amp;acy;&amp;tcy;&amp;ocy;&amp;vcy;&amp;iecy;"/>
          <p:cNvPicPr/>
          <p:nvPr/>
        </p:nvPicPr>
        <p:blipFill>
          <a:blip r:embed="rId6" cstate="print">
            <a:lum contrast="20000"/>
          </a:blip>
          <a:srcRect/>
          <a:stretch>
            <a:fillRect/>
          </a:stretch>
        </p:blipFill>
        <p:spPr bwMode="auto">
          <a:xfrm>
            <a:off x="5364088" y="1196752"/>
            <a:ext cx="3384376" cy="25560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&amp;Bcy;&amp;ocy;&amp;lcy;&amp;softcy;&amp;shcy;&amp;acy;&amp;yacy; &amp;pcy;&amp;ocy;&amp;dcy;&amp;bcy;&amp;ocy;&amp;rcy;&amp;kcy;&amp;acy; &amp;bcy;&amp;iecy;&amp;zhcy;&amp;iecy;&amp;vcy;&amp;ycy;&amp;khcy; &amp;icy; &amp;kcy;&amp;ocy;&amp;rcy;&amp;icy;&amp;chcy;&amp;ncy;&amp;iecy;&amp;vcy;&amp;ycy;&amp;khcy; &amp;fcy;&amp;ocy;&amp;ncy;&amp;ocy;&amp;vcy;(&amp;CHcy;&amp;Acy;&amp;Scy;&amp;Tcy;&amp;SOFTcy; 2) - 17 &amp;Mcy;&amp;acy;&amp;yacy; 2011 - &amp;Fcy;&amp;ocy;&amp;ncy;&amp;ycy; &amp;dcy;&amp;lcy;&amp;yacy; &amp;scy;&amp;acy;&amp;jcy;&amp;tcy;&amp;ocy;&amp;vcy;,&amp;bcy;&amp;lcy;&amp;ocy;&amp;gcy;&amp;ocy;&amp;vcy;,&amp;vcy;&amp;iecy;&amp;bcy; &amp;scy;&amp;tcy;&amp;rcy;&amp;acy;&amp;ncy;&amp;icy;&amp;ts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&amp;Lcy;&amp;iecy;&amp;vcy; &amp;Ncy;&amp;icy;&amp;kcy;&amp;ocy;&amp;lcy;&amp;acy;&amp;iecy;&amp;vcy;&amp;icy;&amp;chcy; &amp;Tcy;&amp;ocy;&amp;lcy;&amp;scy;&amp;tcy;&amp;ocy;&amp;jcy; (28.08.1828 - 20.11.1910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620688"/>
            <a:ext cx="2970391" cy="3564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187624" y="0"/>
            <a:ext cx="7499176" cy="6429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     Соголево                          Ельцово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7" name="Рисунок 6" descr="&amp;Vcy;&amp;ocy;&amp;lcy;&amp;kcy;&amp;ocy;&amp;ncy;&amp;scy;&amp;kcy;&amp;acy;&amp;yacy; &amp;Vcy;.&amp;Acy;."/>
          <p:cNvPicPr/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580112" y="620688"/>
            <a:ext cx="2928957" cy="360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7"/>
          <p:cNvSpPr txBox="1"/>
          <p:nvPr/>
        </p:nvSpPr>
        <p:spPr>
          <a:xfrm>
            <a:off x="1331640" y="4221088"/>
            <a:ext cx="34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Лев Николаевич Толстой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788024" y="4077072"/>
            <a:ext cx="4355976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Варвара Александровна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Волконская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59632" y="4581128"/>
            <a:ext cx="752721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«Устав от рассеянной светской жизни, которую я вел тогда в Москве, я поехал к ней в ее маленькое именьице (Соголево) Клинского уезда и провел у нее несколько дней. Это пребывание у нее осталось для меня одним из чистых и светлых воспоминаний моей жизни»…              </a:t>
            </a:r>
          </a:p>
          <a:p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/Л.Н.Толстой/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&amp;Bcy;&amp;ocy;&amp;lcy;&amp;softcy;&amp;shcy;&amp;acy;&amp;yacy; &amp;pcy;&amp;ocy;&amp;dcy;&amp;bcy;&amp;ocy;&amp;rcy;&amp;kcy;&amp;acy; &amp;bcy;&amp;iecy;&amp;zhcy;&amp;iecy;&amp;vcy;&amp;ycy;&amp;khcy; &amp;icy; &amp;kcy;&amp;ocy;&amp;rcy;&amp;icy;&amp;chcy;&amp;ncy;&amp;iecy;&amp;vcy;&amp;ycy;&amp;khcy; &amp;fcy;&amp;ocy;&amp;ncy;&amp;ocy;&amp;vcy;(&amp;CHcy;&amp;Acy;&amp;Scy;&amp;Tcy;&amp;SOFTcy; 2) - 17 &amp;Mcy;&amp;acy;&amp;yacy; 2011 - &amp;Fcy;&amp;ocy;&amp;ncy;&amp;ycy; &amp;dcy;&amp;lcy;&amp;yacy; &amp;scy;&amp;acy;&amp;jcy;&amp;tcy;&amp;ocy;&amp;vcy;,&amp;bcy;&amp;lcy;&amp;ocy;&amp;gcy;&amp;ocy;&amp;vcy;,&amp;vcy;&amp;iecy;&amp;bcy; &amp;scy;&amp;tcy;&amp;rcy;&amp;acy;&amp;ncy;&amp;icy;&amp;ts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&amp;Vcy; &amp;shcy;&amp;kcy;&amp;ocy;&amp;lcy;&amp;iecy; &amp;Tcy;&amp;ocy;&amp;lcy;&amp;scy;&amp;tcy;&amp;ocy;&amp;gcy;&amp;o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285728"/>
            <a:ext cx="3450000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1357290" y="3429000"/>
            <a:ext cx="514353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«Образование -  есть потребность всякого человека. Поэтому образование может быть только в форме удовлетворения потребности.  Образование на деле и в книге не может быть насильственно и должно доставлять наслаждение учащимся»  /Л.Н.Толстой/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4" name="AutoShape 4" descr="&amp;Icy;&amp;scy;&amp;tcy;&amp;ocy;&amp;rcy;&amp;icy;&amp;yacy; &amp;scy;&amp;iecy;&amp;lcy;&amp;acy; &amp;Kcy;&amp;rcy;&amp;icy;&amp;ucy;&amp;shcy;&amp;acy;-&amp;Gcy;&amp;lcy;&amp;acy;&amp;vcy;&amp;ncy;&amp;acy;&amp;ya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6" name="AutoShape 6" descr="&amp;Icy;&amp;scy;&amp;tcy;&amp;ocy;&amp;rcy;&amp;icy;&amp;yacy; &amp;scy;&amp;iecy;&amp;lcy;&amp;acy; &amp;Kcy;&amp;rcy;&amp;icy;&amp;ucy;&amp;shcy;&amp;acy;-&amp;Gcy;&amp;lcy;&amp;acy;&amp;vcy;&amp;ncy;&amp;acy;&amp;ya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8" name="AutoShape 8" descr="&amp;Icy;&amp;scy;&amp;tcy;&amp;ocy;&amp;rcy;&amp;icy;&amp;yacy; &amp;scy;&amp;iecy;&amp;lcy;&amp;acy; &amp;Kcy;&amp;rcy;&amp;icy;&amp;ucy;&amp;shcy;&amp;acy;-&amp;Gcy;&amp;lcy;&amp;acy;&amp;vcy;&amp;ncy;&amp;acy;&amp;ya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30" name="Picture 10" descr="&amp;Icy;&amp;scy;&amp;tcy;&amp;ocy;&amp;rcy;&amp;icy;&amp;yacy; &amp;scy;&amp;iecy;&amp;lcy;&amp;acy; &amp;Kcy;&amp;rcy;&amp;icy;&amp;ucy;&amp;shcy;&amp;acy;-&amp;Gcy;&amp;lcy;&amp;acy;&amp;vcy;&amp;ncy;&amp;acy;&amp;ya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428604"/>
            <a:ext cx="3714776" cy="24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5572132" y="0"/>
            <a:ext cx="2300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Барский пруд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32" name="Picture 12" descr="&amp;Scy;&amp;bcy;&amp;ocy;&amp;rcy;&amp;ncy;&amp;icy;&amp;kcy; &amp;mcy;&amp;acy;&amp;tcy;&amp;iecy;&amp;rcy;&amp;icy;&amp;acy;&amp;lcy;&amp;ocy;&amp;vcy; &amp;ocy; &amp;mcy;&amp;acy;&amp;gcy;&amp;icy;&amp;icy; &amp;icy; &amp;kcy;&amp;ocy;&amp;lcy;&amp;dcy;&amp;ocy;&amp;vcy;&amp;scy;&amp;tcy;&amp;vcy;&amp;iecy;."/>
          <p:cNvPicPr>
            <a:picLocks noChangeAspect="1" noChangeArrowheads="1"/>
          </p:cNvPicPr>
          <p:nvPr/>
        </p:nvPicPr>
        <p:blipFill>
          <a:blip r:embed="rId5" cstate="print"/>
          <a:srcRect r="7862"/>
          <a:stretch>
            <a:fillRect/>
          </a:stretch>
        </p:blipFill>
        <p:spPr bwMode="auto">
          <a:xfrm>
            <a:off x="6572264" y="3438000"/>
            <a:ext cx="2357454" cy="34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6786578" y="2928934"/>
            <a:ext cx="2357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Вековые дубы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&amp;Bcy;&amp;ocy;&amp;lcy;&amp;softcy;&amp;shcy;&amp;acy;&amp;yacy; &amp;pcy;&amp;ocy;&amp;dcy;&amp;bcy;&amp;ocy;&amp;rcy;&amp;kcy;&amp;acy; &amp;bcy;&amp;iecy;&amp;zhcy;&amp;iecy;&amp;vcy;&amp;ycy;&amp;khcy; &amp;icy; &amp;kcy;&amp;ocy;&amp;rcy;&amp;icy;&amp;chcy;&amp;ncy;&amp;iecy;&amp;vcy;&amp;ycy;&amp;khcy; &amp;fcy;&amp;ocy;&amp;ncy;&amp;ocy;&amp;vcy;(&amp;CHcy;&amp;Acy;&amp;Scy;&amp;Tcy;&amp;SOFTcy; 2) - 17 &amp;Mcy;&amp;acy;&amp;yacy; 2011 - &amp;Fcy;&amp;ocy;&amp;ncy;&amp;ycy; &amp;dcy;&amp;lcy;&amp;yacy; &amp;scy;&amp;acy;&amp;jcy;&amp;tcy;&amp;ocy;&amp;vcy;,&amp;bcy;&amp;lcy;&amp;ocy;&amp;gcy;&amp;ocy;&amp;vcy;,&amp;vcy;&amp;iecy;&amp;bcy; &amp;scy;&amp;tcy;&amp;rcy;&amp;acy;&amp;ncy;&amp;icy;&amp;ts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Рисунок 6" descr="5 &amp;fcy;&amp;ocy;&amp;tcy;&amp;ocy; &amp;vcy;&amp;ycy;&amp;scy;&amp;ocy;&amp;kcy;&amp;ocy;&amp;gcy;&amp;ocy; &amp;rcy;&amp;acy;&amp;zcy;&amp;rcy;&amp;iecy;&amp;shcy;&amp;iecy;&amp;ncy;&amp;icy;&amp;yacy; &amp;Lcy;&amp;iecy;&amp;tcy;&amp;ncy;&amp;icy;&amp;jcy; &amp;pcy;&amp;acy;&amp;rcy;&amp;kcy; &amp;pcy;&amp;iecy;&amp;jcy;&amp;zcy;&amp;acy;&amp;zhcy;"/>
          <p:cNvPicPr/>
          <p:nvPr/>
        </p:nvPicPr>
        <p:blipFill>
          <a:blip r:embed="rId3" cstate="print"/>
          <a:srcRect l="17958" t="4225" r="7522" b="13615"/>
          <a:stretch>
            <a:fillRect/>
          </a:stretch>
        </p:blipFill>
        <p:spPr bwMode="auto">
          <a:xfrm>
            <a:off x="3131840" y="4518000"/>
            <a:ext cx="3357586" cy="23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&amp;Gcy;&amp;ocy;&amp;scy;&amp;ucy;&amp;dcy;&amp;acy;&amp;rcy;&amp;scy;&amp;tcy;&amp;vcy;&amp;iecy;&amp;ncy;&amp;ncy;&amp;ycy;&amp;jcy; &amp;icy;&amp;scy;&amp;tcy;&amp;ocy;&amp;rcy;&amp;icy;&amp;kcy;&amp;ocy;-&amp;lcy;&amp;icy;&amp;tcy;&amp;iecy;&amp;rcy;&amp;acy;&amp;tcy;&amp;ucy;&amp;rcy;&amp;ncy;&amp;ycy;&amp;jcy; &amp;icy; &amp;pcy;&amp;rcy;&amp;icy;&amp;rcy;&amp;ocy;&amp;dcy;&amp;ncy;&amp;ycy;&amp;jcy; &amp;mcy;&amp;ucy;&amp;zcy;&amp;iecy;&amp;jcy;-&amp;zcy;&amp;acy;&amp;pcy;&amp;ocy;&amp;vcy;&amp;iecy;&amp;dcy;&amp;ncy;&amp;icy;&amp;kcy; &amp;Acy;.&amp;Acy;.&amp;Bcy;&amp;lcy;&amp;ocy;&amp;kcy;&amp;acy;. (&amp;SHcy;&amp;acy;&amp;khcy;&amp;mcy;&amp;acy;&amp;tcy;&amp;ocy;&amp;vcy;&amp;ocy;) - &amp;Pcy;&amp;ocy;&amp;dcy;&amp;mcy;&amp;ocy;&amp;scy;&amp;kcy;&amp;ocy;&amp;vcy;&amp;softcy;&amp;iecy; - &amp;Kcy;&amp;ucy;&amp;rcy;&amp;ocy;&amp;rcy;&amp;tcy;&amp;ncy;&amp;ycy;&amp;iecy; &amp;Tcy;&amp;ucy;&amp;rcy;&amp;y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60000" y="4770000"/>
            <a:ext cx="2784000" cy="208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&amp;Mcy;&amp;ucy;&amp;zcy;&amp;iecy;&amp;jcy;-&amp;ucy;&amp;scy;&amp;acy;&amp;dcy;&amp;softcy;&amp;bcy;&amp;acy; &amp;Dcy;.&amp;Icy;. &amp;Mcy;&amp;iecy;&amp;ncy;&amp;dcy;&amp;iecy;&amp;lcy;&amp;iecy;&amp;iecy;&amp;vcy;&amp;acy; &quot;&amp;Bcy;&amp;ocy;&amp;bcy;&amp;lcy;&amp;ocy;&amp;vcy;&amp;ocy;&quot;. &amp;Fcy;&amp;ocy;&amp;tcy;&amp;ocy;&amp;gcy;&amp;acy;&amp;lcy;&amp;iecy;&amp;rcy;&amp;iecy;&amp;yacy;. &quot;&amp;Bcy;&amp;ocy;&amp;bcy;&amp;lcy;&amp;ocy;&amp;vcy;&amp;ocy;&quot;. &amp;Acy;&amp;lcy;&amp;lcy;&amp;iecy;&amp;yacy; &amp;ucy;&amp;scy;&amp;acy;&amp;dcy;&amp;softcy;&amp;bcy;&amp;ycy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3429000"/>
            <a:ext cx="21546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&amp;Bcy;&amp;ocy;&amp;bcy;&amp;lcy;&amp;ocy;&amp;vcy;&amp;ocy; &amp;ncy;&amp;iecy; &amp;ocy;&amp;kcy;&amp;ocy;&amp;tcy;&amp;tcy;&amp;iecy;&amp;dcy;&amp;zhcy;&amp;icy;&amp;tcy;&amp;scy;&amp;yacy;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64366" y="0"/>
            <a:ext cx="2579634" cy="237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4" name="Picture 10" descr="&amp;Mcy;&amp;icy;&amp;ncy;&amp;kcy;&amp;ucy;&amp;lcy;&amp;softcy;&amp;tcy; &amp;Pcy;&amp;ocy;&amp;dcy;&amp;mcy;&amp;ocy;&amp;scy;&amp;kcy;&amp;ocy;&amp;vcy;&amp;softcy;&amp;yacy; &amp;ncy;&amp;acy;&amp;lcy;&amp;ocy;&amp;zhcy;&amp;icy;&amp;lcy; &amp;zcy;&amp;acy;&amp;pcy;&amp;rcy;&amp;iecy;&amp;tcy; &amp;ncy;&amp;acy; &amp;scy;&amp;tcy;&amp;rcy;&amp;ocy;&amp;icy;&amp;tcy;&amp;iecy;&amp;lcy;&amp;softcy;&amp;scy;&amp;tcy;&amp;vcy;&amp;ocy; &amp;vcy;&amp;bcy;&amp;lcy;&amp;icy;&amp;zcy;&amp;icy; &amp;mcy;&amp;ucy;&amp;zcy;&amp;iecy;&amp;iecy;&amp;vcy; &amp;Mcy;&amp;iecy;&amp;ncy;&amp;dcy;&amp;iecy;&amp;lcy;&amp;iecy;&amp;iecy;&amp;vcy;&amp;acy; &amp;icy; &amp;Bcy;&amp;lcy;&amp;ocy;&amp;kcy;&amp;acy;"/>
          <p:cNvPicPr>
            <a:picLocks noChangeAspect="1" noChangeArrowheads="1"/>
          </p:cNvPicPr>
          <p:nvPr/>
        </p:nvPicPr>
        <p:blipFill>
          <a:blip r:embed="rId7" cstate="print"/>
          <a:srcRect l="6869"/>
          <a:stretch>
            <a:fillRect/>
          </a:stretch>
        </p:blipFill>
        <p:spPr bwMode="auto">
          <a:xfrm>
            <a:off x="6429388" y="2420888"/>
            <a:ext cx="2714612" cy="23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6" name="Picture 12" descr="&amp;Ucy;&amp;scy;&amp;acy;&amp;dcy;&amp;softcy;&amp;bcy;&amp;acy; &amp;SHcy;&amp;acy;&amp;khcy;&amp;mcy;&amp;acy;&amp;tcy;&amp;ocy;&amp;vcy;&amp;ocy; (&amp;Mcy;&amp;ucy;&amp;zcy;&amp;iecy;&amp;jcy;-&amp;zcy;&amp;acy;&amp;pcy;&amp;ocy;&amp;vcy;&amp;iecy;&amp;dcy;&amp;ncy;&amp;icy;&amp;kcy; &amp;Acy;.&amp;Acy;. &amp;Bcy;&amp;lcy;&amp;ocy;&amp;kcy;&amp;acy;) &amp;Lcy;&amp;iecy;&amp;ncy;&amp;icy;&amp;ncy;&amp;gcy;&amp;rcy;&amp;acy;&amp;dcy;&amp;scy;&amp;kcy;&amp;ocy;&amp;iecy; &amp;shcy;&amp;ocy;&amp;scy;&amp;scy;&amp;iecy;"/>
          <p:cNvPicPr>
            <a:picLocks noChangeAspect="1" noChangeArrowheads="1"/>
          </p:cNvPicPr>
          <p:nvPr/>
        </p:nvPicPr>
        <p:blipFill>
          <a:blip r:embed="rId8" cstate="print"/>
          <a:srcRect l="18750" b="27083"/>
          <a:stretch>
            <a:fillRect/>
          </a:stretch>
        </p:blipFill>
        <p:spPr bwMode="auto">
          <a:xfrm>
            <a:off x="3131840" y="0"/>
            <a:ext cx="3500430" cy="200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40" name="Picture 16" descr="&amp;Icy;&amp;scy;&amp;tcy;&amp;ocy;&amp;rcy;&amp;icy;&amp;kcy;&amp;ocy;-&amp;lcy;&amp;icy;&amp;tcy;&amp;iecy;&amp;rcy;&amp;acy;&amp;tcy;&amp;ucy;&amp;rcy;&amp;ncy;&amp;ycy;&amp;jcy; &amp;icy; &amp;pcy;&amp;rcy;&amp;icy;&amp;rcy;&amp;ocy;&amp;dcy;&amp;ncy;&amp;ycy;&amp;jcy; &amp;mcy;&amp;ucy;&amp;zcy;&amp;iecy;&amp;jcy;-&amp;zcy;&amp;acy;&amp;pcy;&amp;ocy;&amp;vcy;&amp;iecy;&amp;dcy;&amp;ncy;&amp;icy;&amp;kcy; &amp;Acy;.&amp;Acy;.&amp;Bcy;&amp;lcy;&amp;ocy;&amp;kcy;&amp;acy;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14414" y="0"/>
            <a:ext cx="1944000" cy="3506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J:\IMG_1856.JPG"/>
          <p:cNvPicPr>
            <a:picLocks noChangeAspect="1" noChangeArrowheads="1"/>
          </p:cNvPicPr>
          <p:nvPr/>
        </p:nvPicPr>
        <p:blipFill>
          <a:blip r:embed="rId10" cstate="print"/>
          <a:srcRect l="8203" r="7716" b="1564"/>
          <a:stretch>
            <a:fillRect/>
          </a:stretch>
        </p:blipFill>
        <p:spPr bwMode="auto">
          <a:xfrm>
            <a:off x="3275856" y="1916832"/>
            <a:ext cx="3034000" cy="266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&amp;Scy;&amp;kcy;&amp;acy;&amp;chcy;&amp;acy;&amp;tcy;&amp;softcy; &amp;bcy;&amp;iecy;&amp;scy;&amp;pcy;&amp;lcy;&amp;acy;&amp;tcy;&amp;ncy;&amp;ycy;&amp;iecy; &amp;ocy;&amp;bcy;&amp;ocy;&amp;icy; &quot;&amp;Bcy;&amp;iecy;&amp;zhcy;&amp;iecy;&amp;vcy;&amp;acy;&amp;yacy; &amp;scy;&amp;tcy;&amp;iecy;&amp;ncy;&amp;acy;&quot; &amp;dcy;&amp;lcy;&amp;yacy; &amp;rcy;&amp;acy;&amp;bcy;&amp;ocy;&amp;chcy;&amp;iecy;&amp;gcy;&amp;ocy; &amp;scy;&amp;tcy;&amp;ocy;&amp;lcy;&amp;acy; (jpg) &amp;vcy; &amp;rcy;&amp;acy;&amp;zcy;&amp;rcy;&amp;iecy;&amp;shcy;&amp;iecy;&amp;ncy;&amp;icy;&amp;icy; 2560&amp;khcy;1600 &amp;pcy;&amp;ocy; &amp;tcy;&amp;iecy;&amp;gcy;&amp;acy;&amp;mcy; - &amp;scy;&amp;tcy;&amp;iecy;&amp;ncy;&amp;a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" name="Picture 2" descr="J:\DCIM\101MSDCF\DSC0448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30000" contrast="20000"/>
          </a:blip>
          <a:srcRect l="17360" t="3814" r="19381" b="78131"/>
          <a:stretch>
            <a:fillRect/>
          </a:stretch>
        </p:blipFill>
        <p:spPr bwMode="auto">
          <a:xfrm>
            <a:off x="2915816" y="0"/>
            <a:ext cx="6228184" cy="2276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3" descr="J:\DCIM\101MSDCF\DSC04481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 l="8010" t="25024" r="10469" b="-3030"/>
          <a:stretch>
            <a:fillRect/>
          </a:stretch>
        </p:blipFill>
        <p:spPr bwMode="auto">
          <a:xfrm>
            <a:off x="4355976" y="2204864"/>
            <a:ext cx="3816424" cy="4653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5" descr="J:\DCIM\101MSDCF\DSC04482.JPG"/>
          <p:cNvPicPr>
            <a:picLocks noChangeAspect="1" noChangeArrowheads="1"/>
          </p:cNvPicPr>
          <p:nvPr/>
        </p:nvPicPr>
        <p:blipFill>
          <a:blip r:embed="rId5" cstate="print">
            <a:lum bright="30000" contrast="20000"/>
          </a:blip>
          <a:srcRect l="3462" r="3610"/>
          <a:stretch>
            <a:fillRect/>
          </a:stretch>
        </p:blipFill>
        <p:spPr bwMode="auto">
          <a:xfrm>
            <a:off x="0" y="918000"/>
            <a:ext cx="4139952" cy="594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&amp;Scy;&amp;kcy;&amp;acy;&amp;chcy;&amp;acy;&amp;tcy;&amp;softcy; &amp;bcy;&amp;iecy;&amp;scy;&amp;pcy;&amp;lcy;&amp;acy;&amp;tcy;&amp;ncy;&amp;ycy;&amp;iecy; &amp;ocy;&amp;bcy;&amp;ocy;&amp;icy; &quot;&amp;Bcy;&amp;iecy;&amp;zhcy;&amp;iecy;&amp;vcy;&amp;acy;&amp;yacy; &amp;scy;&amp;tcy;&amp;iecy;&amp;ncy;&amp;acy;&quot; &amp;dcy;&amp;lcy;&amp;yacy; &amp;rcy;&amp;acy;&amp;bcy;&amp;ocy;&amp;chcy;&amp;iecy;&amp;gcy;&amp;ocy; &amp;scy;&amp;tcy;&amp;ocy;&amp;lcy;&amp;acy; (jpg) &amp;vcy; &amp;rcy;&amp;acy;&amp;zcy;&amp;rcy;&amp;iecy;&amp;shcy;&amp;iecy;&amp;ncy;&amp;icy;&amp;icy; 2560&amp;khcy;1600 &amp;pcy;&amp;ocy; &amp;tcy;&amp;iecy;&amp;gcy;&amp;acy;&amp;mcy; - &amp;scy;&amp;tcy;&amp;iecy;&amp;ncy;&amp;a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J:\DCIM\101MSDCF\DSC04481.JPG"/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</a:blip>
          <a:srcRect l="17360" t="3814" r="19381" b="78131"/>
          <a:stretch>
            <a:fillRect/>
          </a:stretch>
        </p:blipFill>
        <p:spPr bwMode="auto">
          <a:xfrm>
            <a:off x="1331640" y="188640"/>
            <a:ext cx="6768752" cy="2276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J:\DCIM\101MSDCF\DSC04483.JPG"/>
          <p:cNvPicPr>
            <a:picLocks noChangeAspect="1" noChangeArrowheads="1"/>
          </p:cNvPicPr>
          <p:nvPr/>
        </p:nvPicPr>
        <p:blipFill>
          <a:blip r:embed="rId4" cstate="print">
            <a:lum bright="10000" contrast="30000"/>
          </a:blip>
          <a:srcRect t="9450"/>
          <a:stretch>
            <a:fillRect/>
          </a:stretch>
        </p:blipFill>
        <p:spPr bwMode="auto">
          <a:xfrm>
            <a:off x="1331640" y="2261165"/>
            <a:ext cx="6768752" cy="4596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&amp;Scy;&amp;kcy;&amp;acy;&amp;chcy;&amp;acy;&amp;tcy;&amp;softcy; &amp;bcy;&amp;iecy;&amp;scy;&amp;pcy;&amp;lcy;&amp;acy;&amp;tcy;&amp;ncy;&amp;ycy;&amp;iecy; &amp;ocy;&amp;bcy;&amp;ocy;&amp;icy; &quot;&amp;Bcy;&amp;iecy;&amp;zhcy;&amp;iecy;&amp;vcy;&amp;acy;&amp;yacy; &amp;scy;&amp;tcy;&amp;iecy;&amp;ncy;&amp;acy;&quot; &amp;dcy;&amp;lcy;&amp;yacy; &amp;rcy;&amp;acy;&amp;bcy;&amp;ocy;&amp;chcy;&amp;iecy;&amp;gcy;&amp;ocy; &amp;scy;&amp;tcy;&amp;ocy;&amp;lcy;&amp;acy; (jpg) &amp;vcy; &amp;rcy;&amp;acy;&amp;zcy;&amp;rcy;&amp;iecy;&amp;shcy;&amp;iecy;&amp;ncy;&amp;icy;&amp;icy; 2560&amp;khcy;1600 &amp;pcy;&amp;ocy; &amp;tcy;&amp;iecy;&amp;gcy;&amp;acy;&amp;mcy; - &amp;scy;&amp;tcy;&amp;iecy;&amp;ncy;&amp;a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115616" y="0"/>
            <a:ext cx="8028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 «Работы наших конкурсантов»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J:\DCIM\101MSDCF\DSC04551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t="8001" r="4326" b="13250"/>
          <a:stretch>
            <a:fillRect/>
          </a:stretch>
        </p:blipFill>
        <p:spPr bwMode="auto">
          <a:xfrm>
            <a:off x="395536" y="1124744"/>
            <a:ext cx="8164322" cy="50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&amp;Scy;&amp;kcy;&amp;acy;&amp;chcy;&amp;acy;&amp;tcy;&amp;softcy; &amp;bcy;&amp;iecy;&amp;scy;&amp;pcy;&amp;lcy;&amp;acy;&amp;tcy;&amp;ncy;&amp;ycy;&amp;iecy; &amp;ocy;&amp;bcy;&amp;ocy;&amp;icy; &quot;&amp;Bcy;&amp;iecy;&amp;zhcy;&amp;iecy;&amp;vcy;&amp;acy;&amp;yacy; &amp;scy;&amp;tcy;&amp;iecy;&amp;ncy;&amp;acy;&quot; &amp;dcy;&amp;lcy;&amp;yacy; &amp;rcy;&amp;acy;&amp;bcy;&amp;ocy;&amp;chcy;&amp;iecy;&amp;gcy;&amp;ocy; &amp;scy;&amp;tcy;&amp;ocy;&amp;lcy;&amp;acy; (jpg) &amp;vcy; &amp;rcy;&amp;acy;&amp;zcy;&amp;rcy;&amp;iecy;&amp;shcy;&amp;iecy;&amp;ncy;&amp;icy;&amp;icy; 2560&amp;khcy;1600 &amp;pcy;&amp;ocy; &amp;tcy;&amp;iecy;&amp;gcy;&amp;acy;&amp;mcy; - &amp;scy;&amp;tcy;&amp;iecy;&amp;ncy;&amp;a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«Фотовыставка экспериментальной деятельности»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J:\DCIM\101MSDCF\DSC04547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 r="4325" b="16192"/>
          <a:stretch>
            <a:fillRect/>
          </a:stretch>
        </p:blipFill>
        <p:spPr bwMode="auto">
          <a:xfrm>
            <a:off x="683568" y="1628800"/>
            <a:ext cx="7671477" cy="50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8" descr="&amp;Scy;&amp;kcy;&amp;acy;&amp;chcy;&amp;acy;&amp;tcy;&amp;softcy; &amp;bcy;&amp;iecy;&amp;scy;&amp;pcy;&amp;lcy;&amp;acy;&amp;tcy;&amp;ncy;&amp;ycy;&amp;iecy; &amp;ocy;&amp;bcy;&amp;ocy;&amp;icy; &quot;&amp;Bcy;&amp;iecy;&amp;zhcy;&amp;iecy;&amp;vcy;&amp;acy;&amp;yacy; &amp;scy;&amp;tcy;&amp;iecy;&amp;ncy;&amp;acy;&quot; &amp;dcy;&amp;lcy;&amp;yacy; &amp;rcy;&amp;acy;&amp;bcy;&amp;ocy;&amp;chcy;&amp;iecy;&amp;gcy;&amp;ocy; &amp;scy;&amp;tcy;&amp;ocy;&amp;lcy;&amp;acy; (jpg) &amp;vcy; &amp;rcy;&amp;acy;&amp;zcy;&amp;rcy;&amp;iecy;&amp;shcy;&amp;iecy;&amp;ncy;&amp;icy;&amp;icy; 2560&amp;khcy;1600 &amp;pcy;&amp;ocy; &amp;tcy;&amp;iecy;&amp;gcy;&amp;acy;&amp;mcy; - &amp;scy;&amp;tcy;&amp;iecy;&amp;ncy;&amp;a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475657" y="0"/>
            <a:ext cx="7668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«Книги – хранители мудрости»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J:\DCIM\101MSDCF\DSC04548.JPG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 b="9424"/>
          <a:stretch>
            <a:fillRect/>
          </a:stretch>
        </p:blipFill>
        <p:spPr bwMode="auto">
          <a:xfrm>
            <a:off x="755576" y="908720"/>
            <a:ext cx="7632000" cy="51845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&amp;Bcy;&amp;ocy;&amp;lcy;&amp;softcy;&amp;shcy;&amp;acy;&amp;yacy; &amp;pcy;&amp;ocy;&amp;dcy;&amp;bcy;&amp;ocy;&amp;rcy;&amp;kcy;&amp;acy; &amp;bcy;&amp;iecy;&amp;zhcy;&amp;iecy;&amp;vcy;&amp;ycy;&amp;khcy; &amp;icy; &amp;kcy;&amp;ocy;&amp;rcy;&amp;icy;&amp;chcy;&amp;ncy;&amp;iecy;&amp;vcy;&amp;ycy;&amp;khcy; &amp;fcy;&amp;ocy;&amp;ncy;&amp;ocy;&amp;vcy;(&amp;CHcy;&amp;Acy;&amp;Scy;&amp;Tcy;&amp;SOFTcy; 2) - 17 &amp;Mcy;&amp;acy;&amp;yacy; 2011 - &amp;Fcy;&amp;ocy;&amp;ncy;&amp;ycy; &amp;dcy;&amp;lcy;&amp;yacy; &amp;scy;&amp;acy;&amp;jcy;&amp;tcy;&amp;ocy;&amp;vcy;,&amp;bcy;&amp;lcy;&amp;ocy;&amp;gcy;&amp;ocy;&amp;vcy;,&amp;vcy;&amp;iecy;&amp;bcy; &amp;scy;&amp;tcy;&amp;rcy;&amp;acy;&amp;ncy;&amp;icy;&amp;ts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   Великие художники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42" name="AutoShape 2" descr="Ilya Efimovich Repin in the Photographers studio Rentz and Schrader.jpg"/>
          <p:cNvSpPr>
            <a:spLocks noChangeAspect="1" noChangeArrowheads="1"/>
          </p:cNvSpPr>
          <p:nvPr/>
        </p:nvSpPr>
        <p:spPr bwMode="auto">
          <a:xfrm>
            <a:off x="155575" y="-1341438"/>
            <a:ext cx="2124075" cy="28003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4" name="AutoShape 4" descr="Ilya Efimovich Repin in the Photographers studio Rentz and Schrader.jpg"/>
          <p:cNvSpPr>
            <a:spLocks noChangeAspect="1" noChangeArrowheads="1"/>
          </p:cNvSpPr>
          <p:nvPr/>
        </p:nvSpPr>
        <p:spPr bwMode="auto">
          <a:xfrm>
            <a:off x="155575" y="-1341438"/>
            <a:ext cx="2124075" cy="28003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6" name="AutoShape 6" descr="Ilya Efimovich Repin in the Photographers studio Rentz and Schrader.jpg"/>
          <p:cNvSpPr>
            <a:spLocks noChangeAspect="1" noChangeArrowheads="1"/>
          </p:cNvSpPr>
          <p:nvPr/>
        </p:nvSpPr>
        <p:spPr bwMode="auto">
          <a:xfrm>
            <a:off x="155575" y="-1341438"/>
            <a:ext cx="2124075" cy="28003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8" name="AutoShape 8" descr="Ilya Efimovich Repin in the Photographers studio Rentz and Schrader.jpg"/>
          <p:cNvSpPr>
            <a:spLocks noChangeAspect="1" noChangeArrowheads="1"/>
          </p:cNvSpPr>
          <p:nvPr/>
        </p:nvSpPr>
        <p:spPr bwMode="auto">
          <a:xfrm>
            <a:off x="155575" y="-1341438"/>
            <a:ext cx="2124075" cy="28003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50" name="AutoShape 10" descr="https://upload.wikimedia.org/wikipedia/commons/f/f4/Ilya_Efimovich_Repin_in_the_Photographers_studio_Rentz_and_Schrade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52" name="AutoShape 12" descr="https://upload.wikimedia.org/wikipedia/commons/f/f4/Ilya_Efimovich_Repin_in_the_Photographers_studio_Rentz_and_Schrade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54" name="AutoShape 14" descr="https://upload.wikimedia.org/wikipedia/commons/f/f4/Ilya_Efimovich_Repin_in_the_Photographers_studio_Rentz_and_Schrade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56" name="AutoShape 16" descr="https://upload.wikimedia.org/wikipedia/commons/f/f4/Ilya_Efimovich_Repin_in_the_Photographers_studio_Rentz_and_Schrade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58" name="AutoShape 18" descr="https://upload.wikimedia.org/wikipedia/commons/f/f4/Ilya_Efimovich_Repin_in_the_Photographers_studio_Rentz_and_Schrade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60" name="AutoShape 20" descr="https://upload.wikimedia.org/wikipedia/commons/f/f4/Ilya_Efimovich_Repin_in_the_Photographers_studio_Rentz_and_Schrader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62" name="AutoShape 22" descr="https://upload.wikimedia.org/wikipedia/commons/f/f4/Ilya_Efimovich_Repin_in_the_Photographers_studio_Rentz_and_Schrade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5864" name="Picture 24" descr="&amp;Icy;&amp;lcy;&amp;softcy;&amp;yacy; &amp;Rcy;&amp;iecy;&amp;pcy;&amp;icy;&amp;ncy;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1285852" y="1643050"/>
            <a:ext cx="2380997" cy="3420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6" name="TextBox 15"/>
          <p:cNvSpPr txBox="1"/>
          <p:nvPr/>
        </p:nvSpPr>
        <p:spPr>
          <a:xfrm>
            <a:off x="1571604" y="5357826"/>
            <a:ext cx="2571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Репин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Илья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Ефимович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66" name="Picture 26" descr="&amp;Acy;&amp;rcy;&amp;khcy;&amp;icy;&amp;pcy; &amp;Kcy;&amp;ucy;&amp;icy;&amp;ncy;&amp;dcy;&amp;zhcy;&amp;icy;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3857620" y="1643050"/>
            <a:ext cx="2386033" cy="3420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20" name="TextBox 19"/>
          <p:cNvSpPr txBox="1"/>
          <p:nvPr/>
        </p:nvSpPr>
        <p:spPr>
          <a:xfrm>
            <a:off x="3857620" y="5429264"/>
            <a:ext cx="2643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Куинджи</a:t>
            </a:r>
            <a:endParaRPr lang="ru-RU" sz="2400" b="1" dirty="0" smtClean="0"/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Архип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Иванович</a:t>
            </a:r>
            <a:endParaRPr lang="ru-RU" b="1" dirty="0"/>
          </a:p>
        </p:txBody>
      </p:sp>
      <p:pic>
        <p:nvPicPr>
          <p:cNvPr id="35868" name="Picture 28" descr="&amp;Acy;&amp;vcy;&amp;tcy;&amp;ocy;&amp;pcy;&amp;ocy;&amp;rcy;&amp;tcy;&amp;rcy;&amp;iecy;&amp;tcy; &amp;khcy;&amp;ucy;&amp;dcy;&amp;ocy;&amp;zhcy;&amp;ncy;&amp;icy;&amp;kcy;&amp;acy; &amp;YAcy;&amp;rcy;&amp;ocy;&amp;shcy;&amp;iecy;&amp;ncy;&amp;kcy;&amp;ocy; 1895&amp;gcy;. &amp;Gcy;&amp;Rcy;&amp;Mcy;"/>
          <p:cNvPicPr>
            <a:picLocks noChangeAspect="1" noChangeArrowheads="1"/>
          </p:cNvPicPr>
          <p:nvPr/>
        </p:nvPicPr>
        <p:blipFill>
          <a:blip r:embed="rId5" cstate="print">
            <a:lum/>
          </a:blip>
          <a:srcRect b="2423"/>
          <a:stretch>
            <a:fillRect/>
          </a:stretch>
        </p:blipFill>
        <p:spPr bwMode="auto">
          <a:xfrm>
            <a:off x="6429388" y="1643050"/>
            <a:ext cx="2535220" cy="3420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22" name="TextBox 21"/>
          <p:cNvSpPr txBox="1"/>
          <p:nvPr/>
        </p:nvSpPr>
        <p:spPr>
          <a:xfrm>
            <a:off x="6715140" y="5429264"/>
            <a:ext cx="24288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Ярошенко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Николай Александрович</a:t>
            </a:r>
          </a:p>
          <a:p>
            <a:endParaRPr lang="ru-RU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8" descr="&amp;Scy;&amp;kcy;&amp;acy;&amp;chcy;&amp;acy;&amp;tcy;&amp;softcy; &amp;bcy;&amp;iecy;&amp;scy;&amp;pcy;&amp;lcy;&amp;acy;&amp;tcy;&amp;ncy;&amp;ycy;&amp;iecy; &amp;ocy;&amp;bcy;&amp;ocy;&amp;icy; &quot;&amp;Bcy;&amp;iecy;&amp;zhcy;&amp;iecy;&amp;vcy;&amp;acy;&amp;yacy; &amp;scy;&amp;tcy;&amp;iecy;&amp;ncy;&amp;acy;&quot; &amp;dcy;&amp;lcy;&amp;yacy; &amp;rcy;&amp;acy;&amp;bcy;&amp;ocy;&amp;chcy;&amp;iecy;&amp;gcy;&amp;ocy; &amp;scy;&amp;tcy;&amp;ocy;&amp;lcy;&amp;acy; (jpg) &amp;vcy; &amp;rcy;&amp;acy;&amp;zcy;&amp;rcy;&amp;iecy;&amp;shcy;&amp;iecy;&amp;ncy;&amp;icy;&amp;icy; 2560&amp;khcy;1600 &amp;pcy;&amp;ocy; &amp;tcy;&amp;iecy;&amp;gcy;&amp;acy;&amp;mcy; - &amp;scy;&amp;tcy;&amp;iecy;&amp;ncy;&amp;a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051720" y="188640"/>
            <a:ext cx="5976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«Дорогие сердцу места»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J:\DCIM\101MSDCF\DSC04474.JPG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 l="6688" r="1963"/>
          <a:stretch>
            <a:fillRect/>
          </a:stretch>
        </p:blipFill>
        <p:spPr bwMode="auto">
          <a:xfrm>
            <a:off x="1187624" y="980728"/>
            <a:ext cx="6927900" cy="568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8" descr="&amp;Scy;&amp;kcy;&amp;acy;&amp;chcy;&amp;acy;&amp;tcy;&amp;softcy; &amp;bcy;&amp;iecy;&amp;scy;&amp;pcy;&amp;lcy;&amp;acy;&amp;tcy;&amp;ncy;&amp;ycy;&amp;iecy; &amp;ocy;&amp;bcy;&amp;ocy;&amp;icy; &quot;&amp;Bcy;&amp;iecy;&amp;zhcy;&amp;iecy;&amp;vcy;&amp;acy;&amp;yacy; &amp;scy;&amp;tcy;&amp;iecy;&amp;ncy;&amp;acy;&quot; &amp;dcy;&amp;lcy;&amp;yacy; &amp;rcy;&amp;acy;&amp;bcy;&amp;ocy;&amp;chcy;&amp;iecy;&amp;gcy;&amp;ocy; &amp;scy;&amp;tcy;&amp;ocy;&amp;lcy;&amp;acy; (jpg) &amp;vcy; &amp;rcy;&amp;acy;&amp;zcy;&amp;rcy;&amp;iecy;&amp;shcy;&amp;iecy;&amp;ncy;&amp;icy;&amp;icy; 2560&amp;khcy;1600 &amp;pcy;&amp;ocy; &amp;tcy;&amp;iecy;&amp;gcy;&amp;acy;&amp;mcy; - &amp;scy;&amp;tcy;&amp;iecy;&amp;ncy;&amp;a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G:\Фото дети САД\DSC04156.JPG"/>
          <p:cNvPicPr>
            <a:picLocks noChangeAspect="1" noChangeArrowheads="1"/>
          </p:cNvPicPr>
          <p:nvPr/>
        </p:nvPicPr>
        <p:blipFill>
          <a:blip r:embed="rId3" cstate="print"/>
          <a:srcRect t="6441" b="3391"/>
          <a:stretch>
            <a:fillRect/>
          </a:stretch>
        </p:blipFill>
        <p:spPr bwMode="auto">
          <a:xfrm>
            <a:off x="1691680" y="188640"/>
            <a:ext cx="5962146" cy="40319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395536" y="4149080"/>
            <a:ext cx="87484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Нам край родной всего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дороже… Любимей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быть ничто не может!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Любим отчизну – эту местность.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Река, поля, леса,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луга… Всё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словно в сказке – так красиво!..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Всё как для сердца, для души!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Тут есть места наши родные,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известные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здесь жили люди.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Любуясь красотой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краёв.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Тут вдохновенье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находили Блок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Толстой и Менделеев …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&amp;Bcy;&amp;ocy;&amp;lcy;&amp;softcy;&amp;shcy;&amp;acy;&amp;yacy; &amp;pcy;&amp;ocy;&amp;dcy;&amp;bcy;&amp;ocy;&amp;rcy;&amp;kcy;&amp;acy; &amp;bcy;&amp;iecy;&amp;zhcy;&amp;iecy;&amp;vcy;&amp;ycy;&amp;khcy; &amp;icy; &amp;kcy;&amp;ocy;&amp;rcy;&amp;icy;&amp;chcy;&amp;ncy;&amp;iecy;&amp;vcy;&amp;ycy;&amp;khcy; &amp;fcy;&amp;ocy;&amp;ncy;&amp;ocy;&amp;vcy;(&amp;CHcy;&amp;Acy;&amp;Scy;&amp;Tcy;&amp;SOFTcy; 2) - 17 &amp;Mcy;&amp;acy;&amp;yacy; 2011 - &amp;Fcy;&amp;ocy;&amp;ncy;&amp;ycy; &amp;dcy;&amp;lcy;&amp;yacy; &amp;scy;&amp;acy;&amp;jcy;&amp;tcy;&amp;ocy;&amp;vcy;,&amp;bcy;&amp;lcy;&amp;ocy;&amp;gcy;&amp;ocy;&amp;vcy;,&amp;vcy;&amp;iecy;&amp;bcy; &amp;scy;&amp;tcy;&amp;rcy;&amp;acy;&amp;ncy;&amp;icy;&amp;ts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686700" cy="785794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         Село Спас - Коркодино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6" name="Picture 2" descr="&amp;Scy;&amp;pcy;&amp;acy;&amp;scy;-&amp;Kcy;&amp;ocy;&amp;rcy;&amp;kcy;&amp;ocy;&amp;dcy;&amp;icy;&amp;ncy;&amp;ocy;. | &amp;Kcy;&amp;lcy;&amp;icy;&amp;ncy;&amp;scy;&amp;kcy;&amp;icy;&amp;jcy; &amp;rcy;&amp;acy;&amp;jcy;&amp;ocy;&amp;ncy;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l="8475" b="5857"/>
          <a:stretch>
            <a:fillRect/>
          </a:stretch>
        </p:blipFill>
        <p:spPr bwMode="auto">
          <a:xfrm>
            <a:off x="1214414" y="3786190"/>
            <a:ext cx="3708000" cy="28049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746" name="Picture 2" descr="&amp;dcy; &amp;Scy;&amp;pcy;&amp;acy;&amp;scy;-&amp;Kcy;&amp;ocy;&amp;rcy;&amp;kcy;&amp;ocy;&amp;dcy;&amp;icy;&amp;ncy;&amp;ocy; | &amp;Kcy;&amp;lcy;&amp;icy;&amp;ncy;&amp;scy;&amp;kcy;&amp;icy;&amp;jcy; &amp;rcy;&amp;acy;&amp;jcy;&amp;ocy;&amp;ncy;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 r="7446"/>
          <a:stretch>
            <a:fillRect/>
          </a:stretch>
        </p:blipFill>
        <p:spPr bwMode="auto">
          <a:xfrm>
            <a:off x="5072066" y="3714752"/>
            <a:ext cx="3888000" cy="28855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748" name="Picture 4" descr="&quot;&amp;YAcy;&amp;bcy;&amp;lcy;&amp;ocy;&amp;chcy;&amp;ncy;&amp;ycy;&amp;jcy; &amp;Scy;&amp;pcy;&amp;acy;&amp;scy;&quot; &amp;vcy; &amp;scy;&amp;iecy;&amp;lcy;&amp;iecy; &amp;Scy;&amp;pcy;&amp;acy;&amp;scy;-&amp;Kcy;&amp;ocy;&amp;rcy;&amp;kcy;&amp;ocy;&amp;dcy;&amp;icy;&amp;ncy;&amp;ocy; &amp;Kcy;&amp;lcy;&amp;icy;&amp;ncy;&amp;scy;&amp;kcy;&amp;ocy;&amp;gcy;&amp;ocy; &amp;rcy;&amp;acy;&amp;jcy;&amp;ocy;&amp;ncy;&amp;acy; &amp;Kcy;&amp;lcy;&amp;icy;&amp;ncy;&amp;scy;&amp;kcy;&amp;acy;&amp;yacy; &amp;rcy;&amp;iecy;&amp;dcy;&amp;acy;&amp;kcy;&amp;tscy;&amp;icy;&amp;yacy; &amp;rcy;&amp;acy;&amp;dcy;&amp;icy;&amp;ocy;&amp;vcy;&amp;iecy;&amp;shchcy;&amp;acy;&amp;ncy;&amp;icy;&amp;yacy;"/>
          <p:cNvPicPr>
            <a:picLocks noChangeAspect="1" noChangeArrowheads="1"/>
          </p:cNvPicPr>
          <p:nvPr/>
        </p:nvPicPr>
        <p:blipFill>
          <a:blip r:embed="rId5" cstate="print"/>
          <a:srcRect l="6928"/>
          <a:stretch>
            <a:fillRect/>
          </a:stretch>
        </p:blipFill>
        <p:spPr bwMode="auto">
          <a:xfrm>
            <a:off x="5072066" y="785794"/>
            <a:ext cx="3869949" cy="27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750" name="Picture 6" descr="http://data19.gallery.ru/albums/gallery/103118-95b8b-62395988-m750x740-u4f3e2.jpg"/>
          <p:cNvPicPr>
            <a:picLocks noChangeAspect="1" noChangeArrowheads="1"/>
          </p:cNvPicPr>
          <p:nvPr/>
        </p:nvPicPr>
        <p:blipFill>
          <a:blip r:embed="rId6" cstate="print"/>
          <a:srcRect r="9484"/>
          <a:stretch>
            <a:fillRect/>
          </a:stretch>
        </p:blipFill>
        <p:spPr bwMode="auto">
          <a:xfrm>
            <a:off x="1214414" y="785794"/>
            <a:ext cx="3714776" cy="273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&amp;Bcy;&amp;ocy;&amp;lcy;&amp;softcy;&amp;shcy;&amp;acy;&amp;yacy; &amp;pcy;&amp;ocy;&amp;dcy;&amp;bcy;&amp;ocy;&amp;rcy;&amp;kcy;&amp;acy; &amp;bcy;&amp;iecy;&amp;zhcy;&amp;iecy;&amp;vcy;&amp;ycy;&amp;khcy; &amp;icy; &amp;kcy;&amp;ocy;&amp;rcy;&amp;icy;&amp;chcy;&amp;ncy;&amp;iecy;&amp;vcy;&amp;ycy;&amp;khcy; &amp;fcy;&amp;ocy;&amp;ncy;&amp;ocy;&amp;vcy;(&amp;CHcy;&amp;Acy;&amp;Scy;&amp;Tcy;&amp;SOFTcy; 2) - 17 &amp;Mcy;&amp;acy;&amp;yacy; 2011 - &amp;Fcy;&amp;ocy;&amp;ncy;&amp;ycy; &amp;dcy;&amp;lcy;&amp;yacy; &amp;scy;&amp;acy;&amp;jcy;&amp;tcy;&amp;ocy;&amp;vcy;,&amp;bcy;&amp;lcy;&amp;ocy;&amp;gcy;&amp;ocy;&amp;vcy;,&amp;vcy;&amp;iecy;&amp;bcy; &amp;scy;&amp;tcy;&amp;rcy;&amp;acy;&amp;ncy;&amp;icy;&amp;ts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6" descr="&amp;dcy;&amp;iecy;&amp;ncy;&amp;icy;&amp;scy; &amp;fcy;&amp;ocy;&amp;ncy;&amp;vcy;&amp;icy;&amp;zcy;&amp;icy;&amp;ncy;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6143636" y="1071546"/>
            <a:ext cx="2652629" cy="360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TextBox 6"/>
          <p:cNvSpPr txBox="1"/>
          <p:nvPr/>
        </p:nvSpPr>
        <p:spPr>
          <a:xfrm>
            <a:off x="5857884" y="0"/>
            <a:ext cx="30718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Денис Иванович Фонвизин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4" name="Picture 4" descr="&amp;Rcy;&amp;ucy;&amp;scy;&amp;scy;&amp;kcy;&amp;icy;&amp;iecy; &amp;ucy;&amp;scy;&amp;acy;&amp;dcy;&amp;softcy;&amp;bcy;&amp;ycy;, &amp;mcy;&amp;ocy;&amp;scy;&amp;kcy;&amp;ocy;&amp;vcy;&amp;scy;&amp;kcy;&amp;icy;&amp;jcy; &amp;mcy;&amp;ocy;&amp;dcy;&amp;iecy;&amp;rcy;&amp;ncy;, &amp;kcy;&amp;acy;&amp;rcy;&amp;tcy;&amp;ycy; - &amp;Ucy;&amp;scy;&amp;acy;&amp;dcy;&amp;softcy;&amp;bcy;&amp;acy; &amp;Kcy;&amp;Ocy;&amp;Tcy;&amp;Ocy;&amp;Vcy;&amp;Ocy;-&amp;Scy;&amp;Pcy;&amp;Acy;&amp;Scy;&amp;Scy;&amp;Kcy;&amp;Ocy;&amp;IEcy; (&amp;Scy;&amp;Pcy;&amp;Acy;&amp;Scy;&amp;Scy;&amp;Kcy;&amp;Ocy;&amp;IEcy;-&amp;Kcy;&amp;Ocy;&amp;Tcy;&amp;Ocy;&amp;Vcy;&amp;Ocy;), &amp;Mcy;&amp;ocy;&amp;scy;&amp;kcy;&amp;ocy;&amp;vcy;&amp;scy;&amp;kcy;&amp;acy;&amp;yacy; &amp;ocy;&amp;bcy;&amp;lcy;&amp;acy;&amp;scy;&amp;tcy;&amp;softcy;, &amp;Mcy;&amp;ycy;&amp;tcy;&amp;icy;&amp;shchcy;&amp;icy;&amp;ncy;&amp;scy;&amp;kcy;&amp;icy;&amp;jcy; &amp;rcy;&amp;acy;&amp;jcy;&amp;ocy;&amp;ncy;"/>
          <p:cNvPicPr>
            <a:picLocks noChangeAspect="1" noChangeArrowheads="1"/>
          </p:cNvPicPr>
          <p:nvPr/>
        </p:nvPicPr>
        <p:blipFill>
          <a:blip r:embed="rId4" cstate="print"/>
          <a:srcRect r="11458" b="8790"/>
          <a:stretch>
            <a:fillRect/>
          </a:stretch>
        </p:blipFill>
        <p:spPr bwMode="auto">
          <a:xfrm>
            <a:off x="1357290" y="357166"/>
            <a:ext cx="4357718" cy="298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1928794" y="3500438"/>
            <a:ext cx="2786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Усадьба (архив)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85918" y="4857760"/>
            <a:ext cx="67151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«Одно почтение должно быть лестно человеку - душевное; а душевного почтения достоин только тот, кто в чинах не по деньгам, а в знати не по чинам»   /Д.И.Фонвизин/</a:t>
            </a:r>
            <a:endParaRPr lang="ru-RU" sz="2400" i="1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&amp;Bcy;&amp;ocy;&amp;lcy;&amp;softcy;&amp;shcy;&amp;acy;&amp;yacy; &amp;pcy;&amp;ocy;&amp;dcy;&amp;bcy;&amp;ocy;&amp;rcy;&amp;kcy;&amp;acy; &amp;bcy;&amp;iecy;&amp;zhcy;&amp;iecy;&amp;vcy;&amp;ycy;&amp;khcy; &amp;icy; &amp;kcy;&amp;ocy;&amp;rcy;&amp;icy;&amp;chcy;&amp;ncy;&amp;iecy;&amp;vcy;&amp;ycy;&amp;khcy; &amp;fcy;&amp;ocy;&amp;ncy;&amp;ocy;&amp;vcy;(&amp;CHcy;&amp;Acy;&amp;Scy;&amp;Tcy;&amp;SOFTcy; 2) - 17 &amp;Mcy;&amp;acy;&amp;yacy; 2011 - &amp;Fcy;&amp;ocy;&amp;ncy;&amp;ycy; &amp;dcy;&amp;lcy;&amp;yacy; &amp;scy;&amp;acy;&amp;jcy;&amp;tcy;&amp;ocy;&amp;vcy;,&amp;bcy;&amp;lcy;&amp;ocy;&amp;gcy;&amp;ocy;&amp;vcy;,&amp;vcy;&amp;iecy;&amp;bcy; &amp;scy;&amp;tcy;&amp;rcy;&amp;acy;&amp;ncy;&amp;icy;&amp;ts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&amp;Ncy;&amp;acy;&amp;tcy;&amp;acy;&amp;lcy;&amp;softcy;&amp;yacy; &amp;Dcy;&amp;mcy;&amp;icy;&amp;tcy;&amp;rcy;&amp;icy;&amp;iecy;&amp;vcy;&amp;ncy;&amp;acy; &amp;Fcy;&amp;ocy;&amp;ncy;&amp;vcy;&amp;icy;&amp;zcy;&amp;icy;&amp;ncy;&amp;acy; (&amp;ucy;&amp;rcy;&amp;ocy;&amp;zhcy;&amp;dcy;&amp;iocy;&amp;ncy;&amp;ncy;&amp;acy;&amp;yacy; &amp;Acy;&amp;pcy;&amp;ucy;&amp;khcy;&amp;tcy;&amp;icy;&amp;ncy;&amp;acy;) (1 &amp;acy;&amp;pcy;&amp;rcy;&amp;iecy;&amp;lcy;&amp;yacy; 1803 (1805) — 10 &amp;ocy;&amp;kcy;&amp;tcy;&amp;yacy;&amp;bcy;&amp;rcy;&amp;yacy; 1869 &amp;gcy;&amp;ocy;&amp;dcy;&amp;acy;) — &amp;zhcy;&amp;iecy;&amp;ncy;&amp;acy; &amp;dcy;&amp;iecy;&amp;kcy;&amp;acy;&amp;bcy;&amp;rcy;&amp;icy;&amp;scy;&amp;tcy;&amp;acy; &amp;Mcy;&amp;icy;&amp;khcy;&amp;acy;&amp;icy;&amp;lcy;&amp;acy; &amp;Fcy;&amp;ocy;&amp;ncy;&amp;vcy;&amp;icy;&amp;zcy;&amp;icy;&amp;ncy;&amp;acy;, &amp;zcy;&amp;acy;&amp;tcy;&amp;iecy;&amp;mcy; &amp;dcy;&amp;iecy;&amp;kcy;&amp;acy;&amp;bcy;&amp;rcy;&amp;icy;&amp;scy;&amp;tcy;&amp;acy; &amp;Icy;&amp;vcy;&amp;acy;&amp;ncy;&amp;acy; &amp;Pcy;&amp;ucy;&amp;shchcy;&amp;icy;&amp;ncy;&amp;acy;."/>
          <p:cNvPicPr/>
          <p:nvPr/>
        </p:nvPicPr>
        <p:blipFill>
          <a:blip r:embed="rId3" cstate="print">
            <a:lum contrast="20000"/>
          </a:blip>
          <a:srcRect l="6615" t="11818" r="5190"/>
          <a:stretch>
            <a:fillRect/>
          </a:stretch>
        </p:blipFill>
        <p:spPr bwMode="auto">
          <a:xfrm>
            <a:off x="1643042" y="500042"/>
            <a:ext cx="2857520" cy="360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/>
          <p:cNvSpPr txBox="1"/>
          <p:nvPr/>
        </p:nvSpPr>
        <p:spPr>
          <a:xfrm>
            <a:off x="1285852" y="4286256"/>
            <a:ext cx="41434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Наталья  Дмитриевна Фонвизина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" name="AutoShape 2" descr="RusPortraits v2-078 Natalie Dmitriewna Von Vizine.jpg"/>
          <p:cNvSpPr>
            <a:spLocks noChangeAspect="1" noChangeArrowheads="1"/>
          </p:cNvSpPr>
          <p:nvPr/>
        </p:nvSpPr>
        <p:spPr bwMode="auto">
          <a:xfrm>
            <a:off x="155575" y="-1355725"/>
            <a:ext cx="2095500" cy="28289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714876" y="785794"/>
            <a:ext cx="421484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«От матери она унаследовала мечтательность и пытливость, от отца страстную природу, в высшей степени способность любить и ненавидеть. Она была дика и застенчива. Страстно любила свою кормилицу, которая была её няней... Она была скрытна и несмела, с немногими сближалась. Искала какой-то высшей чистой человеческой любви».                                    </a:t>
            </a:r>
          </a:p>
          <a:p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                          /А.С.Пушкин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/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&amp;Bcy;&amp;ocy;&amp;lcy;&amp;softcy;&amp;shcy;&amp;acy;&amp;yacy; &amp;pcy;&amp;ocy;&amp;dcy;&amp;bcy;&amp;ocy;&amp;rcy;&amp;kcy;&amp;acy; &amp;bcy;&amp;iecy;&amp;zhcy;&amp;iecy;&amp;vcy;&amp;ycy;&amp;khcy; &amp;icy; &amp;kcy;&amp;ocy;&amp;rcy;&amp;icy;&amp;chcy;&amp;ncy;&amp;iecy;&amp;vcy;&amp;ycy;&amp;khcy; &amp;fcy;&amp;ocy;&amp;ncy;&amp;ocy;&amp;vcy;(&amp;CHcy;&amp;Acy;&amp;Scy;&amp;Tcy;&amp;SOFTcy; 2) - 17 &amp;Mcy;&amp;acy;&amp;yacy; 2011 - &amp;Fcy;&amp;ocy;&amp;ncy;&amp;ycy; &amp;dcy;&amp;lcy;&amp;yacy; &amp;scy;&amp;acy;&amp;jcy;&amp;tcy;&amp;ocy;&amp;vcy;,&amp;bcy;&amp;lcy;&amp;ocy;&amp;gcy;&amp;ocy;&amp;vcy;,&amp;vcy;&amp;iecy;&amp;bcy; &amp;scy;&amp;tcy;&amp;rcy;&amp;acy;&amp;ncy;&amp;icy;&amp;ts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8" descr="&amp;Bcy;&amp;ocy;&amp;bcy;&amp;lcy;&amp;ocy;&amp;vcy;&amp;ocy; – &amp;ucy;&amp;scy;&amp;acy;&amp;dcy;&amp;softcy;&amp;bcy;&amp;acy; &amp;Mcy;&amp;iecy;&amp;ncy;&amp;dcy;&amp;iecy;&amp;lcy;&amp;iecy;&amp;iecy;&amp;vcy;&amp;acy;"/>
          <p:cNvPicPr>
            <a:picLocks noChangeAspect="1" noChangeArrowheads="1"/>
          </p:cNvPicPr>
          <p:nvPr/>
        </p:nvPicPr>
        <p:blipFill>
          <a:blip r:embed="rId3" cstate="print"/>
          <a:srcRect b="3261"/>
          <a:stretch>
            <a:fillRect/>
          </a:stretch>
        </p:blipFill>
        <p:spPr bwMode="auto">
          <a:xfrm>
            <a:off x="1357290" y="642918"/>
            <a:ext cx="3786214" cy="24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785918" y="3214686"/>
            <a:ext cx="3143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Барский пруд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&amp;Pcy;&amp;rcy;&amp;ocy;&amp;pcy;&amp;acy;&amp;vcy;&amp;shcy;&amp;icy;&amp;iecy; &amp;vcy; &amp;Scy;&amp;tcy;&amp;acy;&amp;rcy;&amp;ycy;&amp;khcy; &amp;Bcy;&amp;ucy;&amp;rcy;&amp;acy;&amp;scy;&amp;acy;&amp;khcy; &amp;dcy;&amp;iecy;&amp;tcy;&amp;icy; &amp;ncy;&amp;acy;&amp;shcy;&amp;lcy;&amp;icy;&amp;scy;&amp;softcy;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l="15000" r="13000" b="10000"/>
          <a:stretch>
            <a:fillRect/>
          </a:stretch>
        </p:blipFill>
        <p:spPr bwMode="auto">
          <a:xfrm>
            <a:off x="5214942" y="642918"/>
            <a:ext cx="3714776" cy="24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2" name="Picture 8" descr="http://mw2.google.com/mw-panoramio/photos/medium/56925424.jpg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1428728" y="3786190"/>
            <a:ext cx="3714776" cy="24288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4" name="Picture 10" descr="http://mw2.google.com/mw-panoramio/photos/medium/2649733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14942" y="3786190"/>
            <a:ext cx="3714776" cy="24288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6429388" y="3214686"/>
            <a:ext cx="1168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Парк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43240" y="6286520"/>
            <a:ext cx="3990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Территория усадьбы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&amp;Bcy;&amp;ocy;&amp;lcy;&amp;softcy;&amp;shcy;&amp;acy;&amp;yacy; &amp;pcy;&amp;ocy;&amp;dcy;&amp;bcy;&amp;ocy;&amp;rcy;&amp;kcy;&amp;acy; &amp;bcy;&amp;iecy;&amp;zhcy;&amp;iecy;&amp;vcy;&amp;ycy;&amp;khcy; &amp;icy; &amp;kcy;&amp;ocy;&amp;rcy;&amp;icy;&amp;chcy;&amp;ncy;&amp;iecy;&amp;vcy;&amp;ycy;&amp;khcy; &amp;fcy;&amp;ocy;&amp;ncy;&amp;ocy;&amp;vcy;(&amp;CHcy;&amp;Acy;&amp;Scy;&amp;Tcy;&amp;SOFTcy; 2) - 17 &amp;Mcy;&amp;acy;&amp;yacy; 2011 - &amp;Fcy;&amp;ocy;&amp;ncy;&amp;ycy; &amp;dcy;&amp;lcy;&amp;yacy; &amp;scy;&amp;acy;&amp;jcy;&amp;tcy;&amp;ocy;&amp;vcy;,&amp;bcy;&amp;lcy;&amp;ocy;&amp;gcy;&amp;ocy;&amp;vcy;,&amp;vcy;&amp;iecy;&amp;bcy; &amp;scy;&amp;tcy;&amp;rcy;&amp;acy;&amp;ncy;&amp;icy;&amp;ts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8914" name="Picture 2" descr="&amp;Icy;&amp;vcy;&amp;acy;&amp;ncy; &amp;Icy;&amp;vcy;&amp;acy;&amp;ncy;&amp;ocy;&amp;vcy;&amp;icy;&amp;chcy; &amp;Pcy;&amp;ucy;&amp;shchcy;&amp;icy;&amp;n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2000240"/>
            <a:ext cx="2428892" cy="295143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8916" name="AutoShape 4" descr="https://upload.wikimedia.org/wikipedia/commons/thumb/7/74/I._I._Pushchin%2C_1837.jpg/250px-I._I._Pushchin%2C_1837.jpg"/>
          <p:cNvSpPr>
            <a:spLocks noChangeAspect="1" noChangeArrowheads="1"/>
          </p:cNvSpPr>
          <p:nvPr/>
        </p:nvSpPr>
        <p:spPr bwMode="auto">
          <a:xfrm>
            <a:off x="155575" y="-1409700"/>
            <a:ext cx="2381250" cy="29432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500166" y="5072074"/>
            <a:ext cx="2286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И. И. Пущин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20" name="Picture 8" descr="&amp;Fcy;&amp;ocy;&amp;tcy;&amp;ocy;&amp;gcy;&amp;rcy;&amp;acy;&amp;fcy;&amp;icy;&amp;yacy; &amp;Pcy;&amp;iecy;&amp;tcy;&amp;rcy; &amp;CHcy;&amp;acy;&amp;jcy;&amp;kcy;&amp;ocy;&amp;vcy;&amp;scy;&amp;kcy;&amp;icy;&amp;jcy; (photo Petr Chaikovskiy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3643314"/>
            <a:ext cx="1935460" cy="2880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TextBox 8"/>
          <p:cNvSpPr txBox="1"/>
          <p:nvPr/>
        </p:nvSpPr>
        <p:spPr>
          <a:xfrm>
            <a:off x="6072198" y="5643578"/>
            <a:ext cx="285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П. И.Чайковский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6" descr="&amp;Fcy;&amp;ocy;&amp;rcy;&amp;ucy;&amp;mcy; &amp;Tcy;&amp;ocy;&amp;chcy;&amp;iecy;&amp;kcy;.&amp;ncy;&amp;iecy;&amp;tcy; - &amp;ocy;&amp;bcy;&amp;shchcy;&amp;iecy;&amp;ncy;&amp;icy;&amp;iecy; &amp;bcy;&amp;iecy;&amp;zcy; &amp;gcy;&amp;rcy;&amp;acy;&amp;ncy;&amp;icy;&amp;tscy; ! &amp;Ecy;&amp;pcy;&amp;ocy;&amp;khcy;&amp;acy;&amp;lcy;&amp;softcy;&amp;ncy;&amp;acy;&amp;yacy; &amp;Kcy;&amp;acy;&amp;rcy;&amp;tcy;&amp;icy;&amp;ncy;&amp;acy;. &amp;Kcy;&amp;tcy;&amp;ocy; &amp;ncy;&amp;acy; &amp;ncy;&amp;iecy;&amp;jcy; &amp;icy;&amp;zcy;&amp;ocy;&amp;bcy;&amp;rcy;&amp;acy;&amp;zhcy;&amp;iecy;&amp;ncy;?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285728"/>
            <a:ext cx="2112000" cy="2880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Picture 14" descr="&amp;Icy;&amp;scy;&amp;scy;&amp;lcy;&amp;iecy;&amp;dcy;&amp;ocy;&amp;vcy;&amp;acy;&amp;ncy;&amp;icy;&amp;iecy;, &amp;tcy;&amp;vcy;&amp;ocy;&amp;rcy;&amp;chcy;&amp;iecy;&amp;scy;&amp;tcy;&amp;vcy;&amp;ocy;, &amp;pcy;&amp;ocy;&amp;icy;&amp;scy;&amp;kcy;. / &amp;Bcy;&amp;lcy;&amp;ocy;&amp;gcy;&amp;icy; / &amp;Pcy;&amp;iecy;&amp;dcy;&amp;scy;&amp;ocy;&amp;vcy;&amp;iecy;&amp;tcy;: &amp;ocy;&amp;bcy;&amp;rcy;&amp;acy;&amp;zcy;&amp;ocy;&amp;vcy;&amp;acy;&amp;ncy;&amp;icy;&amp;iecy;, &amp;ucy;&amp;chcy;&amp;icy;&amp;tcy;&amp;iecy;&amp;lcy;&amp;softcy;, &amp;shcy;&amp;kcy;&amp;ocy;&amp;lcy;&amp;acy;"/>
          <p:cNvPicPr>
            <a:picLocks noChangeAspect="1" noChangeArrowheads="1"/>
          </p:cNvPicPr>
          <p:nvPr/>
        </p:nvPicPr>
        <p:blipFill>
          <a:blip r:embed="rId6" cstate="print"/>
          <a:srcRect l="9450" r="7867"/>
          <a:stretch>
            <a:fillRect/>
          </a:stretch>
        </p:blipFill>
        <p:spPr bwMode="auto">
          <a:xfrm>
            <a:off x="6715140" y="2143116"/>
            <a:ext cx="2083610" cy="2880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3" name="TextBox 12"/>
          <p:cNvSpPr txBox="1"/>
          <p:nvPr/>
        </p:nvSpPr>
        <p:spPr>
          <a:xfrm>
            <a:off x="1500166" y="642918"/>
            <a:ext cx="2928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Д. И. Менделеев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00892" y="1285860"/>
            <a:ext cx="2143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А. С. Блок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&amp;Bcy;&amp;ocy;&amp;lcy;&amp;softcy;&amp;shcy;&amp;acy;&amp;yacy; &amp;pcy;&amp;ocy;&amp;dcy;&amp;bcy;&amp;ocy;&amp;rcy;&amp;kcy;&amp;acy; &amp;bcy;&amp;iecy;&amp;zhcy;&amp;iecy;&amp;vcy;&amp;ycy;&amp;khcy; &amp;icy; &amp;kcy;&amp;ocy;&amp;rcy;&amp;icy;&amp;chcy;&amp;ncy;&amp;iecy;&amp;vcy;&amp;ycy;&amp;khcy; &amp;fcy;&amp;ocy;&amp;ncy;&amp;ocy;&amp;vcy;(&amp;CHcy;&amp;Acy;&amp;Scy;&amp;Tcy;&amp;SOFTcy; 2) - 17 &amp;Mcy;&amp;acy;&amp;yacy; 2011 - &amp;Fcy;&amp;ocy;&amp;ncy;&amp;ycy; &amp;dcy;&amp;lcy;&amp;yacy; &amp;scy;&amp;acy;&amp;jcy;&amp;tcy;&amp;ocy;&amp;vcy;,&amp;bcy;&amp;lcy;&amp;ocy;&amp;gcy;&amp;ocy;&amp;vcy;,&amp;vcy;&amp;iecy;&amp;bcy; &amp;scy;&amp;tcy;&amp;rcy;&amp;acy;&amp;ncy;&amp;icy;&amp;ts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4429132"/>
            <a:ext cx="2428892" cy="1143008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Дмитрий 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Иванович 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Менделеев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14876" y="285728"/>
            <a:ext cx="32861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      Боблово 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&amp;Ncy;&amp;ocy;&amp;vcy;&amp;ocy;&amp;scy;&amp;tcy;&amp;icy; &amp;scy;&amp;acy;&amp;jcy;&amp;tcy;&amp;acy; - &amp;Vcy;&amp;ocy;&amp;lcy;&amp;gcy;&amp;ocy;&amp;gcy;&amp;rcy;&amp;acy;&amp;dcy;&amp;scy;&amp;kcy;&amp;icy;&amp;jcy; &amp;gcy;&amp;ocy;&amp;scy;&amp;ucy;&amp;dcy;&amp;acy;&amp;rcy;&amp;scy;&amp;tcy;&amp;vcy;&amp;iecy;&amp;ncy;&amp;ncy;&amp;ycy;&amp;jcy; &amp;mcy;&amp;iecy;&amp;dcy;&amp;icy;&amp;tscy;&amp;icy;&amp;ncy;&amp;scy;&amp;kcy;&amp;icy;&amp;jcy; &amp;ucy;&amp;ncy;&amp;icy;&amp;vcy;&amp;iecy;&amp;rcy;&amp;scy;&amp;icy;&amp;tcy;&amp;iecy;&amp;tcy; (&amp;Vcy;&amp;ocy;&amp;lcy;&amp;gcy;&amp;Gcy;&amp;Mcy;&amp;Ucy;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285728"/>
            <a:ext cx="2524210" cy="3600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0" name="TextBox 9"/>
          <p:cNvSpPr txBox="1"/>
          <p:nvPr/>
        </p:nvSpPr>
        <p:spPr>
          <a:xfrm>
            <a:off x="4143372" y="1142984"/>
            <a:ext cx="50006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«Сам удивляюсь – чего только я не делывал в своей научной жизни. </a:t>
            </a:r>
          </a:p>
          <a:p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И сделано, думаю, неплохо»                    </a:t>
            </a:r>
          </a:p>
          <a:p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                                /Д.И.Менделеев/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&amp;Ncy;&amp;Acy;&amp;SHcy;&amp;IEcy; &amp;Ncy;&amp;Acy;&amp;Scy;&amp;Lcy;&amp;IEcy;&amp;Dcy;&amp;Icy;&amp;IEcy; - &amp;Ocy; &amp;tcy;&amp;rcy;&amp;iecy;&amp;vcy;&amp;ocy;&amp;gcy;&amp;iecy; &amp;zcy;&amp;acy; &quot;&amp;Scy;&amp;tcy;&amp;rcy;&amp;acy;&amp;ncy;&amp;ucy; &amp;tcy;&amp;rcy;&amp;iecy;&amp;vcy;&amp;ocy;&amp;zhcy;&amp;ncy;&amp;ycy;&amp;khcy; &amp;khcy;&amp;ocy;&amp;lcy;&amp;mcy;&amp;ocy;&amp;vcy;&quot;, &amp;icy;&amp;lcy;&amp;icy; &amp;Pcy;&amp;lcy;&amp;acy;&amp;chcy; &amp;pcy;&amp;ocy; &amp;Bcy;&amp;ocy;&amp;bcy;&amp;lcy;&amp;ocy;&amp;vcy;&amp;ucy;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9058" y="3214686"/>
            <a:ext cx="5039999" cy="331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620</Words>
  <Application>Microsoft Office PowerPoint</Application>
  <PresentationFormat>Экран (4:3)</PresentationFormat>
  <Paragraphs>89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«Использование пространства дошкольной организации в соответствии  ФГОС для реализации образовательного потенциала детей»</vt:lpstr>
      <vt:lpstr>Великие люди</vt:lpstr>
      <vt:lpstr>    Великие художники</vt:lpstr>
      <vt:lpstr>          Село Спас - Коркодино</vt:lpstr>
      <vt:lpstr>Слайд 5</vt:lpstr>
      <vt:lpstr>Слайд 6</vt:lpstr>
      <vt:lpstr>Слайд 7</vt:lpstr>
      <vt:lpstr>Слайд 8</vt:lpstr>
      <vt:lpstr>Дмитрий  Иванович  Менделеев</vt:lpstr>
      <vt:lpstr>Слайд 10</vt:lpstr>
      <vt:lpstr>Слайд 11</vt:lpstr>
      <vt:lpstr>Полет Д.И.Менделеева на воздушном шаре. Акварель работы И.Репина. 1887  </vt:lpstr>
      <vt:lpstr>Слайд 13</vt:lpstr>
      <vt:lpstr>Слайд 14</vt:lpstr>
      <vt:lpstr>Слайд 15</vt:lpstr>
      <vt:lpstr>Слайд 16</vt:lpstr>
      <vt:lpstr>Слайд 17</vt:lpstr>
      <vt:lpstr>«Русские… готовятся стать народом передовым, владыками природы и истории, а не их рабами». </vt:lpstr>
      <vt:lpstr>Шахматово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«Фотовыставка экспериментальной деятельности»</vt:lpstr>
      <vt:lpstr>Слайд 29</vt:lpstr>
      <vt:lpstr>Слайд 30</vt:lpstr>
      <vt:lpstr>Слайд 31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«Использование пространства дошкольной организации в соответствии  ФГОС для реализации образовательного потенциала детей»</dc:title>
  <dc:creator>Светлана</dc:creator>
  <cp:lastModifiedBy>user</cp:lastModifiedBy>
  <cp:revision>21</cp:revision>
  <dcterms:created xsi:type="dcterms:W3CDTF">2014-12-04T13:22:30Z</dcterms:created>
  <dcterms:modified xsi:type="dcterms:W3CDTF">2015-06-01T20:13:39Z</dcterms:modified>
</cp:coreProperties>
</file>