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9" r:id="rId3"/>
    <p:sldId id="257" r:id="rId4"/>
    <p:sldId id="279" r:id="rId5"/>
    <p:sldId id="258" r:id="rId6"/>
    <p:sldId id="280" r:id="rId7"/>
    <p:sldId id="290" r:id="rId8"/>
    <p:sldId id="270" r:id="rId9"/>
    <p:sldId id="281" r:id="rId10"/>
    <p:sldId id="273" r:id="rId11"/>
    <p:sldId id="272" r:id="rId12"/>
    <p:sldId id="288" r:id="rId13"/>
    <p:sldId id="274" r:id="rId14"/>
    <p:sldId id="259" r:id="rId15"/>
    <p:sldId id="260" r:id="rId16"/>
    <p:sldId id="261" r:id="rId17"/>
    <p:sldId id="286" r:id="rId18"/>
    <p:sldId id="262" r:id="rId19"/>
    <p:sldId id="291" r:id="rId20"/>
    <p:sldId id="289" r:id="rId21"/>
    <p:sldId id="282" r:id="rId22"/>
    <p:sldId id="283" r:id="rId23"/>
    <p:sldId id="284" r:id="rId24"/>
    <p:sldId id="267" r:id="rId25"/>
    <p:sldId id="268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D4D4D"/>
    <a:srgbClr val="6600CC"/>
    <a:srgbClr val="666699"/>
    <a:srgbClr val="1C1C1C"/>
    <a:srgbClr val="292929"/>
    <a:srgbClr val="006600"/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6D8CB-41D6-4A5C-AB56-CA1C12C0E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2D6EE-6CE6-4B71-9DF1-A3A72A0424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CC069-0A12-44CB-9536-B949B19664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CC5DEB-7F12-40D8-A365-C8C480447C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B0C2E5-D3C1-4EFB-83A3-EC47BA30C3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4C9A7B2-00FC-460B-AEB6-DC155513F6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F9F544-133C-468C-BFD7-75A8530F62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9149F-EE30-45A8-A00D-331EB4E7E1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25C9A-1F5D-49EF-BE78-480AE3E6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CDEFF-9C68-4819-B9EC-8FBEC603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CDCEC-F58D-40AD-A208-34ED3C0D9E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B448A-86DB-4F7A-BDD2-A9EAF20EE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88AB4-DA51-49C7-965B-3677168EF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AB385-A894-48F2-B272-808BCE8FC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48164-728F-4C8C-95B4-1BDDFCABC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4EA8616-D7D8-4BA3-93B6-25689BB32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</p:sldLayoutIdLst>
  <p:transition>
    <p:checker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692275" y="2420938"/>
            <a:ext cx="5975350" cy="1150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Массивы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8680"/>
            <a:ext cx="8208963" cy="1727795"/>
          </a:xfrm>
        </p:spPr>
        <p:txBody>
          <a:bodyPr/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Одномерный массив измерение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температуры воздуха во второй декаде июля</a:t>
            </a:r>
          </a:p>
        </p:txBody>
      </p:sp>
      <p:graphicFrame>
        <p:nvGraphicFramePr>
          <p:cNvPr id="22593" name="Group 65"/>
          <p:cNvGraphicFramePr>
            <a:graphicFrameLocks noGrp="1"/>
          </p:cNvGraphicFramePr>
          <p:nvPr>
            <p:ph type="tbl" idx="1"/>
          </p:nvPr>
        </p:nvGraphicFramePr>
        <p:xfrm>
          <a:off x="539750" y="2636838"/>
          <a:ext cx="8201025" cy="2813051"/>
        </p:xfrm>
        <a:graphic>
          <a:graphicData uri="http://schemas.openxmlformats.org/drawingml/2006/table">
            <a:tbl>
              <a:tblPr/>
              <a:tblGrid>
                <a:gridCol w="819150"/>
                <a:gridCol w="820738"/>
                <a:gridCol w="820737"/>
                <a:gridCol w="819150"/>
                <a:gridCol w="822325"/>
                <a:gridCol w="819150"/>
                <a:gridCol w="819150"/>
                <a:gridCol w="820738"/>
                <a:gridCol w="820737"/>
                <a:gridCol w="819150"/>
              </a:tblGrid>
              <a:tr h="938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A[1]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A[2]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A[3]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A[4]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A[5]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A[6]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A[7]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A[8]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A[9]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A[10]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48" name="Group 44"/>
          <p:cNvGraphicFramePr>
            <a:graphicFrameLocks noGrp="1"/>
          </p:cNvGraphicFramePr>
          <p:nvPr/>
        </p:nvGraphicFramePr>
        <p:xfrm>
          <a:off x="323850" y="2060575"/>
          <a:ext cx="8353425" cy="3636963"/>
        </p:xfrm>
        <a:graphic>
          <a:graphicData uri="http://schemas.openxmlformats.org/drawingml/2006/table">
            <a:tbl>
              <a:tblPr/>
              <a:tblGrid>
                <a:gridCol w="696913"/>
                <a:gridCol w="695325"/>
                <a:gridCol w="696912"/>
                <a:gridCol w="695325"/>
                <a:gridCol w="696913"/>
                <a:gridCol w="695325"/>
                <a:gridCol w="696912"/>
                <a:gridCol w="695325"/>
                <a:gridCol w="696913"/>
                <a:gridCol w="695325"/>
                <a:gridCol w="696912"/>
                <a:gridCol w="695325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Январь</a:t>
                      </a:r>
                    </a:p>
                  </a:txBody>
                  <a:tcPr marL="90000" marR="90000" marT="46800" marB="46800"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Февраль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Март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Апрель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Май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Июнь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Июль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Август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Сентябрь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Октябрь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Ноябрь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Декабрь</a:t>
                      </a: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611188" y="549275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Одномерный массив «двенадцать месяцев»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1331913" y="765175"/>
            <a:ext cx="6840537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Двумерные массивы</a:t>
            </a:r>
          </a:p>
        </p:txBody>
      </p:sp>
      <p:graphicFrame>
        <p:nvGraphicFramePr>
          <p:cNvPr id="47167" name="Group 63"/>
          <p:cNvGraphicFramePr>
            <a:graphicFrameLocks noGrp="1"/>
          </p:cNvGraphicFramePr>
          <p:nvPr/>
        </p:nvGraphicFramePr>
        <p:xfrm>
          <a:off x="1403648" y="2060848"/>
          <a:ext cx="6548442" cy="3929091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093126"/>
                <a:gridCol w="1089688"/>
                <a:gridCol w="1060470"/>
                <a:gridCol w="1122344"/>
                <a:gridCol w="1089688"/>
                <a:gridCol w="1093126"/>
              </a:tblGrid>
              <a:tr h="58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№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</a:tr>
              <a:tr h="668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</a:tr>
              <a:tr h="666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</a:tr>
              <a:tr h="668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</a:tr>
              <a:tr h="668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16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</a:tr>
              <a:tr h="668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5" name="Group 63"/>
          <p:cNvGraphicFramePr>
            <a:graphicFrameLocks noGrp="1"/>
          </p:cNvGraphicFramePr>
          <p:nvPr/>
        </p:nvGraphicFramePr>
        <p:xfrm>
          <a:off x="1258888" y="1700213"/>
          <a:ext cx="6696075" cy="3413760"/>
        </p:xfrm>
        <a:graphic>
          <a:graphicData uri="http://schemas.openxmlformats.org/drawingml/2006/table">
            <a:tbl>
              <a:tblPr/>
              <a:tblGrid>
                <a:gridCol w="1117600"/>
                <a:gridCol w="1114425"/>
                <a:gridCol w="1084262"/>
                <a:gridCol w="1147763"/>
                <a:gridCol w="1114425"/>
                <a:gridCol w="1117600"/>
              </a:tblGrid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№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684213" y="404813"/>
            <a:ext cx="7848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Прямоугольная таблица: Таблица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умножения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467544" y="5357826"/>
            <a:ext cx="7950941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ru-RU" sz="2400" b="1" dirty="0">
                <a:solidFill>
                  <a:srgbClr val="0070C0"/>
                </a:solidFill>
              </a:rPr>
              <a:t>Строки </a:t>
            </a:r>
            <a:r>
              <a:rPr lang="ru-RU" sz="2400" dirty="0">
                <a:solidFill>
                  <a:srgbClr val="292929"/>
                </a:solidFill>
              </a:rPr>
              <a:t>таблиц нумеруются сверху вниз.</a:t>
            </a:r>
          </a:p>
          <a:p>
            <a:pPr eaLnBrk="1" hangingPunct="1"/>
            <a:r>
              <a:rPr lang="ru-RU" sz="2400" b="1" dirty="0">
                <a:solidFill>
                  <a:srgbClr val="0070C0"/>
                </a:solidFill>
              </a:rPr>
              <a:t>Столбцы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292929"/>
                </a:solidFill>
              </a:rPr>
              <a:t>нумеруются слева направо.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428604"/>
            <a:ext cx="7772400" cy="1143000"/>
          </a:xfrm>
        </p:spPr>
        <p:txBody>
          <a:bodyPr/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Характеристика массивов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556792"/>
            <a:ext cx="7743852" cy="4677330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ru-RU" sz="2800" u="sng" dirty="0">
                <a:solidFill>
                  <a:srgbClr val="292929"/>
                </a:solidFill>
              </a:rPr>
              <a:t>Массивы характеризуются: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Типом переменных, 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Размерностью,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Размером.</a:t>
            </a:r>
          </a:p>
          <a:p>
            <a:pPr>
              <a:buFontTx/>
              <a:buNone/>
            </a:pP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u="sng" dirty="0">
                <a:solidFill>
                  <a:schemeClr val="accent6">
                    <a:lumMod val="50000"/>
                  </a:schemeClr>
                </a:solidFill>
              </a:rPr>
              <a:t>Тип элементов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rgbClr val="292929"/>
                </a:solidFill>
              </a:rPr>
              <a:t>- арифметический или символьный.</a:t>
            </a:r>
          </a:p>
          <a:p>
            <a:pPr>
              <a:buFontTx/>
              <a:buNone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u="sng" dirty="0">
                <a:solidFill>
                  <a:schemeClr val="accent6">
                    <a:lumMod val="50000"/>
                  </a:schemeClr>
                </a:solidFill>
              </a:rPr>
              <a:t>Размерность массива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rgbClr val="292929"/>
                </a:solidFill>
              </a:rPr>
              <a:t>- число индексов, определяющих один элемент массива.</a:t>
            </a:r>
          </a:p>
          <a:p>
            <a:pPr>
              <a:buFontTx/>
              <a:buNone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u="sng" dirty="0">
                <a:solidFill>
                  <a:schemeClr val="accent6">
                    <a:lumMod val="50000"/>
                  </a:schemeClr>
                </a:solidFill>
              </a:rPr>
              <a:t>Размер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rgbClr val="292929"/>
                </a:solidFill>
              </a:rPr>
              <a:t>- это количество элементов в массиве.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 с массивами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292929"/>
                </a:solidFill>
              </a:rPr>
              <a:t>Объявление </a:t>
            </a:r>
            <a:r>
              <a:rPr lang="ru-RU" dirty="0">
                <a:solidFill>
                  <a:srgbClr val="292929"/>
                </a:solidFill>
              </a:rPr>
              <a:t>массива;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292929"/>
                </a:solidFill>
              </a:rPr>
              <a:t>Задание </a:t>
            </a:r>
            <a:r>
              <a:rPr lang="ru-RU" dirty="0">
                <a:solidFill>
                  <a:srgbClr val="292929"/>
                </a:solidFill>
              </a:rPr>
              <a:t>начальных значений элементам массива – формирование массива;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292929"/>
                </a:solidFill>
              </a:rPr>
              <a:t>Работа </a:t>
            </a:r>
            <a:r>
              <a:rPr lang="ru-RU" dirty="0">
                <a:solidFill>
                  <a:srgbClr val="292929"/>
                </a:solidFill>
              </a:rPr>
              <a:t>с элементами </a:t>
            </a:r>
            <a:r>
              <a:rPr lang="ru-RU" dirty="0" smtClean="0">
                <a:solidFill>
                  <a:srgbClr val="292929"/>
                </a:solidFill>
              </a:rPr>
              <a:t>массива, их обработка;</a:t>
            </a:r>
            <a:endParaRPr lang="ru-RU" dirty="0">
              <a:solidFill>
                <a:srgbClr val="29292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292929"/>
                </a:solidFill>
              </a:rPr>
              <a:t>Печать или вывод результатов</a:t>
            </a:r>
            <a:r>
              <a:rPr lang="ru-RU" dirty="0">
                <a:solidFill>
                  <a:srgbClr val="292929"/>
                </a:solidFill>
              </a:rPr>
              <a:t>.</a:t>
            </a:r>
          </a:p>
          <a:p>
            <a:pPr>
              <a:buFontTx/>
              <a:buNone/>
            </a:pPr>
            <a:r>
              <a:rPr lang="ru-RU" dirty="0">
                <a:solidFill>
                  <a:srgbClr val="292929"/>
                </a:solidFill>
              </a:rPr>
              <a:t>Рассмотрим подробнее каждый шаг.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Объявление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массива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762099"/>
          </a:xfrm>
        </p:spPr>
        <p:txBody>
          <a:bodyPr/>
          <a:lstStyle/>
          <a:p>
            <a:r>
              <a:rPr lang="ru-RU" dirty="0" smtClean="0"/>
              <a:t>Массив А из 5 </a:t>
            </a:r>
            <a:r>
              <a:rPr lang="ru-RU" dirty="0" err="1" smtClean="0"/>
              <a:t>дроб</a:t>
            </a:r>
            <a:r>
              <a:rPr lang="ru-RU" dirty="0" smtClean="0"/>
              <a:t>. чисел</a:t>
            </a:r>
            <a:endParaRPr 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92895"/>
            <a:ext cx="4040188" cy="2232249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</a:t>
            </a:r>
            <a:r>
              <a:rPr lang="en-US" sz="28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=5;</a:t>
            </a:r>
          </a:p>
          <a:p>
            <a:pPr>
              <a:buFontTx/>
              <a:buNone/>
            </a:pP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8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: array [1..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] of </a:t>
            </a:r>
            <a:r>
              <a:rPr lang="en-US" sz="28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en-US" sz="2800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/>
          <a:lstStyle/>
          <a:p>
            <a:r>
              <a:rPr lang="ru-RU" dirty="0" smtClean="0"/>
              <a:t>Массив С из 12 символов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7985" y="2492896"/>
            <a:ext cx="4258816" cy="216024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[1..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800" dirty="0" err="1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char</a:t>
            </a:r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683568" y="3429000"/>
            <a:ext cx="1656184" cy="2160240"/>
            <a:chOff x="683568" y="3429000"/>
            <a:chExt cx="1656184" cy="2160240"/>
          </a:xfrm>
        </p:grpSpPr>
        <p:cxnSp>
          <p:nvCxnSpPr>
            <p:cNvPr id="30" name="Прямая со стрелкой 29"/>
            <p:cNvCxnSpPr>
              <a:stCxn id="11" idx="0"/>
            </p:cNvCxnSpPr>
            <p:nvPr/>
          </p:nvCxnSpPr>
          <p:spPr>
            <a:xfrm>
              <a:off x="1367644" y="3789040"/>
              <a:ext cx="972108" cy="1800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3" name="Группа 12"/>
            <p:cNvGrpSpPr/>
            <p:nvPr/>
          </p:nvGrpSpPr>
          <p:grpSpPr>
            <a:xfrm>
              <a:off x="683568" y="3429000"/>
              <a:ext cx="1368152" cy="1152128"/>
              <a:chOff x="683568" y="3429000"/>
              <a:chExt cx="1368152" cy="1152128"/>
            </a:xfrm>
          </p:grpSpPr>
          <p:sp>
            <p:nvSpPr>
              <p:cNvPr id="12" name="Стрелка вверх 11"/>
              <p:cNvSpPr/>
              <p:nvPr/>
            </p:nvSpPr>
            <p:spPr>
              <a:xfrm>
                <a:off x="1259632" y="3429000"/>
                <a:ext cx="144016" cy="432048"/>
              </a:xfrm>
              <a:prstGeom prst="upArrow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альтернативный процесс 10"/>
              <p:cNvSpPr/>
              <p:nvPr/>
            </p:nvSpPr>
            <p:spPr>
              <a:xfrm>
                <a:off x="683568" y="3789040"/>
                <a:ext cx="1368152" cy="792088"/>
              </a:xfrm>
              <a:prstGeom prst="flowChartAlternate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0070C0"/>
                    </a:solidFill>
                  </a:rPr>
                  <a:t>Имя массива</a:t>
                </a:r>
                <a:endParaRPr lang="ru-RU" b="1" dirty="0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20" name="Группа 19"/>
          <p:cNvGrpSpPr/>
          <p:nvPr/>
        </p:nvGrpSpPr>
        <p:grpSpPr>
          <a:xfrm>
            <a:off x="3059832" y="3573016"/>
            <a:ext cx="1440160" cy="1008112"/>
            <a:chOff x="539552" y="3429000"/>
            <a:chExt cx="1440160" cy="1008112"/>
          </a:xfrm>
        </p:grpSpPr>
        <p:sp>
          <p:nvSpPr>
            <p:cNvPr id="21" name="Стрелка вверх 20"/>
            <p:cNvSpPr/>
            <p:nvPr/>
          </p:nvSpPr>
          <p:spPr>
            <a:xfrm>
              <a:off x="1259632" y="3429000"/>
              <a:ext cx="144016" cy="432048"/>
            </a:xfrm>
            <a:prstGeom prst="up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Блок-схема: альтернативный процесс 21"/>
            <p:cNvSpPr/>
            <p:nvPr/>
          </p:nvSpPr>
          <p:spPr>
            <a:xfrm>
              <a:off x="539552" y="3789040"/>
              <a:ext cx="1440160" cy="648072"/>
            </a:xfrm>
            <a:prstGeom prst="flowChartAlternate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70C0"/>
                  </a:solidFill>
                </a:rPr>
                <a:t>Тип элементов</a:t>
              </a:r>
              <a:endParaRPr lang="ru-RU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644008" y="2924944"/>
            <a:ext cx="1368152" cy="1152128"/>
            <a:chOff x="611560" y="3356992"/>
            <a:chExt cx="1368152" cy="1152128"/>
          </a:xfrm>
        </p:grpSpPr>
        <p:sp>
          <p:nvSpPr>
            <p:cNvPr id="15" name="Стрелка вверх 14"/>
            <p:cNvSpPr/>
            <p:nvPr/>
          </p:nvSpPr>
          <p:spPr>
            <a:xfrm>
              <a:off x="1187624" y="3356992"/>
              <a:ext cx="144016" cy="504056"/>
            </a:xfrm>
            <a:prstGeom prst="up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Блок-схема: альтернативный процесс 15"/>
            <p:cNvSpPr/>
            <p:nvPr/>
          </p:nvSpPr>
          <p:spPr>
            <a:xfrm>
              <a:off x="611560" y="3717032"/>
              <a:ext cx="1368152" cy="792088"/>
            </a:xfrm>
            <a:prstGeom prst="flowChartAlternate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70C0"/>
                  </a:solidFill>
                </a:rPr>
                <a:t>Имя массива</a:t>
              </a:r>
              <a:endParaRPr lang="ru-RU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6372200" y="2996952"/>
            <a:ext cx="2376264" cy="2160240"/>
            <a:chOff x="6372200" y="2996952"/>
            <a:chExt cx="2376264" cy="2160240"/>
          </a:xfrm>
        </p:grpSpPr>
        <p:cxnSp>
          <p:nvCxnSpPr>
            <p:cNvPr id="25" name="Прямая со стрелкой 24"/>
            <p:cNvCxnSpPr>
              <a:stCxn id="28" idx="0"/>
            </p:cNvCxnSpPr>
            <p:nvPr/>
          </p:nvCxnSpPr>
          <p:spPr>
            <a:xfrm flipH="1">
              <a:off x="6372200" y="3356992"/>
              <a:ext cx="1656184" cy="1800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6" name="Группа 25"/>
            <p:cNvGrpSpPr/>
            <p:nvPr/>
          </p:nvGrpSpPr>
          <p:grpSpPr>
            <a:xfrm>
              <a:off x="7308304" y="2996952"/>
              <a:ext cx="1440160" cy="1008112"/>
              <a:chOff x="539552" y="3429000"/>
              <a:chExt cx="1440160" cy="1008112"/>
            </a:xfrm>
          </p:grpSpPr>
          <p:sp>
            <p:nvSpPr>
              <p:cNvPr id="27" name="Стрелка вверх 26"/>
              <p:cNvSpPr/>
              <p:nvPr/>
            </p:nvSpPr>
            <p:spPr>
              <a:xfrm>
                <a:off x="1259632" y="3429000"/>
                <a:ext cx="144016" cy="432048"/>
              </a:xfrm>
              <a:prstGeom prst="upArrow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Блок-схема: альтернативный процесс 27"/>
              <p:cNvSpPr/>
              <p:nvPr/>
            </p:nvSpPr>
            <p:spPr>
              <a:xfrm>
                <a:off x="539552" y="3789040"/>
                <a:ext cx="1440160" cy="648072"/>
              </a:xfrm>
              <a:prstGeom prst="flowChartAlternate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0070C0"/>
                    </a:solidFill>
                  </a:rPr>
                  <a:t>Тип элементов</a:t>
                </a:r>
                <a:endParaRPr lang="ru-RU" b="1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32" name="Прямоугольная выноска 31"/>
          <p:cNvSpPr/>
          <p:nvPr/>
        </p:nvSpPr>
        <p:spPr>
          <a:xfrm>
            <a:off x="971600" y="2132856"/>
            <a:ext cx="2304256" cy="432048"/>
          </a:xfrm>
          <a:prstGeom prst="wedge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Число элементом</a:t>
            </a:r>
            <a:endParaRPr lang="ru-RU" b="1" dirty="0">
              <a:solidFill>
                <a:srgbClr val="0070C0"/>
              </a:solidFill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5076056" y="2132856"/>
            <a:ext cx="3600400" cy="2952328"/>
            <a:chOff x="5076056" y="2132856"/>
            <a:chExt cx="3600400" cy="2952328"/>
          </a:xfrm>
        </p:grpSpPr>
        <p:cxnSp>
          <p:nvCxnSpPr>
            <p:cNvPr id="34" name="Прямая со стрелкой 33"/>
            <p:cNvCxnSpPr/>
            <p:nvPr/>
          </p:nvCxnSpPr>
          <p:spPr>
            <a:xfrm flipH="1">
              <a:off x="5076056" y="2564904"/>
              <a:ext cx="1728192" cy="25202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Прямоугольная выноска 32"/>
            <p:cNvSpPr/>
            <p:nvPr/>
          </p:nvSpPr>
          <p:spPr>
            <a:xfrm>
              <a:off x="6372200" y="2132856"/>
              <a:ext cx="2304256" cy="432048"/>
            </a:xfrm>
            <a:prstGeom prst="wedgeRectCallou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70C0"/>
                  </a:solidFill>
                </a:rPr>
                <a:t>Число элементом</a:t>
              </a:r>
              <a:endParaRPr lang="ru-RU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403648" y="5013176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Type</a:t>
            </a:r>
            <a:r>
              <a:rPr lang="en-US" sz="2800" dirty="0" smtClean="0">
                <a:solidFill>
                  <a:srgbClr val="333333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333333"/>
                </a:solidFill>
                <a:latin typeface="Cambria" pitchFamily="18" charset="0"/>
              </a:rPr>
              <a:t>mas</a:t>
            </a:r>
            <a:r>
              <a:rPr lang="en-US" sz="2800" dirty="0" smtClean="0">
                <a:solidFill>
                  <a:srgbClr val="333333"/>
                </a:solidFill>
                <a:latin typeface="Cambria" pitchFamily="18" charset="0"/>
              </a:rPr>
              <a:t> = array[1..100] of integer;</a:t>
            </a:r>
            <a:endParaRPr lang="ru-RU" sz="2800" dirty="0" smtClean="0">
              <a:solidFill>
                <a:srgbClr val="333333"/>
              </a:solidFill>
              <a:latin typeface="Cambria" pitchFamily="18" charset="0"/>
            </a:endParaRPr>
          </a:p>
          <a:p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Var</a:t>
            </a:r>
            <a:r>
              <a:rPr lang="en-US" sz="2800" dirty="0" smtClean="0">
                <a:solidFill>
                  <a:srgbClr val="333333"/>
                </a:solidFill>
                <a:latin typeface="Cambria" pitchFamily="18" charset="0"/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  <a:latin typeface="Cambria" pitchFamily="18" charset="0"/>
              </a:rPr>
              <a:t>A</a:t>
            </a:r>
            <a:r>
              <a:rPr lang="en-US" sz="2800" dirty="0" smtClean="0">
                <a:solidFill>
                  <a:srgbClr val="333333"/>
                </a:solidFill>
                <a:latin typeface="Cambria" pitchFamily="18" charset="0"/>
              </a:rPr>
              <a:t>: </a:t>
            </a:r>
            <a:r>
              <a:rPr lang="en-US" sz="2800" dirty="0" err="1" smtClean="0">
                <a:solidFill>
                  <a:srgbClr val="333333"/>
                </a:solidFill>
                <a:latin typeface="Cambria" pitchFamily="18" charset="0"/>
              </a:rPr>
              <a:t>mas</a:t>
            </a:r>
            <a:r>
              <a:rPr lang="en-US" sz="2800" dirty="0" smtClean="0">
                <a:solidFill>
                  <a:srgbClr val="333333"/>
                </a:solidFill>
                <a:latin typeface="Cambria" pitchFamily="18" charset="0"/>
              </a:rPr>
              <a:t>;</a:t>
            </a:r>
            <a:endParaRPr lang="ru-RU" dirty="0"/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1979712" y="4725144"/>
            <a:ext cx="2448272" cy="360040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Тип пользователя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995362"/>
          </a:xfrm>
        </p:spPr>
        <p:txBody>
          <a:bodyPr/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Формирование массива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147050" cy="1655762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>
                <a:solidFill>
                  <a:srgbClr val="4D4D4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dirty="0">
                <a:solidFill>
                  <a:srgbClr val="4D4D4D"/>
                </a:solidFill>
              </a:rPr>
              <a:t>Сформировать массив или таблицу – значит присвоить элементам этого массива определённые значения.</a:t>
            </a:r>
          </a:p>
        </p:txBody>
      </p:sp>
      <p:graphicFrame>
        <p:nvGraphicFramePr>
          <p:cNvPr id="45097" name="Group 41"/>
          <p:cNvGraphicFramePr>
            <a:graphicFrameLocks noGrp="1"/>
          </p:cNvGraphicFramePr>
          <p:nvPr/>
        </p:nvGraphicFramePr>
        <p:xfrm>
          <a:off x="395288" y="3213100"/>
          <a:ext cx="8208962" cy="1584326"/>
        </p:xfrm>
        <a:graphic>
          <a:graphicData uri="http://schemas.openxmlformats.org/drawingml/2006/table">
            <a:tbl>
              <a:tblPr/>
              <a:tblGrid>
                <a:gridCol w="820737"/>
                <a:gridCol w="820738"/>
                <a:gridCol w="820737"/>
                <a:gridCol w="820738"/>
                <a:gridCol w="822325"/>
                <a:gridCol w="820737"/>
                <a:gridCol w="820738"/>
                <a:gridCol w="820737"/>
                <a:gridCol w="820738"/>
                <a:gridCol w="820737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611560" y="5157788"/>
            <a:ext cx="7848228" cy="861774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0070C0"/>
                </a:solidFill>
                <a:latin typeface="Georgia" pitchFamily="18" charset="0"/>
              </a:rPr>
              <a:t>А(11) = 20   А(12) = 20   А(13) = 21   А(14) = 23   А(15) = 18 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0070C0"/>
                </a:solidFill>
                <a:latin typeface="Georgia" pitchFamily="18" charset="0"/>
              </a:rPr>
              <a:t>А(16) = 17   А(17) = 20   А(18) = 19   А(19) = 21   А(20) = 18</a:t>
            </a:r>
            <a:r>
              <a:rPr lang="ru-RU" sz="1400" dirty="0">
                <a:solidFill>
                  <a:srgbClr val="0070C0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Формирование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массива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0768"/>
            <a:ext cx="8135937" cy="367240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800" dirty="0">
                <a:solidFill>
                  <a:srgbClr val="4D4D4D"/>
                </a:solidFill>
              </a:rPr>
              <a:t>Для присваивания значений элементам массива очень удобно использовать цикл</a:t>
            </a:r>
            <a:r>
              <a:rPr lang="ru-RU" sz="2800" dirty="0" smtClean="0">
                <a:solidFill>
                  <a:srgbClr val="4D4D4D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4D4D4D"/>
                </a:solidFill>
              </a:rPr>
              <a:t> </a:t>
            </a:r>
            <a:r>
              <a:rPr lang="ru-RU" sz="2800" dirty="0">
                <a:solidFill>
                  <a:srgbClr val="4D4D4D"/>
                </a:solidFill>
              </a:rPr>
              <a:t>Пусть объявлен массив В, состоящий из 5 элементов типа </a:t>
            </a:r>
            <a:r>
              <a:rPr lang="ru-RU" sz="2800" dirty="0" err="1">
                <a:solidFill>
                  <a:srgbClr val="4D4D4D"/>
                </a:solidFill>
              </a:rPr>
              <a:t>integer</a:t>
            </a:r>
            <a:r>
              <a:rPr lang="ru-RU" sz="2800" dirty="0">
                <a:solidFill>
                  <a:srgbClr val="4D4D4D"/>
                </a:solidFill>
              </a:rPr>
              <a:t>. </a:t>
            </a:r>
            <a:endParaRPr lang="ru-RU" sz="2800" dirty="0" smtClean="0">
              <a:solidFill>
                <a:srgbClr val="4D4D4D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4D4D4D"/>
                </a:solidFill>
              </a:rPr>
              <a:t>Тогда </a:t>
            </a:r>
            <a:r>
              <a:rPr lang="ru-RU" sz="2800" dirty="0">
                <a:solidFill>
                  <a:srgbClr val="4D4D4D"/>
                </a:solidFill>
              </a:rPr>
              <a:t>значения могут быть заданы </a:t>
            </a:r>
            <a:r>
              <a:rPr lang="en-US" sz="2800" dirty="0" smtClean="0">
                <a:solidFill>
                  <a:srgbClr val="6600CC"/>
                </a:solidFill>
                <a:hlinkClick r:id="rId2" action="ppaction://hlinksldjump"/>
              </a:rPr>
              <a:t>2</a:t>
            </a:r>
            <a:r>
              <a:rPr lang="ru-RU" sz="2800" dirty="0" smtClean="0">
                <a:solidFill>
                  <a:srgbClr val="6600CC"/>
                </a:solidFill>
                <a:hlinkClick r:id="rId2" action="ppaction://hlinksldjump"/>
              </a:rPr>
              <a:t> способами</a:t>
            </a:r>
            <a:endParaRPr lang="ru-RU" sz="28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Формирование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массива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 клавиатуры</a:t>
            </a:r>
            <a:endParaRPr lang="ru-RU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r>
              <a:rPr lang="en-US" sz="2400" b="1" dirty="0" smtClean="0">
                <a:solidFill>
                  <a:srgbClr val="6600CC"/>
                </a:solidFill>
              </a:rPr>
              <a:t>For</a:t>
            </a:r>
            <a:r>
              <a:rPr lang="en-US" sz="2400" dirty="0" smtClean="0">
                <a:solidFill>
                  <a:srgbClr val="6600CC"/>
                </a:solidFill>
              </a:rPr>
              <a:t> </a:t>
            </a:r>
            <a:r>
              <a:rPr lang="en-US" sz="2400" dirty="0">
                <a:solidFill>
                  <a:srgbClr val="6600CC"/>
                </a:solidFill>
              </a:rPr>
              <a:t>I:=1 to 5 do </a:t>
            </a:r>
            <a:endParaRPr lang="ru-RU" sz="2400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en-US" sz="2400" b="1" dirty="0" smtClean="0">
                <a:solidFill>
                  <a:srgbClr val="6600CC"/>
                </a:solidFill>
              </a:rPr>
              <a:t>begin</a:t>
            </a:r>
            <a:endParaRPr lang="en-US" sz="2400" b="1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ru-RU" sz="2400" b="1" dirty="0">
                <a:solidFill>
                  <a:srgbClr val="6600CC"/>
                </a:solidFill>
              </a:rPr>
              <a:t>    </a:t>
            </a:r>
            <a:r>
              <a:rPr lang="en-US" sz="2400" dirty="0">
                <a:solidFill>
                  <a:srgbClr val="6600CC"/>
                </a:solidFill>
              </a:rPr>
              <a:t>Write ('</a:t>
            </a:r>
            <a:r>
              <a:rPr lang="ru-RU" sz="2400" dirty="0">
                <a:solidFill>
                  <a:srgbClr val="6600CC"/>
                </a:solidFill>
              </a:rPr>
              <a:t>Введи</a:t>
            </a:r>
            <a:r>
              <a:rPr lang="en-US" sz="2400" dirty="0">
                <a:solidFill>
                  <a:srgbClr val="6600CC"/>
                </a:solidFill>
              </a:rPr>
              <a:t> </a:t>
            </a:r>
            <a:r>
              <a:rPr lang="ru-RU" sz="2400" dirty="0">
                <a:solidFill>
                  <a:srgbClr val="6600CC"/>
                </a:solidFill>
              </a:rPr>
              <a:t>число</a:t>
            </a:r>
            <a:r>
              <a:rPr lang="en-US" sz="2400" dirty="0">
                <a:solidFill>
                  <a:srgbClr val="6600CC"/>
                </a:solidFill>
              </a:rPr>
              <a:t> ');</a:t>
            </a:r>
          </a:p>
          <a:p>
            <a:pPr>
              <a:buFontTx/>
              <a:buNone/>
            </a:pPr>
            <a:r>
              <a:rPr lang="ru-RU" sz="2400" b="1" dirty="0">
                <a:solidFill>
                  <a:srgbClr val="6600CC"/>
                </a:solidFill>
              </a:rPr>
              <a:t>    </a:t>
            </a:r>
            <a:r>
              <a:rPr lang="en-US" sz="2400" dirty="0" err="1">
                <a:solidFill>
                  <a:srgbClr val="6600CC"/>
                </a:solidFill>
              </a:rPr>
              <a:t>Readln</a:t>
            </a:r>
            <a:r>
              <a:rPr lang="en-US" sz="2400" dirty="0">
                <a:solidFill>
                  <a:srgbClr val="6600CC"/>
                </a:solidFill>
              </a:rPr>
              <a:t> (B[I]); </a:t>
            </a:r>
            <a:endParaRPr lang="ru-RU" sz="2400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en-US" sz="2400" b="1" dirty="0" smtClean="0">
                <a:solidFill>
                  <a:srgbClr val="6600CC"/>
                </a:solidFill>
              </a:rPr>
              <a:t>end</a:t>
            </a:r>
            <a:r>
              <a:rPr lang="en-US" sz="2400" dirty="0" smtClean="0">
                <a:solidFill>
                  <a:srgbClr val="6600CC"/>
                </a:solidFill>
              </a:rPr>
              <a:t>;</a:t>
            </a:r>
            <a:endParaRPr lang="ru-RU" sz="2400" dirty="0" smtClean="0">
              <a:solidFill>
                <a:srgbClr val="6600CC"/>
              </a:solidFill>
            </a:endParaRPr>
          </a:p>
          <a:p>
            <a:pPr>
              <a:buFontTx/>
              <a:buNone/>
            </a:pPr>
            <a:endParaRPr lang="ru-RU" sz="2400" dirty="0">
              <a:solidFill>
                <a:srgbClr val="6600CC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 генератором случайных чисел</a:t>
            </a:r>
            <a:endParaRPr lang="ru-RU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sz="quarter" idx="4"/>
          </p:nvPr>
        </p:nvSpPr>
        <p:spPr>
          <a:xfrm>
            <a:off x="4645025" y="2348881"/>
            <a:ext cx="4041775" cy="3777282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r>
              <a:rPr lang="en-US" sz="2400" b="1" dirty="0" smtClean="0">
                <a:solidFill>
                  <a:srgbClr val="6600CC"/>
                </a:solidFill>
              </a:rPr>
              <a:t>For</a:t>
            </a:r>
            <a:r>
              <a:rPr lang="en-US" sz="2400" dirty="0" smtClean="0">
                <a:solidFill>
                  <a:srgbClr val="6600CC"/>
                </a:solidFill>
              </a:rPr>
              <a:t> </a:t>
            </a:r>
            <a:r>
              <a:rPr lang="en-US" sz="2400" dirty="0">
                <a:solidFill>
                  <a:srgbClr val="6600CC"/>
                </a:solidFill>
              </a:rPr>
              <a:t>I:=1 to 5 do</a:t>
            </a:r>
            <a:endParaRPr lang="ru-RU" sz="2400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en-US" sz="2400" b="1" dirty="0">
                <a:solidFill>
                  <a:srgbClr val="6600CC"/>
                </a:solidFill>
              </a:rPr>
              <a:t>begin</a:t>
            </a: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6600CC"/>
                </a:solidFill>
              </a:rPr>
              <a:t>   </a:t>
            </a:r>
            <a:r>
              <a:rPr lang="en-US" sz="2000" dirty="0" smtClean="0">
                <a:solidFill>
                  <a:srgbClr val="6600CC"/>
                </a:solidFill>
              </a:rPr>
              <a:t>B[I</a:t>
            </a:r>
            <a:r>
              <a:rPr lang="en-US" sz="2000" dirty="0">
                <a:solidFill>
                  <a:srgbClr val="6600CC"/>
                </a:solidFill>
              </a:rPr>
              <a:t>] := Random (x1 - x0) + x0;</a:t>
            </a:r>
            <a:endParaRPr lang="en-US" sz="2400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6600CC"/>
                </a:solidFill>
              </a:rPr>
              <a:t>   </a:t>
            </a:r>
            <a:r>
              <a:rPr lang="en-US" sz="2000" dirty="0" smtClean="0">
                <a:solidFill>
                  <a:srgbClr val="6600CC"/>
                </a:solidFill>
              </a:rPr>
              <a:t>Write </a:t>
            </a:r>
            <a:r>
              <a:rPr lang="en-US" sz="2000" dirty="0">
                <a:solidFill>
                  <a:srgbClr val="6600CC"/>
                </a:solidFill>
              </a:rPr>
              <a:t>('B[', I, ']=', B[I]);</a:t>
            </a:r>
            <a:endParaRPr lang="ru-RU" sz="2400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en-US" sz="2400" b="1" dirty="0">
                <a:solidFill>
                  <a:srgbClr val="6600CC"/>
                </a:solidFill>
              </a:rPr>
              <a:t>end;</a:t>
            </a:r>
            <a:endParaRPr lang="ru-RU" sz="2400" b="1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229600" cy="1143000"/>
          </a:xfrm>
        </p:spPr>
        <p:txBody>
          <a:bodyPr/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 изучения нового материала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349500"/>
            <a:ext cx="8064500" cy="29543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b="1" dirty="0">
                <a:solidFill>
                  <a:srgbClr val="666699"/>
                </a:solidFill>
              </a:rPr>
              <a:t>Понятие массива</a:t>
            </a:r>
          </a:p>
          <a:p>
            <a:pPr marL="609600" indent="-609600">
              <a:buFontTx/>
              <a:buAutoNum type="arabicPeriod"/>
            </a:pPr>
            <a:r>
              <a:rPr lang="ru-RU" b="1" dirty="0">
                <a:solidFill>
                  <a:srgbClr val="666699"/>
                </a:solidFill>
              </a:rPr>
              <a:t>Виды массивов</a:t>
            </a:r>
          </a:p>
          <a:p>
            <a:pPr marL="609600" indent="-609600">
              <a:buFontTx/>
              <a:buAutoNum type="arabicPeriod"/>
            </a:pPr>
            <a:r>
              <a:rPr lang="ru-RU" b="1" dirty="0">
                <a:solidFill>
                  <a:srgbClr val="666699"/>
                </a:solidFill>
              </a:rPr>
              <a:t>Описание массивов</a:t>
            </a:r>
          </a:p>
          <a:p>
            <a:pPr marL="609600" indent="-609600">
              <a:buFontTx/>
              <a:buAutoNum type="arabicPeriod"/>
            </a:pPr>
            <a:r>
              <a:rPr lang="ru-RU" b="1" dirty="0">
                <a:solidFill>
                  <a:srgbClr val="666699"/>
                </a:solidFill>
              </a:rPr>
              <a:t>Формирование массивов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47091" cy="811196"/>
          </a:xfrm>
        </p:spPr>
        <p:txBody>
          <a:bodyPr/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Сформированный массив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052513"/>
            <a:ext cx="7776864" cy="5328815"/>
          </a:xfr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rgbClr val="CC0000"/>
                </a:solidFill>
              </a:rPr>
              <a:t>P</a:t>
            </a:r>
            <a:r>
              <a:rPr lang="ru-RU" sz="2800" dirty="0" err="1">
                <a:solidFill>
                  <a:srgbClr val="CC0000"/>
                </a:solidFill>
              </a:rPr>
              <a:t>rogram</a:t>
            </a:r>
            <a:r>
              <a:rPr lang="ru-RU" sz="2400" dirty="0">
                <a:solidFill>
                  <a:srgbClr val="000099"/>
                </a:solidFill>
              </a:rPr>
              <a:t> </a:t>
            </a:r>
            <a:r>
              <a:rPr lang="ru-RU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4D4D4D"/>
                </a:solidFill>
              </a:rPr>
              <a:t>form_massiva</a:t>
            </a:r>
            <a:r>
              <a:rPr lang="en-US" sz="2400" dirty="0" smtClean="0">
                <a:solidFill>
                  <a:srgbClr val="4D4D4D"/>
                </a:solidFill>
              </a:rPr>
              <a:t>;</a:t>
            </a:r>
            <a:endParaRPr lang="ru-RU" sz="2400" dirty="0">
              <a:solidFill>
                <a:srgbClr val="4D4D4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rgbClr val="6600CC"/>
                </a:solidFill>
              </a:rPr>
              <a:t> </a:t>
            </a:r>
            <a:r>
              <a:rPr lang="en-US" sz="2400" b="1" dirty="0">
                <a:solidFill>
                  <a:srgbClr val="6600CC"/>
                </a:solidFill>
              </a:rPr>
              <a:t> </a:t>
            </a:r>
            <a:r>
              <a:rPr lang="ru-RU" sz="2400" b="1" dirty="0">
                <a:solidFill>
                  <a:srgbClr val="6600CC"/>
                </a:solidFill>
              </a:rPr>
              <a:t>  </a:t>
            </a:r>
            <a:r>
              <a:rPr lang="ru-RU" sz="2400" b="1" dirty="0" smtClean="0">
                <a:solidFill>
                  <a:srgbClr val="292929"/>
                </a:solidFill>
              </a:rPr>
              <a:t> </a:t>
            </a:r>
            <a:r>
              <a:rPr lang="ru-RU" sz="2400" b="1" dirty="0" err="1">
                <a:solidFill>
                  <a:srgbClr val="292929"/>
                </a:solidFill>
              </a:rPr>
              <a:t>var</a:t>
            </a:r>
            <a:r>
              <a:rPr lang="ru-RU" sz="2400" b="1" dirty="0">
                <a:solidFill>
                  <a:srgbClr val="292929"/>
                </a:solidFill>
              </a:rPr>
              <a:t>  </a:t>
            </a:r>
            <a:r>
              <a:rPr lang="ru-RU" sz="2400" dirty="0">
                <a:solidFill>
                  <a:srgbClr val="292929"/>
                </a:solidFill>
              </a:rPr>
              <a:t>M : </a:t>
            </a:r>
            <a:r>
              <a:rPr lang="ru-RU" sz="2400" dirty="0" err="1">
                <a:solidFill>
                  <a:srgbClr val="292929"/>
                </a:solidFill>
              </a:rPr>
              <a:t>array</a:t>
            </a:r>
            <a:r>
              <a:rPr lang="ru-RU" sz="2400" dirty="0">
                <a:solidFill>
                  <a:srgbClr val="292929"/>
                </a:solidFill>
              </a:rPr>
              <a:t> [1..10] </a:t>
            </a:r>
            <a:r>
              <a:rPr lang="ru-RU" sz="2400" dirty="0" err="1">
                <a:solidFill>
                  <a:srgbClr val="292929"/>
                </a:solidFill>
              </a:rPr>
              <a:t>of</a:t>
            </a:r>
            <a:r>
              <a:rPr lang="ru-RU" sz="2400" dirty="0">
                <a:solidFill>
                  <a:srgbClr val="292929"/>
                </a:solidFill>
              </a:rPr>
              <a:t> </a:t>
            </a:r>
            <a:r>
              <a:rPr lang="ru-RU" sz="2400" dirty="0" err="1">
                <a:solidFill>
                  <a:srgbClr val="292929"/>
                </a:solidFill>
              </a:rPr>
              <a:t>integer</a:t>
            </a:r>
            <a:r>
              <a:rPr lang="ru-RU" sz="2400" dirty="0">
                <a:solidFill>
                  <a:srgbClr val="292929"/>
                </a:solidFill>
              </a:rPr>
              <a:t> ; </a:t>
            </a:r>
            <a:endParaRPr lang="ru-RU" sz="2400" dirty="0" smtClean="0">
              <a:solidFill>
                <a:srgbClr val="29292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 smtClean="0">
                <a:solidFill>
                  <a:srgbClr val="292929"/>
                </a:solidFill>
              </a:rPr>
              <a:t>              I</a:t>
            </a:r>
            <a:r>
              <a:rPr lang="ru-RU" sz="2400" dirty="0">
                <a:solidFill>
                  <a:srgbClr val="292929"/>
                </a:solidFill>
              </a:rPr>
              <a:t>: </a:t>
            </a:r>
            <a:r>
              <a:rPr lang="ru-RU" sz="2400" dirty="0" err="1">
                <a:solidFill>
                  <a:srgbClr val="292929"/>
                </a:solidFill>
              </a:rPr>
              <a:t>integer</a:t>
            </a:r>
            <a:r>
              <a:rPr lang="ru-RU" sz="2400" dirty="0">
                <a:solidFill>
                  <a:srgbClr val="292929"/>
                </a:solidFill>
              </a:rPr>
              <a:t>;</a:t>
            </a:r>
            <a:endParaRPr lang="en-US" sz="2400" dirty="0">
              <a:solidFill>
                <a:srgbClr val="29292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rgbClr val="CC0000"/>
                </a:solidFill>
              </a:rPr>
              <a:t>B</a:t>
            </a:r>
            <a:r>
              <a:rPr lang="ru-RU" sz="2800" dirty="0" err="1">
                <a:solidFill>
                  <a:srgbClr val="CC0000"/>
                </a:solidFill>
              </a:rPr>
              <a:t>egin</a:t>
            </a:r>
            <a:endParaRPr lang="ru-RU" sz="2800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292929"/>
                </a:solidFill>
              </a:rPr>
              <a:t>W</a:t>
            </a:r>
            <a:r>
              <a:rPr lang="ru-RU" sz="2400" dirty="0" err="1">
                <a:solidFill>
                  <a:srgbClr val="292929"/>
                </a:solidFill>
              </a:rPr>
              <a:t>riteln</a:t>
            </a:r>
            <a:r>
              <a:rPr lang="en-US" sz="2400" dirty="0">
                <a:solidFill>
                  <a:srgbClr val="292929"/>
                </a:solidFill>
              </a:rPr>
              <a:t> </a:t>
            </a:r>
            <a:r>
              <a:rPr lang="ru-RU" sz="2400" dirty="0">
                <a:solidFill>
                  <a:srgbClr val="292929"/>
                </a:solidFill>
              </a:rPr>
              <a:t>(‘Исходный массив:');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   </a:t>
            </a:r>
            <a:r>
              <a:rPr lang="en-US" sz="2400" dirty="0" smtClean="0">
                <a:solidFill>
                  <a:srgbClr val="292929"/>
                </a:solidFill>
              </a:rPr>
              <a:t> </a:t>
            </a:r>
            <a:r>
              <a:rPr lang="en-US" sz="2400" dirty="0">
                <a:solidFill>
                  <a:srgbClr val="292929"/>
                </a:solidFill>
              </a:rPr>
              <a:t>F</a:t>
            </a:r>
            <a:r>
              <a:rPr lang="ru-RU" sz="2400" dirty="0" err="1">
                <a:solidFill>
                  <a:srgbClr val="292929"/>
                </a:solidFill>
              </a:rPr>
              <a:t>or</a:t>
            </a:r>
            <a:r>
              <a:rPr lang="ru-RU" sz="2400" dirty="0">
                <a:solidFill>
                  <a:srgbClr val="292929"/>
                </a:solidFill>
              </a:rPr>
              <a:t> I:=1 </a:t>
            </a:r>
            <a:r>
              <a:rPr lang="ru-RU" sz="2400" dirty="0" err="1">
                <a:solidFill>
                  <a:srgbClr val="292929"/>
                </a:solidFill>
              </a:rPr>
              <a:t>to</a:t>
            </a:r>
            <a:r>
              <a:rPr lang="ru-RU" sz="2400" dirty="0">
                <a:solidFill>
                  <a:srgbClr val="292929"/>
                </a:solidFill>
              </a:rPr>
              <a:t> 10 </a:t>
            </a:r>
            <a:r>
              <a:rPr lang="ru-RU" sz="2400" dirty="0" err="1">
                <a:solidFill>
                  <a:srgbClr val="292929"/>
                </a:solidFill>
              </a:rPr>
              <a:t>do</a:t>
            </a:r>
            <a:endParaRPr lang="ru-RU" sz="2400" dirty="0">
              <a:solidFill>
                <a:srgbClr val="29292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    </a:t>
            </a:r>
            <a:r>
              <a:rPr lang="ru-RU" sz="2400" dirty="0" smtClean="0">
                <a:solidFill>
                  <a:srgbClr val="292929"/>
                </a:solidFill>
              </a:rPr>
              <a:t> </a:t>
            </a:r>
            <a:r>
              <a:rPr lang="ru-RU" sz="2400" dirty="0" err="1">
                <a:solidFill>
                  <a:srgbClr val="292929"/>
                </a:solidFill>
              </a:rPr>
              <a:t>begin</a:t>
            </a:r>
            <a:endParaRPr lang="ru-RU" sz="2400" dirty="0">
              <a:solidFill>
                <a:srgbClr val="29292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    </a:t>
            </a:r>
            <a:r>
              <a:rPr lang="ru-RU" sz="2400" dirty="0" smtClean="0">
                <a:solidFill>
                  <a:srgbClr val="292929"/>
                </a:solidFill>
              </a:rPr>
              <a:t>  </a:t>
            </a:r>
            <a:r>
              <a:rPr lang="en-US" sz="2400" dirty="0" smtClean="0">
                <a:solidFill>
                  <a:srgbClr val="292929"/>
                </a:solidFill>
              </a:rPr>
              <a:t>  </a:t>
            </a:r>
            <a:r>
              <a:rPr lang="ru-RU" sz="2400" dirty="0">
                <a:solidFill>
                  <a:srgbClr val="292929"/>
                </a:solidFill>
              </a:rPr>
              <a:t>M[I]:</a:t>
            </a:r>
            <a:r>
              <a:rPr lang="ru-RU" sz="2400" dirty="0" err="1">
                <a:solidFill>
                  <a:srgbClr val="292929"/>
                </a:solidFill>
              </a:rPr>
              <a:t>=Random</a:t>
            </a:r>
            <a:r>
              <a:rPr lang="ru-RU" sz="2400" dirty="0">
                <a:solidFill>
                  <a:srgbClr val="292929"/>
                </a:solidFill>
              </a:rPr>
              <a:t>(100);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    </a:t>
            </a:r>
            <a:r>
              <a:rPr lang="ru-RU" sz="2400" dirty="0" smtClean="0">
                <a:solidFill>
                  <a:srgbClr val="292929"/>
                </a:solidFill>
              </a:rPr>
              <a:t>  </a:t>
            </a:r>
            <a:r>
              <a:rPr lang="en-US" sz="2400" dirty="0" smtClean="0">
                <a:solidFill>
                  <a:srgbClr val="292929"/>
                </a:solidFill>
              </a:rPr>
              <a:t>  </a:t>
            </a:r>
            <a:r>
              <a:rPr lang="ru-RU" sz="2400" dirty="0" err="1">
                <a:solidFill>
                  <a:srgbClr val="292929"/>
                </a:solidFill>
              </a:rPr>
              <a:t>Writeln</a:t>
            </a:r>
            <a:r>
              <a:rPr lang="en-US" sz="2400" dirty="0">
                <a:solidFill>
                  <a:srgbClr val="292929"/>
                </a:solidFill>
              </a:rPr>
              <a:t> </a:t>
            </a:r>
            <a:r>
              <a:rPr lang="ru-RU" sz="2400" dirty="0">
                <a:solidFill>
                  <a:srgbClr val="292929"/>
                </a:solidFill>
              </a:rPr>
              <a:t>('M[',I,']=',M[I]);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      </a:t>
            </a:r>
            <a:r>
              <a:rPr lang="ru-RU" sz="2400" dirty="0" err="1">
                <a:solidFill>
                  <a:srgbClr val="292929"/>
                </a:solidFill>
              </a:rPr>
              <a:t>end</a:t>
            </a:r>
            <a:r>
              <a:rPr lang="ru-RU" sz="2400" dirty="0">
                <a:solidFill>
                  <a:srgbClr val="292929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E</a:t>
            </a:r>
            <a:r>
              <a:rPr lang="ru-RU" sz="2800" dirty="0" err="1">
                <a:solidFill>
                  <a:srgbClr val="CC0000"/>
                </a:solidFill>
              </a:rPr>
              <a:t>nd</a:t>
            </a:r>
            <a:r>
              <a:rPr lang="ru-RU" sz="2800" dirty="0">
                <a:solidFill>
                  <a:srgbClr val="CC0000"/>
                </a:solidFill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Работа с элементами массива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 максимального и минимального элементов в массиве.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Вычисление суммы и произведения элементов массива,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Вычисление числа элементов в массиве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Сортировка элементов массива: </a:t>
            </a:r>
          </a:p>
          <a:p>
            <a:pPr lvl="1">
              <a:lnSpc>
                <a:spcPct val="90000"/>
              </a:lnSpc>
              <a:buFont typeface="Symbol" pitchFamily="18" charset="2"/>
              <a:buChar char=""/>
            </a:pPr>
            <a:r>
              <a:rPr lang="ru-RU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убыванию</a:t>
            </a:r>
          </a:p>
          <a:p>
            <a:pPr lvl="1">
              <a:lnSpc>
                <a:spcPct val="90000"/>
              </a:lnSpc>
              <a:buFont typeface="Symbol" pitchFamily="18" charset="2"/>
              <a:buChar char=""/>
            </a:pPr>
            <a:r>
              <a:rPr lang="ru-RU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возрастанию</a:t>
            </a:r>
          </a:p>
          <a:p>
            <a:pPr lvl="1">
              <a:lnSpc>
                <a:spcPct val="90000"/>
              </a:lnSpc>
              <a:buFont typeface="Symbol" pitchFamily="18" charset="2"/>
              <a:buChar char=""/>
            </a:pPr>
            <a:r>
              <a:rPr lang="ru-RU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условию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endParaRPr lang="ru-RU" dirty="0">
              <a:solidFill>
                <a:srgbClr val="2929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Печать полученных результатов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 </a:t>
            </a:r>
            <a:r>
              <a:rPr lang="ru-RU" sz="2800" b="1" dirty="0">
                <a:solidFill>
                  <a:srgbClr val="292929"/>
                </a:solidFill>
              </a:rPr>
              <a:t>Заключительная часть программы.</a:t>
            </a:r>
          </a:p>
          <a:p>
            <a:pPr>
              <a:lnSpc>
                <a:spcPct val="90000"/>
              </a:lnSpc>
              <a:buFont typeface="Symbol" pitchFamily="18" charset="2"/>
              <a:buChar char="-"/>
            </a:pPr>
            <a:r>
              <a:rPr lang="ru-RU" sz="2400" dirty="0">
                <a:solidFill>
                  <a:srgbClr val="292929"/>
                </a:solidFill>
              </a:rPr>
              <a:t> Если требовалось  изменить  элементы  массива, то нужно напечатать их новые значения.</a:t>
            </a:r>
          </a:p>
          <a:p>
            <a:pPr>
              <a:lnSpc>
                <a:spcPct val="90000"/>
              </a:lnSpc>
              <a:buFont typeface="Symbol" pitchFamily="18" charset="2"/>
              <a:buChar char="-"/>
            </a:pPr>
            <a:r>
              <a:rPr lang="ru-RU" sz="2400" dirty="0">
                <a:solidFill>
                  <a:srgbClr val="292929"/>
                </a:solidFill>
              </a:rPr>
              <a:t> Элементы одномерного массива можно распечатать в строчку или в столбик. Это делается в цикле.</a:t>
            </a:r>
          </a:p>
          <a:p>
            <a:pPr>
              <a:lnSpc>
                <a:spcPct val="90000"/>
              </a:lnSpc>
              <a:buFont typeface="Symbol" pitchFamily="18" charset="2"/>
              <a:buChar char="-"/>
            </a:pPr>
            <a:r>
              <a:rPr lang="ru-RU" sz="2400" dirty="0">
                <a:solidFill>
                  <a:srgbClr val="292929"/>
                </a:solidFill>
              </a:rPr>
              <a:t>  Рассмотрим вывод значений на примере массива В из 5 элементов: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а) </a:t>
            </a:r>
            <a:r>
              <a:rPr lang="ru-RU" sz="2400" b="1" u="sng" dirty="0">
                <a:solidFill>
                  <a:srgbClr val="292929"/>
                </a:solidFill>
              </a:rPr>
              <a:t>в столбик</a:t>
            </a:r>
            <a:r>
              <a:rPr lang="ru-RU" sz="2400" b="1" dirty="0">
                <a:solidFill>
                  <a:srgbClr val="292929"/>
                </a:solidFill>
              </a:rPr>
              <a:t> -	</a:t>
            </a:r>
            <a:r>
              <a:rPr lang="ru-RU" sz="2400" dirty="0">
                <a:solidFill>
                  <a:srgbClr val="292929"/>
                </a:solidFill>
              </a:rPr>
              <a:t>                     б) </a:t>
            </a:r>
            <a:r>
              <a:rPr lang="ru-RU" sz="2400" b="1" u="sng" dirty="0">
                <a:solidFill>
                  <a:srgbClr val="292929"/>
                </a:solidFill>
              </a:rPr>
              <a:t>в строчку</a:t>
            </a:r>
            <a:r>
              <a:rPr lang="ru-RU" sz="2400" b="1" dirty="0">
                <a:solidFill>
                  <a:srgbClr val="292929"/>
                </a:solidFill>
              </a:rPr>
              <a:t> -</a:t>
            </a:r>
            <a:endParaRPr lang="en-US" sz="2400" b="1" dirty="0">
              <a:solidFill>
                <a:srgbClr val="29292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292929"/>
                </a:solidFill>
              </a:rPr>
              <a:t>For </a:t>
            </a:r>
            <a:r>
              <a:rPr lang="en-US" sz="2400" dirty="0" smtClean="0">
                <a:solidFill>
                  <a:srgbClr val="292929"/>
                </a:solidFill>
              </a:rPr>
              <a:t>K:=</a:t>
            </a:r>
            <a:r>
              <a:rPr lang="en-US" sz="2400" dirty="0">
                <a:solidFill>
                  <a:srgbClr val="292929"/>
                </a:solidFill>
              </a:rPr>
              <a:t>1 to 5 do	</a:t>
            </a:r>
            <a:r>
              <a:rPr lang="ru-RU" sz="2400" dirty="0">
                <a:solidFill>
                  <a:srgbClr val="292929"/>
                </a:solidFill>
              </a:rPr>
              <a:t>                  </a:t>
            </a:r>
            <a:r>
              <a:rPr lang="ru-RU" sz="2400" dirty="0" smtClean="0">
                <a:solidFill>
                  <a:srgbClr val="292929"/>
                </a:solidFill>
              </a:rPr>
              <a:t>      </a:t>
            </a:r>
            <a:r>
              <a:rPr lang="en-US" sz="2400" dirty="0">
                <a:solidFill>
                  <a:srgbClr val="292929"/>
                </a:solidFill>
              </a:rPr>
              <a:t>For K:=1 to 5 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solidFill>
                  <a:srgbClr val="292929"/>
                </a:solidFill>
              </a:rPr>
              <a:t> </a:t>
            </a:r>
            <a:r>
              <a:rPr lang="en-US" sz="2400" dirty="0" err="1">
                <a:solidFill>
                  <a:srgbClr val="292929"/>
                </a:solidFill>
              </a:rPr>
              <a:t>Writeln</a:t>
            </a:r>
            <a:r>
              <a:rPr lang="en-US" sz="2400" dirty="0">
                <a:solidFill>
                  <a:srgbClr val="292929"/>
                </a:solidFill>
              </a:rPr>
              <a:t> ('B[', k, ']=', B[k]);	</a:t>
            </a:r>
            <a:r>
              <a:rPr lang="ru-RU" sz="2400" dirty="0">
                <a:solidFill>
                  <a:srgbClr val="292929"/>
                </a:solidFill>
              </a:rPr>
              <a:t>           </a:t>
            </a:r>
            <a:r>
              <a:rPr lang="en-US" sz="2400" dirty="0">
                <a:solidFill>
                  <a:srgbClr val="292929"/>
                </a:solidFill>
              </a:rPr>
              <a:t>Write (B[k]:6);</a:t>
            </a:r>
            <a:endParaRPr lang="ru-RU" sz="2400" dirty="0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ЗАМЕЧАНИЕ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255111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dirty="0">
                <a:solidFill>
                  <a:srgbClr val="292929"/>
                </a:solidFill>
              </a:rPr>
              <a:t>Если элементы массива задаются не с клавиатуры, то желательно распечатать их значения, прежде чем начать работать с ними. Для этого в цикле, где они задаются ( см. п. 1 ), надо вставить  оператор печати.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Домашняя работа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928802"/>
            <a:ext cx="8229600" cy="2405063"/>
          </a:xfrm>
        </p:spPr>
        <p:txBody>
          <a:bodyPr/>
          <a:lstStyle/>
          <a:p>
            <a:r>
              <a:rPr lang="ru-RU" dirty="0">
                <a:solidFill>
                  <a:srgbClr val="292929"/>
                </a:solidFill>
              </a:rPr>
              <a:t>Выучить конспект.</a:t>
            </a:r>
          </a:p>
          <a:p>
            <a:r>
              <a:rPr lang="ru-RU" dirty="0">
                <a:solidFill>
                  <a:srgbClr val="292929"/>
                </a:solidFill>
              </a:rPr>
              <a:t>Задать случайным образом 9 элементов массива - целые числа, и напечатать их в строчку.</a:t>
            </a:r>
            <a:endParaRPr lang="ru-RU" sz="2800" dirty="0">
              <a:solidFill>
                <a:srgbClr val="292929"/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31840" y="6093296"/>
            <a:ext cx="2895600" cy="365125"/>
          </a:xfrm>
        </p:spPr>
        <p:txBody>
          <a:bodyPr/>
          <a:lstStyle/>
          <a:p>
            <a:r>
              <a:rPr lang="ru-RU" dirty="0" smtClean="0"/>
              <a:t>Стрельникова Л.В. МКОУ «</a:t>
            </a:r>
            <a:r>
              <a:rPr lang="ru-RU" dirty="0" err="1" smtClean="0"/>
              <a:t>Хохольская</a:t>
            </a:r>
            <a:r>
              <a:rPr lang="ru-RU" dirty="0" smtClean="0"/>
              <a:t> СОШ», Ludmvass@ya.ru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7815290" cy="4519634"/>
          </a:xfr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1. Что такое массив?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2. Чем характеризуется массив?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3. Как объявляется массив?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4. Перечислить основные этапы работы с массивом.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5. Как можно задавать начальные значения элементам массива?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6. В каком случае следует распечатывать начальные значения элементов массива?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>
                <a:solidFill>
                  <a:srgbClr val="292929"/>
                </a:solidFill>
              </a:rPr>
              <a:t>7. Как напечатать элементы массива "в  столбик"?  "В строчку"?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Понятие массива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500174"/>
            <a:ext cx="8229600" cy="2622550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dirty="0"/>
              <a:t>      </a:t>
            </a:r>
            <a:r>
              <a:rPr lang="ru-RU" sz="2800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Важнейшим средством организации и обработки данных в программах являются массивы.</a:t>
            </a:r>
          </a:p>
          <a:p>
            <a:r>
              <a:rPr lang="ru-RU" sz="2800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Массивы</a:t>
            </a:r>
            <a:r>
              <a:rPr lang="ru-RU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ru-RU" sz="2800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это количество упорядоченных однотипных переменных, обозначенных одним и тем же именем, например: A, T.</a:t>
            </a:r>
            <a:r>
              <a:rPr lang="ru-RU" sz="2000" dirty="0">
                <a:solidFill>
                  <a:srgbClr val="666699"/>
                </a:solidFill>
              </a:rPr>
              <a:t>     </a:t>
            </a:r>
            <a:endParaRPr lang="ru-RU" sz="2800" dirty="0">
              <a:solidFill>
                <a:srgbClr val="666699"/>
              </a:solidFill>
            </a:endParaRPr>
          </a:p>
        </p:txBody>
      </p:sp>
      <p:graphicFrame>
        <p:nvGraphicFramePr>
          <p:cNvPr id="3181" name="Group 109"/>
          <p:cNvGraphicFramePr>
            <a:graphicFrameLocks noGrp="1"/>
          </p:cNvGraphicFramePr>
          <p:nvPr>
            <p:ph sz="half" idx="2"/>
          </p:nvPr>
        </p:nvGraphicFramePr>
        <p:xfrm>
          <a:off x="395536" y="4293096"/>
          <a:ext cx="8291513" cy="2016126"/>
        </p:xfrm>
        <a:graphic>
          <a:graphicData uri="http://schemas.openxmlformats.org/drawingml/2006/table">
            <a:tbl>
              <a:tblPr/>
              <a:tblGrid>
                <a:gridCol w="827088"/>
                <a:gridCol w="831850"/>
                <a:gridCol w="827087"/>
                <a:gridCol w="831850"/>
                <a:gridCol w="828675"/>
                <a:gridCol w="827088"/>
                <a:gridCol w="831850"/>
                <a:gridCol w="827087"/>
                <a:gridCol w="831850"/>
                <a:gridCol w="827088"/>
              </a:tblGrid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A[1]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A[2]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A[3]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A[4]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A[5]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A[6]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A[7]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A[8]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A[9]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A[10]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3775"/>
          </a:xfrm>
        </p:spPr>
        <p:txBody>
          <a:bodyPr/>
          <a:lstStyle/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Краткая теория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51338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ru-RU" sz="2800" b="1" dirty="0">
                <a:solidFill>
                  <a:srgbClr val="666699"/>
                </a:solidFill>
              </a:rPr>
              <a:t>Отдельные переменные в массиве называются элементами.</a:t>
            </a:r>
          </a:p>
          <a:p>
            <a:pPr marL="533400" indent="-533400">
              <a:buFontTx/>
              <a:buAutoNum type="arabicPeriod"/>
            </a:pPr>
            <a:r>
              <a:rPr lang="ru-RU" sz="2800" b="1" dirty="0">
                <a:solidFill>
                  <a:srgbClr val="666699"/>
                </a:solidFill>
              </a:rPr>
              <a:t>Они располагаются в памяти ЭВМ в определенном порядке. </a:t>
            </a:r>
          </a:p>
          <a:p>
            <a:pPr marL="533400" indent="-533400">
              <a:buFontTx/>
              <a:buAutoNum type="arabicPeriod"/>
            </a:pPr>
            <a:r>
              <a:rPr lang="ru-RU" sz="2800" b="1" dirty="0">
                <a:solidFill>
                  <a:srgbClr val="666699"/>
                </a:solidFill>
              </a:rPr>
              <a:t>Место каждого элемента массива определяется его номером (индексом), по которому можно обратиться к значению переменной:</a:t>
            </a:r>
            <a:r>
              <a:rPr lang="ru-RU" b="1" dirty="0">
                <a:solidFill>
                  <a:srgbClr val="666699"/>
                </a:solidFill>
              </a:rPr>
              <a:t> </a:t>
            </a:r>
          </a:p>
          <a:p>
            <a:pPr marL="533400" indent="-533400">
              <a:buFontTx/>
              <a:buNone/>
            </a:pPr>
            <a:r>
              <a:rPr lang="ru-RU" b="1" dirty="0">
                <a:solidFill>
                  <a:srgbClr val="666699"/>
                </a:solidFill>
              </a:rPr>
              <a:t>                   A[1], D[4], </a:t>
            </a:r>
            <a:r>
              <a:rPr lang="ru-RU" b="1" dirty="0" err="1">
                <a:solidFill>
                  <a:srgbClr val="666699"/>
                </a:solidFill>
              </a:rPr>
              <a:t>Ms</a:t>
            </a:r>
            <a:r>
              <a:rPr lang="ru-RU" b="1" dirty="0">
                <a:solidFill>
                  <a:srgbClr val="666699"/>
                </a:solidFill>
              </a:rPr>
              <a:t>[6], </a:t>
            </a:r>
            <a:r>
              <a:rPr lang="ru-RU" b="1" dirty="0" err="1">
                <a:solidFill>
                  <a:srgbClr val="666699"/>
                </a:solidFill>
              </a:rPr>
              <a:t>Tt</a:t>
            </a:r>
            <a:r>
              <a:rPr lang="ru-RU" b="1" dirty="0">
                <a:solidFill>
                  <a:srgbClr val="666699"/>
                </a:solidFill>
              </a:rPr>
              <a:t>[3,4]. </a:t>
            </a:r>
            <a:endParaRPr lang="ru-RU" sz="2400" b="1" dirty="0">
              <a:solidFill>
                <a:srgbClr val="666699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Индекс массива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218488" cy="2375594"/>
          </a:xfrm>
        </p:spPr>
        <p:txBody>
          <a:bodyPr/>
          <a:lstStyle/>
          <a:p>
            <a:pPr>
              <a:buFontTx/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dirty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Элементом массива может </a:t>
            </a:r>
            <a:r>
              <a:rPr lang="ru-RU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быть: 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</a:t>
            </a:r>
            <a:r>
              <a:rPr lang="ru-RU" dirty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переменная</a:t>
            </a:r>
            <a:r>
              <a:rPr lang="ru-RU" dirty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dirty="0" smtClean="0">
              <a:solidFill>
                <a:srgbClr val="66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ru-RU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числовое </a:t>
            </a:r>
            <a:r>
              <a:rPr lang="ru-RU" dirty="0">
                <a:solidFill>
                  <a:srgbClr val="66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буквенное выражение. </a:t>
            </a:r>
            <a:endParaRPr lang="ru-RU" u="sng" dirty="0">
              <a:solidFill>
                <a:srgbClr val="66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6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395536" y="3789040"/>
            <a:ext cx="4248150" cy="2619819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dirty="0">
                <a:solidFill>
                  <a:srgbClr val="1C1C1C"/>
                </a:solidFill>
              </a:rPr>
              <a:t>     </a:t>
            </a:r>
            <a:r>
              <a:rPr lang="ru-RU" sz="2000" b="1" dirty="0">
                <a:solidFill>
                  <a:srgbClr val="1C1C1C"/>
                </a:solidFill>
              </a:rPr>
              <a:t>1. </a:t>
            </a:r>
            <a:r>
              <a:rPr lang="ru-RU" sz="2000" b="1" u="sng" dirty="0">
                <a:solidFill>
                  <a:srgbClr val="1C1C1C"/>
                </a:solidFill>
              </a:rPr>
              <a:t>М</a:t>
            </a:r>
            <a:r>
              <a:rPr lang="ru-RU" sz="2400" b="1" u="sng" dirty="0">
                <a:solidFill>
                  <a:srgbClr val="1C1C1C"/>
                </a:solidFill>
              </a:rPr>
              <a:t>ассив</a:t>
            </a:r>
            <a:r>
              <a:rPr lang="ru-RU" sz="2400" u="sng" dirty="0">
                <a:solidFill>
                  <a:srgbClr val="1C1C1C"/>
                </a:solidFill>
              </a:rPr>
              <a:t> </a:t>
            </a:r>
            <a:r>
              <a:rPr lang="ru-RU" sz="2400" dirty="0">
                <a:solidFill>
                  <a:srgbClr val="1C1C1C"/>
                </a:solidFill>
              </a:rPr>
              <a:t>- список учеников вашего класса:</a:t>
            </a:r>
          </a:p>
          <a:p>
            <a:pPr lvl="1"/>
            <a:r>
              <a:rPr lang="ru-RU" sz="2000" dirty="0">
                <a:solidFill>
                  <a:srgbClr val="1C1C1C"/>
                </a:solidFill>
              </a:rPr>
              <a:t>индексом служит порядковый номер,</a:t>
            </a:r>
          </a:p>
          <a:p>
            <a:pPr lvl="1"/>
            <a:r>
              <a:rPr lang="ru-RU" sz="2000" dirty="0">
                <a:solidFill>
                  <a:srgbClr val="1C1C1C"/>
                </a:solidFill>
              </a:rPr>
              <a:t>элементы массива - фамилии учеников;</a:t>
            </a:r>
          </a:p>
        </p:txBody>
      </p:sp>
      <p:graphicFrame>
        <p:nvGraphicFramePr>
          <p:cNvPr id="4154" name="Group 58"/>
          <p:cNvGraphicFramePr>
            <a:graphicFrameLocks noGrp="1"/>
          </p:cNvGraphicFramePr>
          <p:nvPr>
            <p:ph sz="quarter" idx="3"/>
          </p:nvPr>
        </p:nvGraphicFramePr>
        <p:xfrm>
          <a:off x="5004048" y="3861048"/>
          <a:ext cx="3095253" cy="2494288"/>
        </p:xfrm>
        <a:graphic>
          <a:graphicData uri="http://schemas.openxmlformats.org/drawingml/2006/table">
            <a:tbl>
              <a:tblPr/>
              <a:tblGrid>
                <a:gridCol w="560506"/>
                <a:gridCol w="2534747"/>
              </a:tblGrid>
              <a:tr h="460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Georgia" pitchFamily="18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Georgia" pitchFamily="18" charset="0"/>
                        </a:rPr>
                        <a:t>Список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Georgia" pitchFamily="18" charset="0"/>
                        </a:rPr>
                        <a:t>уч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Georgia" pitchFamily="18" charset="0"/>
                        </a:rPr>
                        <a:t> -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Georgia" pitchFamily="18" charset="0"/>
                        </a:rPr>
                        <a:t>ся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Авдеева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Иванов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Петров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Georgia" pitchFamily="18" charset="0"/>
                        </a:rPr>
                        <a:t>Сидоров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76250"/>
            <a:ext cx="8207375" cy="143986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массив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ru-RU" sz="2800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  <a:endParaRPr lang="ru-RU" sz="2400" dirty="0">
              <a:solidFill>
                <a:srgbClr val="6666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индекс - </a:t>
            </a:r>
            <a:r>
              <a:rPr lang="ru-RU" sz="2400" b="1" dirty="0" smtClean="0">
                <a:solidFill>
                  <a:srgbClr val="4D4D4D"/>
                </a:solidFill>
              </a:rPr>
              <a:t>служат </a:t>
            </a:r>
            <a:r>
              <a:rPr lang="ru-RU" sz="2400" b="1" dirty="0">
                <a:solidFill>
                  <a:srgbClr val="4D4D4D"/>
                </a:solidFill>
              </a:rPr>
              <a:t>порядковые номера </a:t>
            </a:r>
            <a:r>
              <a:rPr lang="ru-RU" sz="2400" b="1" dirty="0" smtClean="0">
                <a:solidFill>
                  <a:srgbClr val="4D4D4D"/>
                </a:solidFill>
              </a:rPr>
              <a:t>уроков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элементы массива </a:t>
            </a:r>
            <a:r>
              <a:rPr lang="ru-RU" sz="2400" b="1" dirty="0">
                <a:solidFill>
                  <a:srgbClr val="0070C0"/>
                </a:solidFill>
              </a:rPr>
              <a:t>-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оценки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32970" name="Group 202"/>
          <p:cNvGraphicFramePr>
            <a:graphicFrameLocks noGrp="1"/>
          </p:cNvGraphicFramePr>
          <p:nvPr>
            <p:ph sz="half" idx="2"/>
          </p:nvPr>
        </p:nvGraphicFramePr>
        <p:xfrm>
          <a:off x="785786" y="2643182"/>
          <a:ext cx="7737475" cy="3021014"/>
        </p:xfrm>
        <a:graphic>
          <a:graphicData uri="http://schemas.openxmlformats.org/drawingml/2006/table">
            <a:tbl>
              <a:tblPr/>
              <a:tblGrid>
                <a:gridCol w="1104900"/>
                <a:gridCol w="1106488"/>
                <a:gridCol w="1104900"/>
                <a:gridCol w="1104900"/>
                <a:gridCol w="1104900"/>
                <a:gridCol w="1106487"/>
                <a:gridCol w="1104900"/>
              </a:tblGrid>
              <a:tr h="896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A[1]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A[2]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A[3]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A[4]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A[5]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A[6]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A[7]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989" name="Group 221"/>
          <p:cNvGraphicFramePr>
            <a:graphicFrameLocks noGrp="1"/>
          </p:cNvGraphicFramePr>
          <p:nvPr/>
        </p:nvGraphicFramePr>
        <p:xfrm>
          <a:off x="857224" y="1928802"/>
          <a:ext cx="7273925" cy="576263"/>
        </p:xfrm>
        <a:graphic>
          <a:graphicData uri="http://schemas.openxmlformats.org/drawingml/2006/table">
            <a:tbl>
              <a:tblPr/>
              <a:tblGrid>
                <a:gridCol w="727392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Оценки по информатике каждого ученика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7166"/>
            <a:ext cx="8229600" cy="1000131"/>
          </a:xfrm>
        </p:spPr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Имя массива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1751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800" dirty="0"/>
              <a:t>       </a:t>
            </a:r>
            <a:r>
              <a:rPr lang="ru-RU" sz="2800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обозначения массивов используются латинские буквы, то есть всей совокупности элементов массива даётся одно имя:</a:t>
            </a:r>
          </a:p>
          <a:p>
            <a:pPr marL="609600" indent="-609600">
              <a:buFontTx/>
              <a:buAutoNum type="arabicPeriod"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Это одна латинская буква: </a:t>
            </a:r>
            <a:r>
              <a:rPr lang="en-US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 S, B</a:t>
            </a:r>
            <a:endParaRPr lang="ru-RU" sz="2800" dirty="0">
              <a:solidFill>
                <a:srgbClr val="CC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buFontTx/>
              <a:buAutoNum type="arabicPeriod"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Несколько латинских букв</a:t>
            </a:r>
            <a: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MS, TU</a:t>
            </a:r>
            <a:endParaRPr lang="ru-RU" sz="2800" dirty="0">
              <a:solidFill>
                <a:srgbClr val="CC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buFontTx/>
              <a:buAutoNum type="arabicPeriod"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Латинские слова</a:t>
            </a:r>
            <a: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sz="2800" dirty="0" err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Spisok</a:t>
            </a:r>
            <a:r>
              <a:rPr lang="en-US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800" dirty="0" err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Tabl</a:t>
            </a:r>
            <a:endParaRPr lang="ru-RU" sz="2800" dirty="0">
              <a:solidFill>
                <a:srgbClr val="CC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buFontTx/>
              <a:buAutoNum type="arabicPeriod"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Латинское предложение: </a:t>
            </a:r>
            <a:r>
              <a:rPr lang="en-US" sz="2800" dirty="0" err="1" smtClean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Spisok</a:t>
            </a:r>
            <a:r>
              <a:rPr lang="ru-RU" sz="28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_</a:t>
            </a:r>
            <a:r>
              <a:rPr lang="en-US" sz="2800" dirty="0" err="1" smtClean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klassa</a:t>
            </a:r>
            <a:endParaRPr lang="ru-RU" sz="2800" dirty="0">
              <a:solidFill>
                <a:srgbClr val="CC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buFontTx/>
              <a:buAutoNum type="arabicPeriod"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Латинская буква с цифрой: </a:t>
            </a:r>
            <a:r>
              <a:rPr lang="en-US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S</a:t>
            </a:r>
            <a:r>
              <a:rPr lang="ru-RU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B</a:t>
            </a:r>
            <a:r>
              <a:rPr lang="ru-RU" sz="2800" dirty="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838200" indent="-838200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массивов</a:t>
            </a:r>
          </a:p>
        </p:txBody>
      </p:sp>
      <p:grpSp>
        <p:nvGrpSpPr>
          <p:cNvPr id="5" name="Organization Chart 7"/>
          <p:cNvGrpSpPr>
            <a:grpSpLocks noChangeAspect="1"/>
          </p:cNvGrpSpPr>
          <p:nvPr/>
        </p:nvGrpSpPr>
        <p:grpSpPr bwMode="auto">
          <a:xfrm>
            <a:off x="395288" y="1484313"/>
            <a:ext cx="8353425" cy="2808287"/>
            <a:chOff x="272" y="1842"/>
            <a:chExt cx="3334" cy="1665"/>
          </a:xfrm>
        </p:grpSpPr>
        <p:cxnSp>
          <p:nvCxnSpPr>
            <p:cNvPr id="18450" name="_s18450"/>
            <p:cNvCxnSpPr>
              <a:cxnSpLocks noChangeShapeType="1"/>
              <a:stCxn id="14" idx="0"/>
              <a:endCxn id="12" idx="3"/>
            </p:cNvCxnSpPr>
            <p:nvPr/>
          </p:nvCxnSpPr>
          <p:spPr bwMode="auto">
            <a:xfrm rot="5400000" flipH="1">
              <a:off x="2740" y="2852"/>
              <a:ext cx="144" cy="34"/>
            </a:xfrm>
            <a:prstGeom prst="bentConnector3">
              <a:avLst>
                <a:gd name="adj1" fmla="val 4706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448" name="_s18448"/>
            <p:cNvCxnSpPr>
              <a:cxnSpLocks noChangeShapeType="1"/>
              <a:stCxn id="13" idx="0"/>
              <a:endCxn id="11" idx="3"/>
            </p:cNvCxnSpPr>
            <p:nvPr/>
          </p:nvCxnSpPr>
          <p:spPr bwMode="auto">
            <a:xfrm rot="5400000" flipH="1">
              <a:off x="1001" y="2852"/>
              <a:ext cx="144" cy="34"/>
            </a:xfrm>
            <a:prstGeom prst="bentConnector3">
              <a:avLst>
                <a:gd name="adj1" fmla="val 4706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446" name="_s18446"/>
            <p:cNvCxnSpPr>
              <a:cxnSpLocks noChangeShapeType="1"/>
              <a:stCxn id="12" idx="0"/>
              <a:endCxn id="10" idx="3"/>
            </p:cNvCxnSpPr>
            <p:nvPr/>
          </p:nvCxnSpPr>
          <p:spPr bwMode="auto">
            <a:xfrm rot="5400000" flipH="1">
              <a:off x="2300" y="1912"/>
              <a:ext cx="144" cy="899"/>
            </a:xfrm>
            <a:prstGeom prst="bentConnector3">
              <a:avLst>
                <a:gd name="adj1" fmla="val 4706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444" name="_s18444"/>
            <p:cNvCxnSpPr>
              <a:cxnSpLocks noChangeShapeType="1"/>
              <a:stCxn id="11" idx="0"/>
              <a:endCxn id="10" idx="3"/>
            </p:cNvCxnSpPr>
            <p:nvPr/>
          </p:nvCxnSpPr>
          <p:spPr bwMode="auto">
            <a:xfrm rot="16200000">
              <a:off x="1430" y="1942"/>
              <a:ext cx="144" cy="840"/>
            </a:xfrm>
            <a:prstGeom prst="bentConnector3">
              <a:avLst>
                <a:gd name="adj1" fmla="val 4706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_s18440"/>
            <p:cNvSpPr>
              <a:spLocks noChangeArrowheads="1"/>
            </p:cNvSpPr>
            <p:nvPr/>
          </p:nvSpPr>
          <p:spPr bwMode="auto">
            <a:xfrm>
              <a:off x="1320" y="1842"/>
              <a:ext cx="1237" cy="448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54765" tIns="27383" rIns="54765" bIns="27383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900" b="1" i="0" u="none" strike="noStrike" cap="all" normalizeH="0" baseline="0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Georgia" pitchFamily="18" charset="0"/>
                </a:rPr>
                <a:t>Массив</a:t>
              </a:r>
            </a:p>
          </p:txBody>
        </p:sp>
        <p:sp>
          <p:nvSpPr>
            <p:cNvPr id="11" name="_s18441"/>
            <p:cNvSpPr>
              <a:spLocks noChangeArrowheads="1"/>
            </p:cNvSpPr>
            <p:nvPr/>
          </p:nvSpPr>
          <p:spPr bwMode="auto">
            <a:xfrm>
              <a:off x="606" y="2434"/>
              <a:ext cx="926" cy="363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55436" tIns="27718" rIns="55436" bIns="27718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900" b="1" i="0" u="none" strike="noStrike" cap="all" normalizeH="0" baseline="0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Georgia" pitchFamily="18" charset="0"/>
                </a:rPr>
                <a:t>Одномерные</a:t>
              </a:r>
              <a:r>
                <a:rPr kumimoji="0" lang="ru-RU" sz="1200" b="1" i="0" u="none" strike="noStrike" cap="all" normalizeH="0" baseline="0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Georgia" pitchFamily="18" charset="0"/>
                </a:rPr>
                <a:t> </a:t>
              </a:r>
            </a:p>
          </p:txBody>
        </p:sp>
        <p:sp>
          <p:nvSpPr>
            <p:cNvPr id="12" name="_s18443"/>
            <p:cNvSpPr>
              <a:spLocks noChangeArrowheads="1"/>
            </p:cNvSpPr>
            <p:nvPr/>
          </p:nvSpPr>
          <p:spPr bwMode="auto">
            <a:xfrm>
              <a:off x="2345" y="2434"/>
              <a:ext cx="926" cy="363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55436" tIns="27718" rIns="55436" bIns="27718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900" b="1" i="0" u="none" strike="noStrike" cap="all" normalizeH="0" baseline="0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Georgia" pitchFamily="18" charset="0"/>
                </a:rPr>
                <a:t>Двумерные</a:t>
              </a:r>
            </a:p>
          </p:txBody>
        </p:sp>
        <p:sp>
          <p:nvSpPr>
            <p:cNvPr id="13" name="_s18447"/>
            <p:cNvSpPr>
              <a:spLocks noChangeArrowheads="1"/>
            </p:cNvSpPr>
            <p:nvPr/>
          </p:nvSpPr>
          <p:spPr bwMode="auto">
            <a:xfrm>
              <a:off x="272" y="2941"/>
              <a:ext cx="1595" cy="56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55436" tIns="27718" rIns="55436" bIns="277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Georgia" pitchFamily="18" charset="0"/>
                </a:rPr>
                <a:t>Если индекс один,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Georgia" pitchFamily="18" charset="0"/>
                </a:rPr>
                <a:t> то массив - одномерный</a:t>
              </a:r>
              <a:r>
                <a:rPr kumimoji="0" lang="ru-RU" sz="14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Georgia" pitchFamily="18" charset="0"/>
                </a:rPr>
                <a:t>.</a:t>
              </a:r>
            </a:p>
          </p:txBody>
        </p:sp>
        <p:sp>
          <p:nvSpPr>
            <p:cNvPr id="14" name="_s18449"/>
            <p:cNvSpPr>
              <a:spLocks noChangeArrowheads="1"/>
            </p:cNvSpPr>
            <p:nvPr/>
          </p:nvSpPr>
          <p:spPr bwMode="auto">
            <a:xfrm>
              <a:off x="2011" y="2941"/>
              <a:ext cx="1595" cy="56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55436" tIns="27718" rIns="55436" bIns="277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9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Georgia" pitchFamily="18" charset="0"/>
                </a:rPr>
                <a:t>Если индекса два,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9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Georgia" pitchFamily="18" charset="0"/>
                </a:rPr>
                <a:t> то массив - двумерный</a:t>
              </a:r>
            </a:p>
          </p:txBody>
        </p:sp>
      </p:grp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357159" y="4714884"/>
            <a:ext cx="7815242" cy="17287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Одномерные – 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ru-RU" sz="2400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Это последовательность данных, записанных в одну строчку или столбец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Двумерные – 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ru-RU" sz="2400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Это последовательность данных, записанных в несколько строк и столбов</a:t>
            </a:r>
            <a:endParaRPr lang="ru-RU" sz="2000" dirty="0">
              <a:solidFill>
                <a:srgbClr val="66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684213" y="1916113"/>
            <a:ext cx="770413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ОДНОМЕРНЫЕ   МАССИВЫ</a:t>
            </a:r>
          </a:p>
        </p:txBody>
      </p:sp>
      <p:graphicFrame>
        <p:nvGraphicFramePr>
          <p:cNvPr id="38962" name="Group 50"/>
          <p:cNvGraphicFramePr>
            <a:graphicFrameLocks noGrp="1"/>
          </p:cNvGraphicFramePr>
          <p:nvPr/>
        </p:nvGraphicFramePr>
        <p:xfrm>
          <a:off x="1403350" y="3357563"/>
          <a:ext cx="6697663" cy="1655763"/>
        </p:xfrm>
        <a:graphic>
          <a:graphicData uri="http://schemas.openxmlformats.org/drawingml/2006/table">
            <a:tbl>
              <a:tblPr/>
              <a:tblGrid>
                <a:gridCol w="668338"/>
                <a:gridCol w="671512"/>
                <a:gridCol w="668338"/>
                <a:gridCol w="671512"/>
                <a:gridCol w="669925"/>
                <a:gridCol w="668338"/>
                <a:gridCol w="671512"/>
                <a:gridCol w="668338"/>
                <a:gridCol w="671512"/>
                <a:gridCol w="668338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1">
  <a:themeElements>
    <a:clrScheme name="Другая 46">
      <a:dk1>
        <a:srgbClr val="76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Тема21</Template>
  <TotalTime>762</TotalTime>
  <Words>1149</Words>
  <Application>Microsoft Office PowerPoint</Application>
  <PresentationFormat>Экран (4:3)</PresentationFormat>
  <Paragraphs>369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Тема21</vt:lpstr>
      <vt:lpstr>Презентация PowerPoint</vt:lpstr>
      <vt:lpstr>План изучения нового материала</vt:lpstr>
      <vt:lpstr>Понятие массива</vt:lpstr>
      <vt:lpstr>Краткая теория</vt:lpstr>
      <vt:lpstr>Индекс массива</vt:lpstr>
      <vt:lpstr>Презентация PowerPoint</vt:lpstr>
      <vt:lpstr>Имя массива</vt:lpstr>
      <vt:lpstr>Виды массивов</vt:lpstr>
      <vt:lpstr>Презентация PowerPoint</vt:lpstr>
      <vt:lpstr>Одномерный массив измерение температуры воздуха во второй декаде июля</vt:lpstr>
      <vt:lpstr>Презентация PowerPoint</vt:lpstr>
      <vt:lpstr>Презентация PowerPoint</vt:lpstr>
      <vt:lpstr>Презентация PowerPoint</vt:lpstr>
      <vt:lpstr>Характеристика массивов</vt:lpstr>
      <vt:lpstr>Работа с массивами</vt:lpstr>
      <vt:lpstr>1. Объявление массива</vt:lpstr>
      <vt:lpstr>2. Формирование массива</vt:lpstr>
      <vt:lpstr>2. Формирование массива</vt:lpstr>
      <vt:lpstr>2. Формирование массива</vt:lpstr>
      <vt:lpstr>Сформированный массив</vt:lpstr>
      <vt:lpstr>3. Работа с элементами массива</vt:lpstr>
      <vt:lpstr>4. Печать полученных результатов</vt:lpstr>
      <vt:lpstr>ЗАМЕЧАНИЕ</vt:lpstr>
      <vt:lpstr>Домашняя работа</vt:lpstr>
      <vt:lpstr>ВОПРОСЫ</vt:lpstr>
    </vt:vector>
  </TitlesOfParts>
  <Company>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ОДНОМЕРНЫЕ   МАССИВЫ.</dc:title>
  <dc:creator>root</dc:creator>
  <cp:lastModifiedBy>Пользователь Windows</cp:lastModifiedBy>
  <cp:revision>201</cp:revision>
  <dcterms:created xsi:type="dcterms:W3CDTF">2004-01-19T08:46:33Z</dcterms:created>
  <dcterms:modified xsi:type="dcterms:W3CDTF">2019-03-05T13:45:24Z</dcterms:modified>
</cp:coreProperties>
</file>