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3" r:id="rId4"/>
    <p:sldId id="269" r:id="rId5"/>
    <p:sldId id="258" r:id="rId6"/>
    <p:sldId id="283" r:id="rId7"/>
    <p:sldId id="284" r:id="rId8"/>
    <p:sldId id="285" r:id="rId9"/>
    <p:sldId id="286" r:id="rId10"/>
    <p:sldId id="288" r:id="rId11"/>
    <p:sldId id="289" r:id="rId12"/>
    <p:sldId id="290" r:id="rId13"/>
    <p:sldId id="291" r:id="rId14"/>
    <p:sldId id="292" r:id="rId15"/>
    <p:sldId id="29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EE256"/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0800000" flipV="1">
            <a:off x="442595" y="523875"/>
            <a:ext cx="10081260" cy="3034030"/>
          </a:xfrm>
        </p:spPr>
        <p:txBody>
          <a:bodyPr>
            <a:normAutofit/>
          </a:bodyPr>
          <a:lstStyle/>
          <a:p>
            <a:pPr algn="ctr"/>
            <a:r>
              <a:rPr lang="ru-RU" altLang="en-US" sz="5400" b="1" dirty="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Воспитание культуры речевого </a:t>
            </a:r>
            <a:br>
              <a:rPr lang="ru-RU" altLang="en-US" sz="5400" b="1" dirty="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altLang="en-US" sz="5400" b="1" dirty="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общения у дошкольников.</a:t>
            </a:r>
            <a:endParaRPr lang="ru-RU" altLang="en-US" sz="5400" b="1" dirty="0">
              <a:gradFill>
                <a:gsLst>
                  <a:gs pos="0">
                    <a:srgbClr val="FBFB11"/>
                  </a:gs>
                  <a:gs pos="100000">
                    <a:srgbClr val="838309"/>
                  </a:gs>
                </a:gsLst>
                <a:lin scaled="0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9295" y="4461510"/>
            <a:ext cx="9218295" cy="1897380"/>
          </a:xfrm>
        </p:spPr>
        <p:txBody>
          <a:bodyPr>
            <a:normAutofit fontScale="6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altLang="en-US">
                <a:solidFill>
                  <a:schemeClr val="accent4"/>
                </a:solidFill>
              </a:rPr>
              <a:t>                                                                                          </a:t>
            </a:r>
            <a:endParaRPr lang="ru-RU" altLang="en-US">
              <a:solidFill>
                <a:schemeClr val="accent4"/>
              </a:solidFill>
            </a:endParaRPr>
          </a:p>
          <a:p>
            <a:r>
              <a:rPr lang="ru-RU" altLang="en-US" b="1">
                <a:solidFill>
                  <a:srgbClr val="7030A0"/>
                </a:solidFill>
                <a:effectLst/>
              </a:rPr>
              <a:t>Куракина О.В.</a:t>
            </a:r>
            <a:endParaRPr lang="ru-RU" altLang="en-US" b="1">
              <a:solidFill>
                <a:srgbClr val="7030A0"/>
              </a:solidFill>
              <a:effectLst/>
            </a:endParaRPr>
          </a:p>
          <a:p>
            <a:r>
              <a:rPr lang="ru-RU" altLang="en-US" b="1">
                <a:solidFill>
                  <a:srgbClr val="7030A0"/>
                </a:solidFill>
                <a:effectLst/>
              </a:rPr>
              <a:t>                                                                                       Воспитатель</a:t>
            </a:r>
            <a:endParaRPr lang="ru-RU" altLang="en-US" b="1">
              <a:solidFill>
                <a:srgbClr val="7030A0"/>
              </a:solidFill>
              <a:effectLst/>
            </a:endParaRPr>
          </a:p>
          <a:p>
            <a:r>
              <a:rPr lang="ru-RU" altLang="en-US" b="1">
                <a:solidFill>
                  <a:srgbClr val="7030A0"/>
                </a:solidFill>
                <a:effectLst/>
              </a:rPr>
              <a:t>                                                                                                МБДОУ д/с №176</a:t>
            </a:r>
            <a:endParaRPr lang="ru-RU" altLang="en-US" b="1">
              <a:solidFill>
                <a:srgbClr val="7030A0"/>
              </a:solidFill>
              <a:effectLst/>
            </a:endParaRPr>
          </a:p>
        </p:txBody>
      </p:sp>
    </p:spTree>
  </p:cSld>
  <p:clrMapOvr>
    <a:masterClrMapping/>
  </p:clrMapOvr>
  <p:transition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609600" y="190500"/>
            <a:ext cx="5384800" cy="5937250"/>
          </a:xfrm>
        </p:spPr>
        <p:txBody>
          <a:bodyPr/>
          <a:p>
            <a:r>
              <a:rPr lang="ru-RU" altLang="en-US" sz="2400"/>
              <a:t>Воспитывая культуру общения и поведения детей особое внимание стоит уделить и культурно-гигиеническим навыкам и привычкам.</a:t>
            </a:r>
            <a:endParaRPr lang="ru-RU" altLang="en-US" sz="2400"/>
          </a:p>
          <a:p>
            <a:r>
              <a:rPr lang="ru-RU" altLang="en-US" sz="2400"/>
              <a:t>Неряшливый человек, не умеющий следить за собой, своей внешностью, поступками, как правило, небрежен и в работе и в словах и в общении.</a:t>
            </a:r>
            <a:endParaRPr lang="ru-RU" altLang="en-US" sz="2400"/>
          </a:p>
          <a:p>
            <a:endParaRPr lang="ru-RU" altLang="en-US" sz="2400"/>
          </a:p>
        </p:txBody>
      </p:sp>
      <p:pic>
        <p:nvPicPr>
          <p:cNvPr id="4" name="Замещающее содержимое 3" descr="IMG-c19bd228292a35a72d292fa7e5ce9fbc-V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5994400" y="190500"/>
            <a:ext cx="4995545" cy="66611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20320" y="3052445"/>
            <a:ext cx="6440805" cy="3075305"/>
          </a:xfrm>
        </p:spPr>
        <p:txBody>
          <a:bodyPr/>
          <a:p>
            <a:r>
              <a:rPr lang="ru-RU" altLang="en-US" sz="2000"/>
              <a:t>В пустых стенах ребенок не заговорит – заметила в свое время Е. И. Тихеева. Насыщая групповое пространство, мы заботимся в первую очередь о том, чтобы дети в группе могли удовлетворить свои важные жизненные потребности в движении, познании, общении со взрослыми и сверстниками. В своей работе я стараюсь, чтобы группа была оснащена современным игровым и дидактическим оборудованием, которое включает наглядный, раздаточный материал, обеспечивающий более высокий уровень познавательно-речевого развития детей.</a:t>
            </a:r>
            <a:endParaRPr lang="ru-RU" altLang="en-US" sz="2000"/>
          </a:p>
        </p:txBody>
      </p:sp>
      <p:pic>
        <p:nvPicPr>
          <p:cNvPr id="4" name="Замещающее содержимое 3" descr="0-02-05-a9631083c29d9220fd90091d8d8d7876a9882794a301c5c9a210f7b0146e1b0f_8ae6f0f0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461125" y="-31115"/>
            <a:ext cx="5735955" cy="3170555"/>
          </a:xfrm>
          <a:prstGeom prst="rect">
            <a:avLst/>
          </a:prstGeom>
        </p:spPr>
      </p:pic>
      <p:pic>
        <p:nvPicPr>
          <p:cNvPr id="6" name="Изображение 5" descr="0-02-05-8defdf3505ebb1810db6598a6481b5a0e7a2408c0734ecb33ce92e4060bdf46d_c33c9935_678347a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45" y="-22225"/>
            <a:ext cx="5735955" cy="3074670"/>
          </a:xfrm>
          <a:prstGeom prst="rect">
            <a:avLst/>
          </a:prstGeom>
        </p:spPr>
      </p:pic>
      <p:pic>
        <p:nvPicPr>
          <p:cNvPr id="8" name="Изображение 7" descr="0-02-05-47f47ddfff4399634f9e42002cecb7eda430f639f39b100b8403fe65d0b9fd60_989ab043_f6a372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125" y="3139440"/>
            <a:ext cx="5735955" cy="36995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6985" y="189865"/>
            <a:ext cx="4739005" cy="5937885"/>
          </a:xfrm>
        </p:spPr>
        <p:txBody>
          <a:bodyPr/>
          <a:p>
            <a:r>
              <a:rPr lang="ru-RU" altLang="en-US" sz="2000"/>
              <a:t>Включение  родителей  в педагогический процесс является важнейшим условием полноценного речевого  развития ребенка . </a:t>
            </a:r>
            <a:endParaRPr lang="ru-RU" altLang="en-US" sz="2000"/>
          </a:p>
          <a:p>
            <a:r>
              <a:rPr lang="ru-RU" altLang="en-US" sz="2000"/>
              <a:t>Ни одна, даже самая лучшая,  развивающая  программа не может дать полноценных результатов, если она не решается совместно с семьей, если в дошкольном учреждении не созданы условия для привлечения  родителей  к участию в образовательно-воспитательном процессе. Овладение ребенком речью успешнее идет тогда, когда с ним занимаются не только в дошкольном учреждении, но и в семье.</a:t>
            </a:r>
            <a:endParaRPr lang="ru-RU" altLang="en-US" sz="2000"/>
          </a:p>
          <a:p>
            <a:endParaRPr lang="ru-RU" altLang="en-US" sz="2000"/>
          </a:p>
        </p:txBody>
      </p:sp>
      <p:pic>
        <p:nvPicPr>
          <p:cNvPr id="4" name="Замещающее содержимое 3" descr="DSC_0499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4918710" y="189865"/>
            <a:ext cx="7266305" cy="3247390"/>
          </a:xfrm>
          <a:prstGeom prst="rect">
            <a:avLst/>
          </a:prstGeom>
        </p:spPr>
      </p:pic>
      <p:pic>
        <p:nvPicPr>
          <p:cNvPr id="6" name="Изображение 5" descr="DSC_04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075" y="3436620"/>
            <a:ext cx="7266940" cy="33985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09600" y="190500"/>
            <a:ext cx="10972800" cy="5937250"/>
          </a:xfrm>
        </p:spPr>
        <p:txBody>
          <a:bodyPr/>
          <a:p>
            <a:r>
              <a:rPr lang="ru-RU" altLang="en-US" sz="1800"/>
              <a:t>Основными формами  работы с родителями являются :</a:t>
            </a:r>
            <a:endParaRPr lang="ru-RU" altLang="en-US" sz="1800"/>
          </a:p>
          <a:p>
            <a:r>
              <a:rPr lang="ru-RU" altLang="en-US" sz="1800"/>
              <a:t>общие  родительские собрания ;</a:t>
            </a:r>
            <a:endParaRPr lang="ru-RU" altLang="en-US" sz="1800"/>
          </a:p>
          <a:p>
            <a:r>
              <a:rPr lang="ru-RU" altLang="en-US" sz="1800"/>
              <a:t>консультации  (индивидуальные и групповые) ;</a:t>
            </a:r>
            <a:endParaRPr lang="ru-RU" altLang="en-US" sz="1800"/>
          </a:p>
          <a:p>
            <a:r>
              <a:rPr lang="ru-RU" altLang="en-US" sz="1800"/>
              <a:t>беседы  (индивидуальные и групповые) ;</a:t>
            </a:r>
            <a:endParaRPr lang="ru-RU" altLang="en-US" sz="1800"/>
          </a:p>
          <a:p>
            <a:r>
              <a:rPr lang="ru-RU" altLang="en-US" sz="1800"/>
              <a:t>открытые показы мероприятий;</a:t>
            </a:r>
            <a:endParaRPr lang="ru-RU" altLang="en-US" sz="1800"/>
          </a:p>
          <a:p>
            <a:r>
              <a:rPr lang="ru-RU" altLang="en-US" sz="1800"/>
              <a:t>участие родителей в жизни группы;</a:t>
            </a:r>
            <a:endParaRPr lang="ru-RU" altLang="en-US" sz="1800"/>
          </a:p>
          <a:p>
            <a:r>
              <a:rPr lang="ru-RU" altLang="en-US" sz="1800"/>
              <a:t>папки – передвижки;</a:t>
            </a:r>
            <a:endParaRPr lang="ru-RU" altLang="en-US" sz="1800"/>
          </a:p>
          <a:p>
            <a:r>
              <a:rPr lang="ru-RU" altLang="en-US" sz="1800">
                <a:sym typeface="+mn-ea"/>
              </a:rPr>
              <a:t>подбор литературы в помощь  родителям и т . д.</a:t>
            </a:r>
            <a:endParaRPr lang="ru-RU" altLang="en-US" sz="1800"/>
          </a:p>
          <a:p>
            <a:endParaRPr lang="ru-RU" altLang="en-US" sz="1800"/>
          </a:p>
          <a:p>
            <a:endParaRPr lang="ru-RU" altLang="en-US" sz="1800"/>
          </a:p>
          <a:p>
            <a:endParaRPr lang="ru-RU" altLang="en-US" sz="1800"/>
          </a:p>
          <a:p>
            <a:endParaRPr lang="ru-RU" altLang="en-US" sz="1800"/>
          </a:p>
          <a:p>
            <a:r>
              <a:rPr lang="ru-RU" altLang="en-US" sz="1800"/>
              <a:t>Считаю, что вся наша совместная работа с родителями поможет воспитанникам достичь хороших результатов в общении и обучении.</a:t>
            </a:r>
            <a:endParaRPr lang="ru-RU" altLang="en-US" sz="1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09600" y="2343785"/>
            <a:ext cx="10972800" cy="3783965"/>
          </a:xfrm>
        </p:spPr>
        <p:txBody>
          <a:bodyPr/>
          <a:p>
            <a:pPr marL="0" indent="0" algn="ctr">
              <a:buNone/>
            </a:pPr>
            <a:r>
              <a:rPr lang="ru-RU" altLang="en-US" sz="7200" b="1" i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</a:t>
            </a:r>
            <a:endParaRPr lang="ru-RU" altLang="en-US" sz="7200" b="1" i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838200" y="189865"/>
            <a:ext cx="10515600" cy="6211570"/>
          </a:xfrm>
        </p:spPr>
        <p:txBody>
          <a:bodyPr>
            <a:normAutofit fontScale="90000"/>
          </a:bodyPr>
          <a:p>
            <a:r>
              <a:rPr lang="ru-RU" altLang="en-US"/>
              <a:t> </a:t>
            </a:r>
            <a:r>
              <a:rPr lang="ru-RU" altLang="en-US" sz="2800"/>
              <a:t>В современном  обществе стоит острая проблема  культурного взаимоотношения между людьми. Мы воспитываем новое, современное  поколение, поэтому очень важно, в раннем возрасте заложить «фундамент» для правильного общения между людьми. За время совей деятельности, я обобщила опыт работы по формированию у детей правил этикета.</a:t>
            </a:r>
            <a:endParaRPr lang="ru-RU" altLang="en-US" sz="2800"/>
          </a:p>
          <a:p>
            <a:r>
              <a:rPr lang="ru-RU" altLang="en-US" sz="2800"/>
              <a:t>          Правила этикета, в том числе речевого, предусматривают гуманную форму взаимодействия людей в типичных ситуациях общения (приветствие, знакомство, прощание, извинение, благодарность, просьба, комплимент, приглашение, совет). Основное назначение общепринятых формул речевого этикета – признание достоинства собеседника, проявления уважения к нему, поэтому обучение речевому этикету можно рассматривать как одно из средств гуманизации  коммуникативных навыков.</a:t>
            </a:r>
            <a:endParaRPr lang="ru-RU" altLang="en-US" sz="2800"/>
          </a:p>
        </p:txBody>
      </p:sp>
    </p:spTree>
  </p:cSld>
  <p:clrMapOvr>
    <a:masterClrMapping/>
  </p:clrMapOvr>
  <p:transition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838200" y="190500"/>
            <a:ext cx="10515600" cy="5986780"/>
          </a:xfrm>
        </p:spPr>
        <p:txBody>
          <a:bodyPr/>
          <a:p>
            <a:r>
              <a:rPr lang="ru-RU" altLang="en-US"/>
              <a:t> </a:t>
            </a:r>
            <a:r>
              <a:rPr lang="ru-RU" altLang="en-US" sz="2800"/>
              <a:t>Обучение дошкольников речевому этикету предполагает формирование у них, следующих умений:</a:t>
            </a:r>
            <a:endParaRPr lang="ru-RU" altLang="en-US" sz="2800"/>
          </a:p>
          <a:p>
            <a:r>
              <a:rPr lang="ru-RU" altLang="en-US" sz="2800"/>
              <a:t>Выбирать в уместную в определенной ситуации формулу речевого этикета (для этого ребенку необходимо иметь в активном словаре несколько вариантов общепринятых формул);</a:t>
            </a:r>
            <a:endParaRPr lang="ru-RU" altLang="en-US" sz="2800"/>
          </a:p>
          <a:p>
            <a:r>
              <a:rPr lang="ru-RU" altLang="en-US" sz="2800"/>
              <a:t>Использовать, формулу речевого этикета адресовано и мотивированного, т.е. «развернуть вежливую фразу»;</a:t>
            </a:r>
            <a:endParaRPr lang="ru-RU" altLang="en-US" sz="2800"/>
          </a:p>
          <a:p>
            <a:r>
              <a:rPr lang="ru-RU" altLang="en-US" sz="2800"/>
              <a:t>Проявить вежливое отношение к окружающим доброжелательной интонацией, мимикой, жестами.</a:t>
            </a:r>
            <a:endParaRPr lang="ru-RU" altLang="en-US" sz="2800"/>
          </a:p>
        </p:txBody>
      </p:sp>
    </p:spTree>
  </p:cSld>
  <p:clrMapOvr>
    <a:masterClrMapping/>
  </p:clrMapOvr>
  <p:transition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47625" y="190500"/>
            <a:ext cx="10972800" cy="5854065"/>
          </a:xfrm>
        </p:spPr>
        <p:txBody>
          <a:bodyPr/>
          <a:p>
            <a:r>
              <a:rPr lang="ru-RU" altLang="en-US" sz="2400"/>
              <a:t>Универсальным методом формирования культуры речевого общения является игра, в которой ребенок приобретает опыт общения, столь необходимый для жизни в обществе, коллективе, именно здесь в полной мере обеспечивается постоянное диалогическое взаимодействие ребенка со сверстниками. Во время игры происходит формирование общественных качеств детской личности: доброжелательность, чуткость, отзывчивость, умение учитывать интересы другого. Появляется чувство долга и ответственность перед сверстниками. В игре ребенок активно воссоздает отношения между людьми, моральные нормы, лежащие в основе этих взаимоотношений.Руководя игрой , организуя жизнь детей в игре , воспитатель воздействует на все стороны развития личности ребенка : на чувства , на сознание , на волю и поведение в целом .</a:t>
            </a:r>
            <a:endParaRPr lang="ru-RU" altLang="en-US" sz="2400"/>
          </a:p>
        </p:txBody>
      </p:sp>
    </p:spTree>
  </p:cSld>
  <p:clrMapOvr>
    <a:masterClrMapping/>
  </p:clrMapOvr>
  <p:transition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6350" y="190500"/>
            <a:ext cx="3821430" cy="6234430"/>
          </a:xfrm>
        </p:spPr>
        <p:txBody>
          <a:bodyPr/>
          <a:p>
            <a:r>
              <a:rPr lang="ru-RU" altLang="en-US" sz="2000"/>
              <a:t>Использование сюжетно-ролевых игр предоставляет возможность воспитания культуры поведения, а именно как здороваться и прощаться, обращаться к взрослым на «Вы» и называть по имени и отчеству, вежливо обращаться с просьбой и благодарить за услуги, извиняться за неловкость, вежливо подтвердить или отказаться от предложенного во время приема пищи, не перебивать разговора взрослых, оказывать им услуги.</a:t>
            </a:r>
            <a:endParaRPr lang="ru-RU" altLang="en-US" sz="2000"/>
          </a:p>
        </p:txBody>
      </p:sp>
      <p:pic>
        <p:nvPicPr>
          <p:cNvPr id="4" name="Замещающее содержимое 3" descr="0-02-0a-56d04b0b78a9753a89389bddd61d9c5c21956c52b13d0e4d11f7136a89bf1f9d_8d4e50e3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3827780" y="772795"/>
            <a:ext cx="3888740" cy="4953000"/>
          </a:xfrm>
          <a:prstGeom prst="rect">
            <a:avLst/>
          </a:prstGeom>
        </p:spPr>
      </p:pic>
      <p:pic>
        <p:nvPicPr>
          <p:cNvPr id="6" name="Изображение 5" descr="IMG_20191004_1013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520" y="772795"/>
            <a:ext cx="4474210" cy="49536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609600" y="190500"/>
            <a:ext cx="5384800" cy="5937250"/>
          </a:xfrm>
        </p:spPr>
        <p:txBody>
          <a:bodyPr/>
          <a:p>
            <a:r>
              <a:rPr lang="ru-RU" altLang="en-US" sz="2000"/>
              <a:t>Сюжетов для игры может быть множество, ведь культура поведения нужна во многих ситуациях: при встрече со знакомым; при общении в детском саду; при посещении поликлиники; при походе в магазин, кино; при посещении театра; в транспорте; в гостях или при приеме гостей у себя; в ежедневном общении и т.д.</a:t>
            </a:r>
            <a:endParaRPr lang="ru-RU" altLang="en-US" sz="2000"/>
          </a:p>
          <a:p>
            <a:r>
              <a:rPr lang="ru-RU" altLang="en-US" sz="2000"/>
              <a:t>Сюжетно-ролевая игра влияет на формирующуюся личность ребенка, на развитие и формирование положительных взаимоотношений детей со сверстниками, с близкими и окружающими людьми, на развитие нравственных качеств, и в частности культуры поведения.</a:t>
            </a:r>
            <a:endParaRPr lang="ru-RU" altLang="en-US" sz="2000"/>
          </a:p>
          <a:p>
            <a:endParaRPr lang="ru-RU" altLang="en-US" sz="2000"/>
          </a:p>
        </p:txBody>
      </p:sp>
      <p:pic>
        <p:nvPicPr>
          <p:cNvPr id="4" name="Замещающее содержимое 3" descr="IMG_20191111_103859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5994400" y="1026795"/>
            <a:ext cx="6202045" cy="46513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6985" y="190500"/>
            <a:ext cx="5987415" cy="5937250"/>
          </a:xfrm>
        </p:spPr>
        <p:txBody>
          <a:bodyPr/>
          <a:p>
            <a:r>
              <a:rPr lang="ru-RU" altLang="en-US" sz="2000"/>
              <a:t>Дидактические  игры создают прекрасные условия для  воспроизведения  и освоения окружающего, правил и отношений, существующих в мире .</a:t>
            </a:r>
            <a:endParaRPr lang="ru-RU" altLang="en-US" sz="2000"/>
          </a:p>
          <a:p>
            <a:r>
              <a:rPr lang="ru-RU" altLang="en-US" sz="2000"/>
              <a:t>В игре ребенок сначала эмоционально, а затем интеллектуально осваивает всю систему человеческих отношений. </a:t>
            </a:r>
            <a:endParaRPr lang="ru-RU" altLang="en-US" sz="2000"/>
          </a:p>
          <a:p>
            <a:r>
              <a:rPr lang="ru-RU" altLang="en-US" sz="2000"/>
              <a:t>Сущность  дидактической  игры заключается в том, что дети решают умственные задачи, предложенные им в занимательной игровой форме, сами находят решения, преодолевая при этом определённые трудности.</a:t>
            </a:r>
            <a:endParaRPr lang="ru-RU" altLang="en-US" sz="2000"/>
          </a:p>
          <a:p>
            <a:r>
              <a:rPr lang="ru-RU" altLang="en-US" sz="2000"/>
              <a:t>Результат  дидактической  игры - показатель уровня достижения  детей  в усвоении программного материала, в развитии умственной деятельности взаимоотношений, а не просто выигрыш, полученный любым путём.</a:t>
            </a:r>
            <a:endParaRPr lang="ru-RU" altLang="en-US" sz="2000"/>
          </a:p>
        </p:txBody>
      </p:sp>
      <p:pic>
        <p:nvPicPr>
          <p:cNvPr id="4" name="Замещающее содержимое 3" descr="IMG_20191111_10344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5994400" y="190500"/>
            <a:ext cx="6185535" cy="3371850"/>
          </a:xfrm>
          <a:prstGeom prst="rect">
            <a:avLst/>
          </a:prstGeom>
        </p:spPr>
      </p:pic>
      <p:pic>
        <p:nvPicPr>
          <p:cNvPr id="6" name="Изображение 5" descr="IMG-52e24bb3fffc65be35a0a3e19908769a-V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00" y="3562350"/>
            <a:ext cx="6185535" cy="32988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609600" y="190500"/>
            <a:ext cx="5384800" cy="5937250"/>
          </a:xfrm>
        </p:spPr>
        <p:txBody>
          <a:bodyPr/>
          <a:p>
            <a:r>
              <a:rPr lang="ru-RU" altLang="en-US" sz="2000"/>
              <a:t>Художественная литература – могучее действенное средство умственного, нравственного и эстетического воспитания детей, оказывающее влияние на развитие и обогащение речи. Она обогащает эмоции, воспитывает воображение, дает ребенку прекрасные образцы  литературного языка.</a:t>
            </a:r>
            <a:endParaRPr lang="ru-RU" altLang="en-US" sz="2000"/>
          </a:p>
          <a:p>
            <a:r>
              <a:rPr lang="ru-RU" altLang="en-US" sz="2000"/>
              <a:t>Используя скороговорки и чистоговорки для развития речи , можно добиться больших успехов в исправлении неправильного произношения звуков.</a:t>
            </a:r>
            <a:endParaRPr lang="ru-RU" altLang="en-US" sz="2000"/>
          </a:p>
        </p:txBody>
      </p:sp>
      <p:pic>
        <p:nvPicPr>
          <p:cNvPr id="4" name="Замещающее содержимое 3" descr="0-02-05-15787c5332dd4a7259873ea2c36a006ddc76ecbc53d9b161ae3f6ac67acb4982_b2e28b22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5994400" y="190500"/>
            <a:ext cx="5702300" cy="66852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609600" y="190500"/>
            <a:ext cx="5384800" cy="5937250"/>
          </a:xfrm>
        </p:spPr>
        <p:txBody>
          <a:bodyPr/>
          <a:p>
            <a:r>
              <a:rPr lang="ru-RU" altLang="en-US" sz="2000"/>
              <a:t>Совместной деятельности воспитателя и  детей по рисованию , лепке, аппликации в детском саду я уделяю немало внимания. Результатом этой деятельности является создание ребенком определенного продукта. В процессе создания у ребёнка формируется: культура общения, поведения,</a:t>
            </a:r>
            <a:endParaRPr lang="ru-RU" altLang="en-US" sz="2000"/>
          </a:p>
          <a:p>
            <a:r>
              <a:rPr lang="ru-RU" altLang="en-US" sz="2000"/>
              <a:t>развитие речи , умение налаживать контакт со взрослым и со сверстником, такие черты характера как: взаимопомощь, умение делиться, умение понять и оценить работу другого ребенка.</a:t>
            </a:r>
            <a:endParaRPr lang="ru-RU" altLang="en-US" sz="2000"/>
          </a:p>
        </p:txBody>
      </p:sp>
      <p:pic>
        <p:nvPicPr>
          <p:cNvPr id="4" name="Замещающее содержимое 3" descr="IMG-906007e4000fbf1db0d453ee270afea3-V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5994400" y="190500"/>
            <a:ext cx="4998720" cy="666496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6510</Words>
  <Application>WPS Presentation</Application>
  <PresentationFormat>Widescreen</PresentationFormat>
  <Paragraphs>60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3" baseType="lpstr">
      <vt:lpstr>Arial</vt:lpstr>
      <vt:lpstr>SimSun</vt:lpstr>
      <vt:lpstr>Wingdings</vt:lpstr>
      <vt:lpstr>Microsoft YaHei</vt:lpstr>
      <vt:lpstr/>
      <vt:lpstr>Arial Unicode MS</vt:lpstr>
      <vt:lpstr>Calibri</vt:lpstr>
      <vt:lpstr>Segoe Print</vt:lpstr>
      <vt:lpstr>Green Color</vt:lpstr>
      <vt:lpstr>Воспитание культуры речевого  общения у дошкольников.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Воспитание культуры речевого  общения у дошкольников.</dc:title>
  <dc:creator/>
  <cp:lastModifiedBy>Валера</cp:lastModifiedBy>
  <cp:revision>2</cp:revision>
  <dcterms:created xsi:type="dcterms:W3CDTF">2019-11-11T18:05:00Z</dcterms:created>
  <dcterms:modified xsi:type="dcterms:W3CDTF">2019-11-12T05:39:51Z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1049-11.2.0.9031</vt:lpwstr>
  </property>
</Properties>
</file>