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70" r:id="rId14"/>
    <p:sldId id="272" r:id="rId15"/>
    <p:sldId id="271" r:id="rId16"/>
    <p:sldId id="273" r:id="rId17"/>
    <p:sldId id="274"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D1A0E4"/>
    <a:srgbClr val="FC7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19820-D3C9-4000-A4F1-43667EAF835D}" type="doc">
      <dgm:prSet loTypeId="urn:microsoft.com/office/officeart/2005/8/layout/process2" loCatId="process" qsTypeId="urn:microsoft.com/office/officeart/2005/8/quickstyle/simple1" qsCatId="simple" csTypeId="urn:microsoft.com/office/officeart/2005/8/colors/accent1_2" csCatId="accent1" phldr="1"/>
      <dgm:spPr/>
    </dgm:pt>
    <dgm:pt modelId="{389F56A0-8346-4902-87B2-6F931BA5645D}">
      <dgm:prSet phldrT="[Текст]" custT="1"/>
      <dgm:spPr>
        <a:solidFill>
          <a:srgbClr val="D1A0E4"/>
        </a:solidFill>
      </dgm:spPr>
      <dgm:t>
        <a:bodyPr/>
        <a:lstStyle/>
        <a:p>
          <a:r>
            <a:rPr lang="ru-RU" sz="2400" b="1" dirty="0" smtClean="0">
              <a:solidFill>
                <a:srgbClr val="000099"/>
              </a:solidFill>
              <a:latin typeface="Times New Roman" panose="02020603050405020304" pitchFamily="18" charset="0"/>
              <a:cs typeface="Times New Roman" panose="02020603050405020304" pitchFamily="18" charset="0"/>
            </a:rPr>
            <a:t>Фонематический слух </a:t>
          </a:r>
          <a:r>
            <a:rPr lang="ru-RU" sz="2400" dirty="0" smtClean="0">
              <a:solidFill>
                <a:srgbClr val="000099"/>
              </a:solidFill>
              <a:latin typeface="Times New Roman" panose="02020603050405020304" pitchFamily="18" charset="0"/>
              <a:cs typeface="Times New Roman" panose="02020603050405020304" pitchFamily="18" charset="0"/>
            </a:rPr>
            <a:t>- это способность воспринимать на слух и точно дифференцировать все звуки речи, особенно близкие по звучанию, и элементарный звуковой анализ. Фонематический слух имеет важнейшее значение для овладения звуковой стороной языка, на его основе формируется фонематическое восприятие.</a:t>
          </a:r>
          <a:endParaRPr lang="ru-RU" sz="2400" dirty="0"/>
        </a:p>
      </dgm:t>
    </dgm:pt>
    <dgm:pt modelId="{58FB0DE8-E914-4D3B-8790-24062EFC50E8}" type="parTrans" cxnId="{A1E6B424-B050-440B-8F22-8E826F978854}">
      <dgm:prSet/>
      <dgm:spPr/>
      <dgm:t>
        <a:bodyPr/>
        <a:lstStyle/>
        <a:p>
          <a:endParaRPr lang="ru-RU"/>
        </a:p>
      </dgm:t>
    </dgm:pt>
    <dgm:pt modelId="{12A34731-6E67-4D3D-BED7-116F1CCFB119}" type="sibTrans" cxnId="{A1E6B424-B050-440B-8F22-8E826F978854}">
      <dgm:prSet/>
      <dgm:spPr/>
      <dgm:t>
        <a:bodyPr/>
        <a:lstStyle/>
        <a:p>
          <a:endParaRPr lang="ru-RU"/>
        </a:p>
      </dgm:t>
    </dgm:pt>
    <dgm:pt modelId="{E31931D1-93EA-4C72-8D71-E6654ACE0F2E}">
      <dgm:prSet phldrT="[Текст]"/>
      <dgm:spPr>
        <a:solidFill>
          <a:schemeClr val="accent1">
            <a:lumMod val="40000"/>
            <a:lumOff val="60000"/>
          </a:schemeClr>
        </a:solidFill>
      </dgm:spPr>
      <dgm:t>
        <a:bodyPr/>
        <a:lstStyle/>
        <a:p>
          <a:r>
            <a:rPr lang="ru-RU" b="1" dirty="0" smtClean="0">
              <a:solidFill>
                <a:srgbClr val="000099"/>
              </a:solidFill>
              <a:latin typeface="Times New Roman" panose="02020603050405020304" pitchFamily="18" charset="0"/>
              <a:cs typeface="Times New Roman" panose="02020603050405020304" pitchFamily="18" charset="0"/>
            </a:rPr>
            <a:t>Фонематическое восприятие </a:t>
          </a:r>
          <a:r>
            <a:rPr lang="ru-RU" dirty="0" smtClean="0">
              <a:solidFill>
                <a:srgbClr val="000099"/>
              </a:solidFill>
              <a:latin typeface="Times New Roman" panose="02020603050405020304" pitchFamily="18" charset="0"/>
              <a:cs typeface="Times New Roman" panose="02020603050405020304" pitchFamily="18" charset="0"/>
            </a:rPr>
            <a:t>- это операция мысленного разделения на составные элементы сочетаний звуков, слогов, слов. </a:t>
          </a:r>
          <a:endParaRPr lang="ru-RU" dirty="0"/>
        </a:p>
      </dgm:t>
    </dgm:pt>
    <dgm:pt modelId="{F24E4711-E3C2-4CEA-B41B-62AD603F0EB2}" type="parTrans" cxnId="{8982938F-5242-44E5-BB5C-FD0C2D4E2EF5}">
      <dgm:prSet/>
      <dgm:spPr/>
      <dgm:t>
        <a:bodyPr/>
        <a:lstStyle/>
        <a:p>
          <a:endParaRPr lang="ru-RU"/>
        </a:p>
      </dgm:t>
    </dgm:pt>
    <dgm:pt modelId="{953DE164-6ED3-46B7-92C1-F1749E7B618D}" type="sibTrans" cxnId="{8982938F-5242-44E5-BB5C-FD0C2D4E2EF5}">
      <dgm:prSet/>
      <dgm:spPr/>
      <dgm:t>
        <a:bodyPr/>
        <a:lstStyle/>
        <a:p>
          <a:endParaRPr lang="ru-RU"/>
        </a:p>
      </dgm:t>
    </dgm:pt>
    <dgm:pt modelId="{24EA6900-D4A7-4368-8828-4985B130F3BC}" type="pres">
      <dgm:prSet presAssocID="{F0519820-D3C9-4000-A4F1-43667EAF835D}" presName="linearFlow" presStyleCnt="0">
        <dgm:presLayoutVars>
          <dgm:resizeHandles val="exact"/>
        </dgm:presLayoutVars>
      </dgm:prSet>
      <dgm:spPr/>
    </dgm:pt>
    <dgm:pt modelId="{250BB064-1DB1-488C-B29A-80556C1454D1}" type="pres">
      <dgm:prSet presAssocID="{389F56A0-8346-4902-87B2-6F931BA5645D}" presName="node" presStyleLbl="node1" presStyleIdx="0" presStyleCnt="2" custScaleX="332813">
        <dgm:presLayoutVars>
          <dgm:bulletEnabled val="1"/>
        </dgm:presLayoutVars>
      </dgm:prSet>
      <dgm:spPr/>
      <dgm:t>
        <a:bodyPr/>
        <a:lstStyle/>
        <a:p>
          <a:endParaRPr lang="ru-RU"/>
        </a:p>
      </dgm:t>
    </dgm:pt>
    <dgm:pt modelId="{A0745608-178B-47C6-A235-F9B8F00C1106}" type="pres">
      <dgm:prSet presAssocID="{12A34731-6E67-4D3D-BED7-116F1CCFB119}" presName="sibTrans" presStyleLbl="sibTrans2D1" presStyleIdx="0" presStyleCnt="1"/>
      <dgm:spPr/>
      <dgm:t>
        <a:bodyPr/>
        <a:lstStyle/>
        <a:p>
          <a:endParaRPr lang="ru-RU"/>
        </a:p>
      </dgm:t>
    </dgm:pt>
    <dgm:pt modelId="{FBF06386-5059-41C0-B859-4B5DCC840907}" type="pres">
      <dgm:prSet presAssocID="{12A34731-6E67-4D3D-BED7-116F1CCFB119}" presName="connectorText" presStyleLbl="sibTrans2D1" presStyleIdx="0" presStyleCnt="1"/>
      <dgm:spPr/>
      <dgm:t>
        <a:bodyPr/>
        <a:lstStyle/>
        <a:p>
          <a:endParaRPr lang="ru-RU"/>
        </a:p>
      </dgm:t>
    </dgm:pt>
    <dgm:pt modelId="{AD45999D-4BB9-4255-8455-761CF08FDDBE}" type="pres">
      <dgm:prSet presAssocID="{E31931D1-93EA-4C72-8D71-E6654ACE0F2E}" presName="node" presStyleLbl="node1" presStyleIdx="1" presStyleCnt="2" custScaleX="333333">
        <dgm:presLayoutVars>
          <dgm:bulletEnabled val="1"/>
        </dgm:presLayoutVars>
      </dgm:prSet>
      <dgm:spPr/>
      <dgm:t>
        <a:bodyPr/>
        <a:lstStyle/>
        <a:p>
          <a:endParaRPr lang="ru-RU"/>
        </a:p>
      </dgm:t>
    </dgm:pt>
  </dgm:ptLst>
  <dgm:cxnLst>
    <dgm:cxn modelId="{7F177144-FD19-489E-9484-6102E3F38695}" type="presOf" srcId="{E31931D1-93EA-4C72-8D71-E6654ACE0F2E}" destId="{AD45999D-4BB9-4255-8455-761CF08FDDBE}" srcOrd="0" destOrd="0" presId="urn:microsoft.com/office/officeart/2005/8/layout/process2"/>
    <dgm:cxn modelId="{14595174-4B36-4A67-817B-9015FC03831C}" type="presOf" srcId="{12A34731-6E67-4D3D-BED7-116F1CCFB119}" destId="{A0745608-178B-47C6-A235-F9B8F00C1106}" srcOrd="0" destOrd="0" presId="urn:microsoft.com/office/officeart/2005/8/layout/process2"/>
    <dgm:cxn modelId="{8982938F-5242-44E5-BB5C-FD0C2D4E2EF5}" srcId="{F0519820-D3C9-4000-A4F1-43667EAF835D}" destId="{E31931D1-93EA-4C72-8D71-E6654ACE0F2E}" srcOrd="1" destOrd="0" parTransId="{F24E4711-E3C2-4CEA-B41B-62AD603F0EB2}" sibTransId="{953DE164-6ED3-46B7-92C1-F1749E7B618D}"/>
    <dgm:cxn modelId="{DFCFE61B-A50A-4701-8634-11DE93584D9D}" type="presOf" srcId="{F0519820-D3C9-4000-A4F1-43667EAF835D}" destId="{24EA6900-D4A7-4368-8828-4985B130F3BC}" srcOrd="0" destOrd="0" presId="urn:microsoft.com/office/officeart/2005/8/layout/process2"/>
    <dgm:cxn modelId="{D4DAECBD-A37C-438B-BF99-C30FB436F28E}" type="presOf" srcId="{12A34731-6E67-4D3D-BED7-116F1CCFB119}" destId="{FBF06386-5059-41C0-B859-4B5DCC840907}" srcOrd="1" destOrd="0" presId="urn:microsoft.com/office/officeart/2005/8/layout/process2"/>
    <dgm:cxn modelId="{D3AD11F0-30C2-4BC9-8B64-3D9B0340D431}" type="presOf" srcId="{389F56A0-8346-4902-87B2-6F931BA5645D}" destId="{250BB064-1DB1-488C-B29A-80556C1454D1}" srcOrd="0" destOrd="0" presId="urn:microsoft.com/office/officeart/2005/8/layout/process2"/>
    <dgm:cxn modelId="{A1E6B424-B050-440B-8F22-8E826F978854}" srcId="{F0519820-D3C9-4000-A4F1-43667EAF835D}" destId="{389F56A0-8346-4902-87B2-6F931BA5645D}" srcOrd="0" destOrd="0" parTransId="{58FB0DE8-E914-4D3B-8790-24062EFC50E8}" sibTransId="{12A34731-6E67-4D3D-BED7-116F1CCFB119}"/>
    <dgm:cxn modelId="{3781E4E0-805F-4271-9DD3-34F174B2DBCB}" type="presParOf" srcId="{24EA6900-D4A7-4368-8828-4985B130F3BC}" destId="{250BB064-1DB1-488C-B29A-80556C1454D1}" srcOrd="0" destOrd="0" presId="urn:microsoft.com/office/officeart/2005/8/layout/process2"/>
    <dgm:cxn modelId="{A34484C3-B1DD-4D88-9955-E85D6BC43F18}" type="presParOf" srcId="{24EA6900-D4A7-4368-8828-4985B130F3BC}" destId="{A0745608-178B-47C6-A235-F9B8F00C1106}" srcOrd="1" destOrd="0" presId="urn:microsoft.com/office/officeart/2005/8/layout/process2"/>
    <dgm:cxn modelId="{C3685D32-2802-46AD-808D-EE3D7FDC3B64}" type="presParOf" srcId="{A0745608-178B-47C6-A235-F9B8F00C1106}" destId="{FBF06386-5059-41C0-B859-4B5DCC840907}" srcOrd="0" destOrd="0" presId="urn:microsoft.com/office/officeart/2005/8/layout/process2"/>
    <dgm:cxn modelId="{145BA81F-8D3F-47F7-A425-8F0C1AAFEA8D}" type="presParOf" srcId="{24EA6900-D4A7-4368-8828-4985B130F3BC}" destId="{AD45999D-4BB9-4255-8455-761CF08FDDBE}"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222FF9-85CF-47F9-A73E-46D00C5BC154}" type="doc">
      <dgm:prSet loTypeId="urn:microsoft.com/office/officeart/2005/8/layout/process2" loCatId="process" qsTypeId="urn:microsoft.com/office/officeart/2005/8/quickstyle/simple1" qsCatId="simple" csTypeId="urn:microsoft.com/office/officeart/2005/8/colors/accent1_2" csCatId="accent1" phldr="1"/>
      <dgm:spPr/>
    </dgm:pt>
    <dgm:pt modelId="{383FCA8A-9463-4185-AA2A-B527AA86E587}">
      <dgm:prSet phldrT="[Текст]" custT="1"/>
      <dgm:spPr>
        <a:solidFill>
          <a:schemeClr val="accent1">
            <a:lumMod val="60000"/>
            <a:lumOff val="40000"/>
          </a:schemeClr>
        </a:solidFill>
      </dgm:spPr>
      <dgm:t>
        <a:bodyPr/>
        <a:lstStyle/>
        <a:p>
          <a:r>
            <a:rPr lang="ru-RU" sz="2800" dirty="0" smtClean="0">
              <a:solidFill>
                <a:srgbClr val="000099"/>
              </a:solidFill>
              <a:latin typeface="Times New Roman" panose="02020603050405020304" pitchFamily="18" charset="0"/>
              <a:cs typeface="Times New Roman" panose="02020603050405020304" pitchFamily="18" charset="0"/>
            </a:rPr>
            <a:t>Выделение звука на фоне слова, т.е. определение наличия звука в слове.</a:t>
          </a:r>
          <a:endParaRPr lang="ru-RU" sz="2800" dirty="0"/>
        </a:p>
      </dgm:t>
    </dgm:pt>
    <dgm:pt modelId="{80F4C0E8-5EA4-48AC-B74B-114A2C23FD37}" type="parTrans" cxnId="{7751AE7A-A1DA-4FC6-A7ED-C0546E37A0FF}">
      <dgm:prSet/>
      <dgm:spPr/>
      <dgm:t>
        <a:bodyPr/>
        <a:lstStyle/>
        <a:p>
          <a:endParaRPr lang="ru-RU"/>
        </a:p>
      </dgm:t>
    </dgm:pt>
    <dgm:pt modelId="{3D13E555-26BE-4C0F-BD0B-06813A595FEC}" type="sibTrans" cxnId="{7751AE7A-A1DA-4FC6-A7ED-C0546E37A0FF}">
      <dgm:prSet/>
      <dgm:spPr>
        <a:solidFill>
          <a:srgbClr val="0070C0"/>
        </a:solidFill>
      </dgm:spPr>
      <dgm:t>
        <a:bodyPr/>
        <a:lstStyle/>
        <a:p>
          <a:endParaRPr lang="ru-RU"/>
        </a:p>
      </dgm:t>
    </dgm:pt>
    <dgm:pt modelId="{861928E9-37F9-4BBE-9EBA-54B759AF0133}">
      <dgm:prSet phldrT="[Текст]" custT="1"/>
      <dgm:spPr>
        <a:solidFill>
          <a:srgbClr val="D1A0E4"/>
        </a:solidFill>
      </dgm:spPr>
      <dgm:t>
        <a:bodyPr/>
        <a:lstStyle/>
        <a:p>
          <a:r>
            <a:rPr lang="ru-RU" sz="2800" dirty="0" smtClean="0">
              <a:solidFill>
                <a:srgbClr val="000099"/>
              </a:solidFill>
              <a:latin typeface="Times New Roman" panose="02020603050405020304" pitchFamily="18" charset="0"/>
              <a:cs typeface="Times New Roman" panose="02020603050405020304" pitchFamily="18" charset="0"/>
            </a:rPr>
            <a:t>Определение первого и последнего звука в слове, а также его места (начало, середина, конец слова).</a:t>
          </a:r>
          <a:endParaRPr lang="ru-RU" sz="2800" dirty="0"/>
        </a:p>
      </dgm:t>
    </dgm:pt>
    <dgm:pt modelId="{6AAB7FD2-7E6D-4F81-9E14-B4B7ECF39068}" type="parTrans" cxnId="{1AB0B228-DD9D-4622-A247-54DC01A4BB59}">
      <dgm:prSet/>
      <dgm:spPr/>
      <dgm:t>
        <a:bodyPr/>
        <a:lstStyle/>
        <a:p>
          <a:endParaRPr lang="ru-RU"/>
        </a:p>
      </dgm:t>
    </dgm:pt>
    <dgm:pt modelId="{A50EDE97-C4BB-492B-8788-CB7EFC5E2799}" type="sibTrans" cxnId="{1AB0B228-DD9D-4622-A247-54DC01A4BB59}">
      <dgm:prSet/>
      <dgm:spPr>
        <a:solidFill>
          <a:srgbClr val="0070C0"/>
        </a:solidFill>
      </dgm:spPr>
      <dgm:t>
        <a:bodyPr/>
        <a:lstStyle/>
        <a:p>
          <a:endParaRPr lang="ru-RU"/>
        </a:p>
      </dgm:t>
    </dgm:pt>
    <dgm:pt modelId="{20594F8B-B487-4F0B-82FE-B1474EF1886C}">
      <dgm:prSet phldrT="[Текст]" custT="1"/>
      <dgm:spPr>
        <a:solidFill>
          <a:srgbClr val="FC7CDA"/>
        </a:solidFill>
      </dgm:spPr>
      <dgm:t>
        <a:bodyPr/>
        <a:lstStyle/>
        <a:p>
          <a:r>
            <a:rPr lang="ru-RU" sz="2800" dirty="0" smtClean="0">
              <a:solidFill>
                <a:srgbClr val="000099"/>
              </a:solidFill>
              <a:latin typeface="Times New Roman" panose="02020603050405020304" pitchFamily="18" charset="0"/>
              <a:cs typeface="Times New Roman" panose="02020603050405020304" pitchFamily="18" charset="0"/>
            </a:rPr>
            <a:t>Развитие  сложных  форм  фонематического  анализа (определение последовательности, количества и места звуков по отношению к другим звукам в слове).</a:t>
          </a:r>
          <a:endParaRPr lang="ru-RU" sz="2800" dirty="0"/>
        </a:p>
      </dgm:t>
    </dgm:pt>
    <dgm:pt modelId="{E1E986D7-984A-48C1-9BEB-CACEBC0D12F2}" type="parTrans" cxnId="{8FEF6381-1953-4853-B63C-67869498C4F9}">
      <dgm:prSet/>
      <dgm:spPr/>
      <dgm:t>
        <a:bodyPr/>
        <a:lstStyle/>
        <a:p>
          <a:endParaRPr lang="ru-RU"/>
        </a:p>
      </dgm:t>
    </dgm:pt>
    <dgm:pt modelId="{CB5D2B11-F516-4389-BE28-B5E7AFC0E3E8}" type="sibTrans" cxnId="{8FEF6381-1953-4853-B63C-67869498C4F9}">
      <dgm:prSet/>
      <dgm:spPr/>
      <dgm:t>
        <a:bodyPr/>
        <a:lstStyle/>
        <a:p>
          <a:endParaRPr lang="ru-RU"/>
        </a:p>
      </dgm:t>
    </dgm:pt>
    <dgm:pt modelId="{35BDF78B-ABF9-4072-BA80-E92BACB2B0B5}" type="pres">
      <dgm:prSet presAssocID="{A6222FF9-85CF-47F9-A73E-46D00C5BC154}" presName="linearFlow" presStyleCnt="0">
        <dgm:presLayoutVars>
          <dgm:resizeHandles val="exact"/>
        </dgm:presLayoutVars>
      </dgm:prSet>
      <dgm:spPr/>
    </dgm:pt>
    <dgm:pt modelId="{5DCFA3D7-4D08-4402-9D99-E1293FE4F4A8}" type="pres">
      <dgm:prSet presAssocID="{383FCA8A-9463-4185-AA2A-B527AA86E587}" presName="node" presStyleLbl="node1" presStyleIdx="0" presStyleCnt="3" custScaleX="173153" custScaleY="107209" custLinFactNeighborX="807">
        <dgm:presLayoutVars>
          <dgm:bulletEnabled val="1"/>
        </dgm:presLayoutVars>
      </dgm:prSet>
      <dgm:spPr/>
      <dgm:t>
        <a:bodyPr/>
        <a:lstStyle/>
        <a:p>
          <a:endParaRPr lang="ru-RU"/>
        </a:p>
      </dgm:t>
    </dgm:pt>
    <dgm:pt modelId="{4669BF3F-B419-4BD0-B1F3-B3AD0E536481}" type="pres">
      <dgm:prSet presAssocID="{3D13E555-26BE-4C0F-BD0B-06813A595FEC}" presName="sibTrans" presStyleLbl="sibTrans2D1" presStyleIdx="0" presStyleCnt="2"/>
      <dgm:spPr/>
      <dgm:t>
        <a:bodyPr/>
        <a:lstStyle/>
        <a:p>
          <a:endParaRPr lang="ru-RU"/>
        </a:p>
      </dgm:t>
    </dgm:pt>
    <dgm:pt modelId="{11CD95AD-8BBB-451F-A3FB-942DA8215F95}" type="pres">
      <dgm:prSet presAssocID="{3D13E555-26BE-4C0F-BD0B-06813A595FEC}" presName="connectorText" presStyleLbl="sibTrans2D1" presStyleIdx="0" presStyleCnt="2"/>
      <dgm:spPr/>
      <dgm:t>
        <a:bodyPr/>
        <a:lstStyle/>
        <a:p>
          <a:endParaRPr lang="ru-RU"/>
        </a:p>
      </dgm:t>
    </dgm:pt>
    <dgm:pt modelId="{AA4D5BEB-F294-4FDC-9F40-2D29CE2CE197}" type="pres">
      <dgm:prSet presAssocID="{861928E9-37F9-4BBE-9EBA-54B759AF0133}" presName="node" presStyleLbl="node1" presStyleIdx="1" presStyleCnt="3" custScaleX="172870">
        <dgm:presLayoutVars>
          <dgm:bulletEnabled val="1"/>
        </dgm:presLayoutVars>
      </dgm:prSet>
      <dgm:spPr/>
      <dgm:t>
        <a:bodyPr/>
        <a:lstStyle/>
        <a:p>
          <a:endParaRPr lang="ru-RU"/>
        </a:p>
      </dgm:t>
    </dgm:pt>
    <dgm:pt modelId="{72446A83-2DA8-4183-BB44-EE911E6795E5}" type="pres">
      <dgm:prSet presAssocID="{A50EDE97-C4BB-492B-8788-CB7EFC5E2799}" presName="sibTrans" presStyleLbl="sibTrans2D1" presStyleIdx="1" presStyleCnt="2"/>
      <dgm:spPr/>
      <dgm:t>
        <a:bodyPr/>
        <a:lstStyle/>
        <a:p>
          <a:endParaRPr lang="ru-RU"/>
        </a:p>
      </dgm:t>
    </dgm:pt>
    <dgm:pt modelId="{B386DC0D-8799-4CB9-B80F-E5C007BFB166}" type="pres">
      <dgm:prSet presAssocID="{A50EDE97-C4BB-492B-8788-CB7EFC5E2799}" presName="connectorText" presStyleLbl="sibTrans2D1" presStyleIdx="1" presStyleCnt="2"/>
      <dgm:spPr/>
      <dgm:t>
        <a:bodyPr/>
        <a:lstStyle/>
        <a:p>
          <a:endParaRPr lang="ru-RU"/>
        </a:p>
      </dgm:t>
    </dgm:pt>
    <dgm:pt modelId="{5AE13FBF-61A4-4171-B3C6-B21AB0D524AF}" type="pres">
      <dgm:prSet presAssocID="{20594F8B-B487-4F0B-82FE-B1474EF1886C}" presName="node" presStyleLbl="node1" presStyleIdx="2" presStyleCnt="3" custScaleX="172870" custScaleY="136528">
        <dgm:presLayoutVars>
          <dgm:bulletEnabled val="1"/>
        </dgm:presLayoutVars>
      </dgm:prSet>
      <dgm:spPr/>
      <dgm:t>
        <a:bodyPr/>
        <a:lstStyle/>
        <a:p>
          <a:endParaRPr lang="ru-RU"/>
        </a:p>
      </dgm:t>
    </dgm:pt>
  </dgm:ptLst>
  <dgm:cxnLst>
    <dgm:cxn modelId="{8FEF6381-1953-4853-B63C-67869498C4F9}" srcId="{A6222FF9-85CF-47F9-A73E-46D00C5BC154}" destId="{20594F8B-B487-4F0B-82FE-B1474EF1886C}" srcOrd="2" destOrd="0" parTransId="{E1E986D7-984A-48C1-9BEB-CACEBC0D12F2}" sibTransId="{CB5D2B11-F516-4389-BE28-B5E7AFC0E3E8}"/>
    <dgm:cxn modelId="{FD53CC7D-24D7-4895-8928-888C52FA1E9E}" type="presOf" srcId="{A50EDE97-C4BB-492B-8788-CB7EFC5E2799}" destId="{B386DC0D-8799-4CB9-B80F-E5C007BFB166}" srcOrd="1" destOrd="0" presId="urn:microsoft.com/office/officeart/2005/8/layout/process2"/>
    <dgm:cxn modelId="{AA66B470-9196-42B1-B74E-36CE9D6B4214}" type="presOf" srcId="{3D13E555-26BE-4C0F-BD0B-06813A595FEC}" destId="{4669BF3F-B419-4BD0-B1F3-B3AD0E536481}" srcOrd="0" destOrd="0" presId="urn:microsoft.com/office/officeart/2005/8/layout/process2"/>
    <dgm:cxn modelId="{7751AE7A-A1DA-4FC6-A7ED-C0546E37A0FF}" srcId="{A6222FF9-85CF-47F9-A73E-46D00C5BC154}" destId="{383FCA8A-9463-4185-AA2A-B527AA86E587}" srcOrd="0" destOrd="0" parTransId="{80F4C0E8-5EA4-48AC-B74B-114A2C23FD37}" sibTransId="{3D13E555-26BE-4C0F-BD0B-06813A595FEC}"/>
    <dgm:cxn modelId="{1AB0B228-DD9D-4622-A247-54DC01A4BB59}" srcId="{A6222FF9-85CF-47F9-A73E-46D00C5BC154}" destId="{861928E9-37F9-4BBE-9EBA-54B759AF0133}" srcOrd="1" destOrd="0" parTransId="{6AAB7FD2-7E6D-4F81-9E14-B4B7ECF39068}" sibTransId="{A50EDE97-C4BB-492B-8788-CB7EFC5E2799}"/>
    <dgm:cxn modelId="{61E916A3-92C4-450A-8F44-52C5E3853ACF}" type="presOf" srcId="{20594F8B-B487-4F0B-82FE-B1474EF1886C}" destId="{5AE13FBF-61A4-4171-B3C6-B21AB0D524AF}" srcOrd="0" destOrd="0" presId="urn:microsoft.com/office/officeart/2005/8/layout/process2"/>
    <dgm:cxn modelId="{931B3D89-E2CD-4D6C-B787-AD5E02BD5798}" type="presOf" srcId="{383FCA8A-9463-4185-AA2A-B527AA86E587}" destId="{5DCFA3D7-4D08-4402-9D99-E1293FE4F4A8}" srcOrd="0" destOrd="0" presId="urn:microsoft.com/office/officeart/2005/8/layout/process2"/>
    <dgm:cxn modelId="{8271CAF2-F637-49CB-84E3-6AE41BD30C33}" type="presOf" srcId="{861928E9-37F9-4BBE-9EBA-54B759AF0133}" destId="{AA4D5BEB-F294-4FDC-9F40-2D29CE2CE197}" srcOrd="0" destOrd="0" presId="urn:microsoft.com/office/officeart/2005/8/layout/process2"/>
    <dgm:cxn modelId="{FA8E8301-05F9-4B5B-A208-0820D72B4857}" type="presOf" srcId="{A6222FF9-85CF-47F9-A73E-46D00C5BC154}" destId="{35BDF78B-ABF9-4072-BA80-E92BACB2B0B5}" srcOrd="0" destOrd="0" presId="urn:microsoft.com/office/officeart/2005/8/layout/process2"/>
    <dgm:cxn modelId="{9C2809C4-E381-4239-9A35-F5A2613DA3BD}" type="presOf" srcId="{3D13E555-26BE-4C0F-BD0B-06813A595FEC}" destId="{11CD95AD-8BBB-451F-A3FB-942DA8215F95}" srcOrd="1" destOrd="0" presId="urn:microsoft.com/office/officeart/2005/8/layout/process2"/>
    <dgm:cxn modelId="{6FFB2A06-61F8-4A96-A515-32E8F1310D30}" type="presOf" srcId="{A50EDE97-C4BB-492B-8788-CB7EFC5E2799}" destId="{72446A83-2DA8-4183-BB44-EE911E6795E5}" srcOrd="0" destOrd="0" presId="urn:microsoft.com/office/officeart/2005/8/layout/process2"/>
    <dgm:cxn modelId="{E0F71305-F49A-474F-BA76-57BCBF937872}" type="presParOf" srcId="{35BDF78B-ABF9-4072-BA80-E92BACB2B0B5}" destId="{5DCFA3D7-4D08-4402-9D99-E1293FE4F4A8}" srcOrd="0" destOrd="0" presId="urn:microsoft.com/office/officeart/2005/8/layout/process2"/>
    <dgm:cxn modelId="{C1821D55-163F-46C6-A2CB-CA214BCA523B}" type="presParOf" srcId="{35BDF78B-ABF9-4072-BA80-E92BACB2B0B5}" destId="{4669BF3F-B419-4BD0-B1F3-B3AD0E536481}" srcOrd="1" destOrd="0" presId="urn:microsoft.com/office/officeart/2005/8/layout/process2"/>
    <dgm:cxn modelId="{5C73910E-CAFD-46B1-9E4E-F700F512048D}" type="presParOf" srcId="{4669BF3F-B419-4BD0-B1F3-B3AD0E536481}" destId="{11CD95AD-8BBB-451F-A3FB-942DA8215F95}" srcOrd="0" destOrd="0" presId="urn:microsoft.com/office/officeart/2005/8/layout/process2"/>
    <dgm:cxn modelId="{81558400-3FBC-4338-AB45-481E49173526}" type="presParOf" srcId="{35BDF78B-ABF9-4072-BA80-E92BACB2B0B5}" destId="{AA4D5BEB-F294-4FDC-9F40-2D29CE2CE197}" srcOrd="2" destOrd="0" presId="urn:microsoft.com/office/officeart/2005/8/layout/process2"/>
    <dgm:cxn modelId="{9B51A08A-F43C-4FDF-B689-F615C5DACA05}" type="presParOf" srcId="{35BDF78B-ABF9-4072-BA80-E92BACB2B0B5}" destId="{72446A83-2DA8-4183-BB44-EE911E6795E5}" srcOrd="3" destOrd="0" presId="urn:microsoft.com/office/officeart/2005/8/layout/process2"/>
    <dgm:cxn modelId="{DF44A580-A4E9-40DD-8977-C57727C4C8FA}" type="presParOf" srcId="{72446A83-2DA8-4183-BB44-EE911E6795E5}" destId="{B386DC0D-8799-4CB9-B80F-E5C007BFB166}" srcOrd="0" destOrd="0" presId="urn:microsoft.com/office/officeart/2005/8/layout/process2"/>
    <dgm:cxn modelId="{87D77A25-BD6A-443A-98B2-0DB545972C7A}" type="presParOf" srcId="{35BDF78B-ABF9-4072-BA80-E92BACB2B0B5}" destId="{5AE13FBF-61A4-4171-B3C6-B21AB0D524A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BB064-1DB1-488C-B29A-80556C1454D1}">
      <dsp:nvSpPr>
        <dsp:cNvPr id="0" name=""/>
        <dsp:cNvSpPr/>
      </dsp:nvSpPr>
      <dsp:spPr>
        <a:xfrm>
          <a:off x="6339" y="3306"/>
          <a:ext cx="8115320" cy="2164821"/>
        </a:xfrm>
        <a:prstGeom prst="roundRect">
          <a:avLst>
            <a:gd name="adj" fmla="val 10000"/>
          </a:avLst>
        </a:prstGeom>
        <a:solidFill>
          <a:srgbClr val="D1A0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solidFill>
                <a:srgbClr val="000099"/>
              </a:solidFill>
              <a:latin typeface="Times New Roman" panose="02020603050405020304" pitchFamily="18" charset="0"/>
              <a:cs typeface="Times New Roman" panose="02020603050405020304" pitchFamily="18" charset="0"/>
            </a:rPr>
            <a:t>Фонематический слух </a:t>
          </a:r>
          <a:r>
            <a:rPr lang="ru-RU" sz="2400" kern="1200" dirty="0" smtClean="0">
              <a:solidFill>
                <a:srgbClr val="000099"/>
              </a:solidFill>
              <a:latin typeface="Times New Roman" panose="02020603050405020304" pitchFamily="18" charset="0"/>
              <a:cs typeface="Times New Roman" panose="02020603050405020304" pitchFamily="18" charset="0"/>
            </a:rPr>
            <a:t>- это способность воспринимать на слух и точно дифференцировать все звуки речи, особенно близкие по звучанию, и элементарный звуковой анализ. Фонематический слух имеет важнейшее значение для овладения звуковой стороной языка, на его основе формируется фонематическое восприятие.</a:t>
          </a:r>
          <a:endParaRPr lang="ru-RU" sz="2400" kern="1200" dirty="0"/>
        </a:p>
      </dsp:txBody>
      <dsp:txXfrm>
        <a:off x="69744" y="66711"/>
        <a:ext cx="7988510" cy="2038011"/>
      </dsp:txXfrm>
    </dsp:sp>
    <dsp:sp modelId="{A0745608-178B-47C6-A235-F9B8F00C1106}">
      <dsp:nvSpPr>
        <dsp:cNvPr id="0" name=""/>
        <dsp:cNvSpPr/>
      </dsp:nvSpPr>
      <dsp:spPr>
        <a:xfrm rot="5400000">
          <a:off x="3658095" y="2222248"/>
          <a:ext cx="811808" cy="9741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rot="-5400000">
        <a:off x="3771749" y="2303428"/>
        <a:ext cx="584501" cy="568266"/>
      </dsp:txXfrm>
    </dsp:sp>
    <dsp:sp modelId="{AD45999D-4BB9-4255-8455-761CF08FDDBE}">
      <dsp:nvSpPr>
        <dsp:cNvPr id="0" name=""/>
        <dsp:cNvSpPr/>
      </dsp:nvSpPr>
      <dsp:spPr>
        <a:xfrm>
          <a:off x="0" y="3250538"/>
          <a:ext cx="8128000" cy="2164821"/>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ru-RU" sz="3300" b="1" kern="1200" dirty="0" smtClean="0">
              <a:solidFill>
                <a:srgbClr val="000099"/>
              </a:solidFill>
              <a:latin typeface="Times New Roman" panose="02020603050405020304" pitchFamily="18" charset="0"/>
              <a:cs typeface="Times New Roman" panose="02020603050405020304" pitchFamily="18" charset="0"/>
            </a:rPr>
            <a:t>Фонематическое восприятие </a:t>
          </a:r>
          <a:r>
            <a:rPr lang="ru-RU" sz="3300" kern="1200" dirty="0" smtClean="0">
              <a:solidFill>
                <a:srgbClr val="000099"/>
              </a:solidFill>
              <a:latin typeface="Times New Roman" panose="02020603050405020304" pitchFamily="18" charset="0"/>
              <a:cs typeface="Times New Roman" panose="02020603050405020304" pitchFamily="18" charset="0"/>
            </a:rPr>
            <a:t>- это операция мысленного разделения на составные элементы сочетаний звуков, слогов, слов. </a:t>
          </a:r>
          <a:endParaRPr lang="ru-RU" sz="3300" kern="1200" dirty="0"/>
        </a:p>
      </dsp:txBody>
      <dsp:txXfrm>
        <a:off x="63405" y="3313943"/>
        <a:ext cx="8001190" cy="2038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FA3D7-4D08-4402-9D99-E1293FE4F4A8}">
      <dsp:nvSpPr>
        <dsp:cNvPr id="0" name=""/>
        <dsp:cNvSpPr/>
      </dsp:nvSpPr>
      <dsp:spPr>
        <a:xfrm>
          <a:off x="1825359" y="2673"/>
          <a:ext cx="7929392" cy="1227385"/>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rgbClr val="000099"/>
              </a:solidFill>
              <a:latin typeface="Times New Roman" panose="02020603050405020304" pitchFamily="18" charset="0"/>
              <a:cs typeface="Times New Roman" panose="02020603050405020304" pitchFamily="18" charset="0"/>
            </a:rPr>
            <a:t>Выделение звука на фоне слова, т.е. определение наличия звука в слове.</a:t>
          </a:r>
          <a:endParaRPr lang="ru-RU" sz="2800" kern="1200" dirty="0"/>
        </a:p>
      </dsp:txBody>
      <dsp:txXfrm>
        <a:off x="1861308" y="38622"/>
        <a:ext cx="7857494" cy="1155487"/>
      </dsp:txXfrm>
    </dsp:sp>
    <dsp:sp modelId="{4669BF3F-B419-4BD0-B1F3-B3AD0E536481}">
      <dsp:nvSpPr>
        <dsp:cNvPr id="0" name=""/>
        <dsp:cNvSpPr/>
      </dsp:nvSpPr>
      <dsp:spPr>
        <a:xfrm rot="5472234">
          <a:off x="5556436" y="1258681"/>
          <a:ext cx="429414" cy="51518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5400000">
        <a:off x="5617941" y="1301580"/>
        <a:ext cx="309110" cy="300590"/>
      </dsp:txXfrm>
    </dsp:sp>
    <dsp:sp modelId="{AA4D5BEB-F294-4FDC-9F40-2D29CE2CE197}">
      <dsp:nvSpPr>
        <dsp:cNvPr id="0" name=""/>
        <dsp:cNvSpPr/>
      </dsp:nvSpPr>
      <dsp:spPr>
        <a:xfrm>
          <a:off x="1794883" y="1802486"/>
          <a:ext cx="7916432" cy="1144853"/>
        </a:xfrm>
        <a:prstGeom prst="roundRect">
          <a:avLst>
            <a:gd name="adj" fmla="val 10000"/>
          </a:avLst>
        </a:prstGeom>
        <a:solidFill>
          <a:srgbClr val="D1A0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rgbClr val="000099"/>
              </a:solidFill>
              <a:latin typeface="Times New Roman" panose="02020603050405020304" pitchFamily="18" charset="0"/>
              <a:cs typeface="Times New Roman" panose="02020603050405020304" pitchFamily="18" charset="0"/>
            </a:rPr>
            <a:t>Определение первого и последнего звука в слове, а также его места (начало, середина, конец слова).</a:t>
          </a:r>
          <a:endParaRPr lang="ru-RU" sz="2800" kern="1200" dirty="0"/>
        </a:p>
      </dsp:txBody>
      <dsp:txXfrm>
        <a:off x="1828415" y="1836018"/>
        <a:ext cx="7849368" cy="1077789"/>
      </dsp:txXfrm>
    </dsp:sp>
    <dsp:sp modelId="{72446A83-2DA8-4183-BB44-EE911E6795E5}">
      <dsp:nvSpPr>
        <dsp:cNvPr id="0" name=""/>
        <dsp:cNvSpPr/>
      </dsp:nvSpPr>
      <dsp:spPr>
        <a:xfrm rot="5400000">
          <a:off x="5538439" y="2975961"/>
          <a:ext cx="429320" cy="51518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5400000">
        <a:off x="5598544" y="3018893"/>
        <a:ext cx="309110" cy="300524"/>
      </dsp:txXfrm>
    </dsp:sp>
    <dsp:sp modelId="{5AE13FBF-61A4-4171-B3C6-B21AB0D524AF}">
      <dsp:nvSpPr>
        <dsp:cNvPr id="0" name=""/>
        <dsp:cNvSpPr/>
      </dsp:nvSpPr>
      <dsp:spPr>
        <a:xfrm>
          <a:off x="1794883" y="3519766"/>
          <a:ext cx="7916432" cy="1563045"/>
        </a:xfrm>
        <a:prstGeom prst="roundRect">
          <a:avLst>
            <a:gd name="adj" fmla="val 10000"/>
          </a:avLst>
        </a:prstGeom>
        <a:solidFill>
          <a:srgbClr val="FC7C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rgbClr val="000099"/>
              </a:solidFill>
              <a:latin typeface="Times New Roman" panose="02020603050405020304" pitchFamily="18" charset="0"/>
              <a:cs typeface="Times New Roman" panose="02020603050405020304" pitchFamily="18" charset="0"/>
            </a:rPr>
            <a:t>Развитие  сложных  форм  фонематического  анализа (определение последовательности, количества и места звуков по отношению к другим звукам в слове).</a:t>
          </a:r>
          <a:endParaRPr lang="ru-RU" sz="2800" kern="1200" dirty="0"/>
        </a:p>
      </dsp:txBody>
      <dsp:txXfrm>
        <a:off x="1840663" y="3565546"/>
        <a:ext cx="7824872" cy="14714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544B43-CB61-4044-8B68-A340104E8FA6}" type="datetimeFigureOut">
              <a:rPr lang="ru-RU" smtClean="0"/>
              <a:t>06.03.2020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FBE4C3-316C-40C5-8A5B-88E665EDEF7A}" type="slidenum">
              <a:rPr lang="ru-RU" smtClean="0"/>
              <a:t>‹#›</a:t>
            </a:fld>
            <a:endParaRPr lang="ru-RU"/>
          </a:p>
        </p:txBody>
      </p:sp>
    </p:spTree>
    <p:extLst>
      <p:ext uri="{BB962C8B-B14F-4D97-AF65-F5344CB8AC3E}">
        <p14:creationId xmlns:p14="http://schemas.microsoft.com/office/powerpoint/2010/main" val="144211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544B43-CB61-4044-8B68-A340104E8FA6}" type="datetimeFigureOut">
              <a:rPr lang="ru-RU" smtClean="0"/>
              <a:t>06.03.2020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FBE4C3-316C-40C5-8A5B-88E665EDEF7A}" type="slidenum">
              <a:rPr lang="ru-RU" smtClean="0"/>
              <a:t>‹#›</a:t>
            </a:fld>
            <a:endParaRPr lang="ru-RU"/>
          </a:p>
        </p:txBody>
      </p:sp>
    </p:spTree>
    <p:extLst>
      <p:ext uri="{BB962C8B-B14F-4D97-AF65-F5344CB8AC3E}">
        <p14:creationId xmlns:p14="http://schemas.microsoft.com/office/powerpoint/2010/main" val="74478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544B43-CB61-4044-8B68-A340104E8FA6}" type="datetimeFigureOut">
              <a:rPr lang="ru-RU" smtClean="0"/>
              <a:t>06.03.2020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FBE4C3-316C-40C5-8A5B-88E665EDEF7A}" type="slidenum">
              <a:rPr lang="ru-RU" smtClean="0"/>
              <a:t>‹#›</a:t>
            </a:fld>
            <a:endParaRPr lang="ru-RU"/>
          </a:p>
        </p:txBody>
      </p:sp>
    </p:spTree>
    <p:extLst>
      <p:ext uri="{BB962C8B-B14F-4D97-AF65-F5344CB8AC3E}">
        <p14:creationId xmlns:p14="http://schemas.microsoft.com/office/powerpoint/2010/main" val="60387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544B43-CB61-4044-8B68-A340104E8FA6}" type="datetimeFigureOut">
              <a:rPr lang="ru-RU" smtClean="0"/>
              <a:t>06.03.2020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FBE4C3-316C-40C5-8A5B-88E665EDEF7A}" type="slidenum">
              <a:rPr lang="ru-RU" smtClean="0"/>
              <a:t>‹#›</a:t>
            </a:fld>
            <a:endParaRPr lang="ru-RU"/>
          </a:p>
        </p:txBody>
      </p:sp>
    </p:spTree>
    <p:extLst>
      <p:ext uri="{BB962C8B-B14F-4D97-AF65-F5344CB8AC3E}">
        <p14:creationId xmlns:p14="http://schemas.microsoft.com/office/powerpoint/2010/main" val="78124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544B43-CB61-4044-8B68-A340104E8FA6}" type="datetimeFigureOut">
              <a:rPr lang="ru-RU" smtClean="0"/>
              <a:t>06.03.2020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FBE4C3-316C-40C5-8A5B-88E665EDEF7A}" type="slidenum">
              <a:rPr lang="ru-RU" smtClean="0"/>
              <a:t>‹#›</a:t>
            </a:fld>
            <a:endParaRPr lang="ru-RU"/>
          </a:p>
        </p:txBody>
      </p:sp>
    </p:spTree>
    <p:extLst>
      <p:ext uri="{BB962C8B-B14F-4D97-AF65-F5344CB8AC3E}">
        <p14:creationId xmlns:p14="http://schemas.microsoft.com/office/powerpoint/2010/main" val="303177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544B43-CB61-4044-8B68-A340104E8FA6}" type="datetimeFigureOut">
              <a:rPr lang="ru-RU" smtClean="0"/>
              <a:t>06.03.2020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FBE4C3-316C-40C5-8A5B-88E665EDEF7A}" type="slidenum">
              <a:rPr lang="ru-RU" smtClean="0"/>
              <a:t>‹#›</a:t>
            </a:fld>
            <a:endParaRPr lang="ru-RU"/>
          </a:p>
        </p:txBody>
      </p:sp>
    </p:spTree>
    <p:extLst>
      <p:ext uri="{BB962C8B-B14F-4D97-AF65-F5344CB8AC3E}">
        <p14:creationId xmlns:p14="http://schemas.microsoft.com/office/powerpoint/2010/main" val="315455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544B43-CB61-4044-8B68-A340104E8FA6}" type="datetimeFigureOut">
              <a:rPr lang="ru-RU" smtClean="0"/>
              <a:t>06.03.2020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FBE4C3-316C-40C5-8A5B-88E665EDEF7A}" type="slidenum">
              <a:rPr lang="ru-RU" smtClean="0"/>
              <a:t>‹#›</a:t>
            </a:fld>
            <a:endParaRPr lang="ru-RU"/>
          </a:p>
        </p:txBody>
      </p:sp>
    </p:spTree>
    <p:extLst>
      <p:ext uri="{BB962C8B-B14F-4D97-AF65-F5344CB8AC3E}">
        <p14:creationId xmlns:p14="http://schemas.microsoft.com/office/powerpoint/2010/main" val="42870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544B43-CB61-4044-8B68-A340104E8FA6}" type="datetimeFigureOut">
              <a:rPr lang="ru-RU" smtClean="0"/>
              <a:t>06.03.2020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FBE4C3-316C-40C5-8A5B-88E665EDEF7A}" type="slidenum">
              <a:rPr lang="ru-RU" smtClean="0"/>
              <a:t>‹#›</a:t>
            </a:fld>
            <a:endParaRPr lang="ru-RU"/>
          </a:p>
        </p:txBody>
      </p:sp>
    </p:spTree>
    <p:extLst>
      <p:ext uri="{BB962C8B-B14F-4D97-AF65-F5344CB8AC3E}">
        <p14:creationId xmlns:p14="http://schemas.microsoft.com/office/powerpoint/2010/main" val="3490027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544B43-CB61-4044-8B68-A340104E8FA6}" type="datetimeFigureOut">
              <a:rPr lang="ru-RU" smtClean="0"/>
              <a:t>06.03.2020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FBE4C3-316C-40C5-8A5B-88E665EDEF7A}" type="slidenum">
              <a:rPr lang="ru-RU" smtClean="0"/>
              <a:t>‹#›</a:t>
            </a:fld>
            <a:endParaRPr lang="ru-RU"/>
          </a:p>
        </p:txBody>
      </p:sp>
    </p:spTree>
    <p:extLst>
      <p:ext uri="{BB962C8B-B14F-4D97-AF65-F5344CB8AC3E}">
        <p14:creationId xmlns:p14="http://schemas.microsoft.com/office/powerpoint/2010/main" val="283985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544B43-CB61-4044-8B68-A340104E8FA6}" type="datetimeFigureOut">
              <a:rPr lang="ru-RU" smtClean="0"/>
              <a:t>06.03.2020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FBE4C3-316C-40C5-8A5B-88E665EDEF7A}" type="slidenum">
              <a:rPr lang="ru-RU" smtClean="0"/>
              <a:t>‹#›</a:t>
            </a:fld>
            <a:endParaRPr lang="ru-RU"/>
          </a:p>
        </p:txBody>
      </p:sp>
    </p:spTree>
    <p:extLst>
      <p:ext uri="{BB962C8B-B14F-4D97-AF65-F5344CB8AC3E}">
        <p14:creationId xmlns:p14="http://schemas.microsoft.com/office/powerpoint/2010/main" val="95656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544B43-CB61-4044-8B68-A340104E8FA6}" type="datetimeFigureOut">
              <a:rPr lang="ru-RU" smtClean="0"/>
              <a:t>06.03.2020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FBE4C3-316C-40C5-8A5B-88E665EDEF7A}" type="slidenum">
              <a:rPr lang="ru-RU" smtClean="0"/>
              <a:t>‹#›</a:t>
            </a:fld>
            <a:endParaRPr lang="ru-RU"/>
          </a:p>
        </p:txBody>
      </p:sp>
    </p:spTree>
    <p:extLst>
      <p:ext uri="{BB962C8B-B14F-4D97-AF65-F5344CB8AC3E}">
        <p14:creationId xmlns:p14="http://schemas.microsoft.com/office/powerpoint/2010/main" val="124021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44B43-CB61-4044-8B68-A340104E8FA6}" type="datetimeFigureOut">
              <a:rPr lang="ru-RU" smtClean="0"/>
              <a:t>06.03.2020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BE4C3-316C-40C5-8A5B-88E665EDEF7A}" type="slidenum">
              <a:rPr lang="ru-RU" smtClean="0"/>
              <a:t>‹#›</a:t>
            </a:fld>
            <a:endParaRPr lang="ru-RU"/>
          </a:p>
        </p:txBody>
      </p:sp>
    </p:spTree>
    <p:extLst>
      <p:ext uri="{BB962C8B-B14F-4D97-AF65-F5344CB8AC3E}">
        <p14:creationId xmlns:p14="http://schemas.microsoft.com/office/powerpoint/2010/main" val="119634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76400" y="3557588"/>
            <a:ext cx="9144000" cy="2026444"/>
          </a:xfrm>
        </p:spPr>
        <p:txBody>
          <a:bodyPr>
            <a:normAutofit fontScale="90000"/>
          </a:bodyPr>
          <a:lstStyle/>
          <a:p>
            <a:r>
              <a:rPr lang="ru-RU" b="1" dirty="0" smtClean="0">
                <a:solidFill>
                  <a:srgbClr val="000099"/>
                </a:solidFill>
                <a:latin typeface="Monotype Corsiva" panose="03010101010201010101" pitchFamily="66" charset="0"/>
              </a:rPr>
              <a:t/>
            </a:r>
            <a:br>
              <a:rPr lang="ru-RU" b="1" dirty="0" smtClean="0">
                <a:solidFill>
                  <a:srgbClr val="000099"/>
                </a:solidFill>
                <a:latin typeface="Monotype Corsiva" panose="03010101010201010101" pitchFamily="66" charset="0"/>
              </a:rPr>
            </a:br>
            <a:r>
              <a:rPr lang="ru-RU" b="1" dirty="0">
                <a:solidFill>
                  <a:srgbClr val="000099"/>
                </a:solidFill>
                <a:latin typeface="Monotype Corsiva" panose="03010101010201010101" pitchFamily="66" charset="0"/>
              </a:rPr>
              <a:t/>
            </a:r>
            <a:br>
              <a:rPr lang="ru-RU" b="1" dirty="0">
                <a:solidFill>
                  <a:srgbClr val="000099"/>
                </a:solidFill>
                <a:latin typeface="Monotype Corsiva" panose="03010101010201010101" pitchFamily="66" charset="0"/>
              </a:rPr>
            </a:br>
            <a:r>
              <a:rPr lang="ru-RU" b="1" dirty="0" smtClean="0">
                <a:solidFill>
                  <a:srgbClr val="000099"/>
                </a:solidFill>
                <a:latin typeface="Monotype Corsiva" panose="03010101010201010101" pitchFamily="66" charset="0"/>
              </a:rPr>
              <a:t/>
            </a:r>
            <a:br>
              <a:rPr lang="ru-RU" b="1" dirty="0" smtClean="0">
                <a:solidFill>
                  <a:srgbClr val="000099"/>
                </a:solidFill>
                <a:latin typeface="Monotype Corsiva" panose="03010101010201010101" pitchFamily="66" charset="0"/>
              </a:rPr>
            </a:br>
            <a:r>
              <a:rPr lang="ru-RU" b="1" dirty="0" smtClean="0">
                <a:solidFill>
                  <a:srgbClr val="000099"/>
                </a:solidFill>
                <a:latin typeface="Monotype Corsiva" panose="03010101010201010101" pitchFamily="66" charset="0"/>
              </a:rPr>
              <a:t/>
            </a:r>
            <a:br>
              <a:rPr lang="ru-RU" b="1" dirty="0" smtClean="0">
                <a:solidFill>
                  <a:srgbClr val="000099"/>
                </a:solidFill>
                <a:latin typeface="Monotype Corsiva" panose="03010101010201010101" pitchFamily="66" charset="0"/>
              </a:rPr>
            </a:br>
            <a:r>
              <a:rPr lang="ru-RU" b="1" dirty="0" smtClean="0">
                <a:solidFill>
                  <a:srgbClr val="000099"/>
                </a:solidFill>
                <a:latin typeface="Monotype Corsiva" panose="03010101010201010101" pitchFamily="66" charset="0"/>
              </a:rPr>
              <a:t>Консультация для родителей</a:t>
            </a:r>
            <a:r>
              <a:rPr lang="ru-RU" b="1" dirty="0">
                <a:solidFill>
                  <a:srgbClr val="000099"/>
                </a:solidFill>
                <a:latin typeface="Monotype Corsiva" panose="03010101010201010101" pitchFamily="66" charset="0"/>
              </a:rPr>
              <a:t/>
            </a:r>
            <a:br>
              <a:rPr lang="ru-RU" b="1" dirty="0">
                <a:solidFill>
                  <a:srgbClr val="000099"/>
                </a:solidFill>
                <a:latin typeface="Monotype Corsiva" panose="03010101010201010101" pitchFamily="66" charset="0"/>
              </a:rPr>
            </a:br>
            <a:r>
              <a:rPr lang="ru-RU" b="1" dirty="0" smtClean="0">
                <a:solidFill>
                  <a:srgbClr val="000099"/>
                </a:solidFill>
                <a:latin typeface="Monotype Corsiva" panose="03010101010201010101" pitchFamily="66" charset="0"/>
              </a:rPr>
              <a:t/>
            </a:r>
            <a:br>
              <a:rPr lang="ru-RU" b="1" dirty="0" smtClean="0">
                <a:solidFill>
                  <a:srgbClr val="000099"/>
                </a:solidFill>
                <a:latin typeface="Monotype Corsiva" panose="03010101010201010101" pitchFamily="66" charset="0"/>
              </a:rPr>
            </a:br>
            <a:r>
              <a:rPr lang="ru-RU" b="1" dirty="0" smtClean="0">
                <a:solidFill>
                  <a:srgbClr val="000099"/>
                </a:solidFill>
                <a:latin typeface="Monotype Corsiva" panose="03010101010201010101" pitchFamily="66" charset="0"/>
              </a:rPr>
              <a:t>«</a:t>
            </a:r>
            <a:r>
              <a:rPr lang="ru-RU" sz="6700" b="1" dirty="0" smtClean="0">
                <a:solidFill>
                  <a:srgbClr val="000099"/>
                </a:solidFill>
                <a:latin typeface="Monotype Corsiva" panose="03010101010201010101" pitchFamily="66" charset="0"/>
              </a:rPr>
              <a:t>Нарушение фонематического</a:t>
            </a:r>
            <a:br>
              <a:rPr lang="ru-RU" sz="6700" b="1" dirty="0" smtClean="0">
                <a:solidFill>
                  <a:srgbClr val="000099"/>
                </a:solidFill>
                <a:latin typeface="Monotype Corsiva" panose="03010101010201010101" pitchFamily="66" charset="0"/>
              </a:rPr>
            </a:br>
            <a:r>
              <a:rPr lang="ru-RU" sz="6700" b="1" dirty="0" smtClean="0">
                <a:solidFill>
                  <a:srgbClr val="000099"/>
                </a:solidFill>
                <a:latin typeface="Monotype Corsiva" panose="03010101010201010101" pitchFamily="66" charset="0"/>
              </a:rPr>
              <a:t> слуха </a:t>
            </a:r>
            <a:r>
              <a:rPr lang="ru-RU" sz="4900" b="1" dirty="0" smtClean="0">
                <a:solidFill>
                  <a:srgbClr val="0000FF"/>
                </a:solidFill>
                <a:latin typeface="Monotype Corsiva" panose="03010101010201010101" pitchFamily="66" charset="0"/>
              </a:rPr>
              <a:t/>
            </a:r>
            <a:br>
              <a:rPr lang="ru-RU" sz="4900" b="1" dirty="0" smtClean="0">
                <a:solidFill>
                  <a:srgbClr val="0000FF"/>
                </a:solidFill>
                <a:latin typeface="Monotype Corsiva" panose="03010101010201010101" pitchFamily="66" charset="0"/>
              </a:rPr>
            </a:br>
            <a:r>
              <a:rPr lang="ru-RU" b="1" dirty="0" smtClean="0">
                <a:solidFill>
                  <a:srgbClr val="000099"/>
                </a:solidFill>
                <a:latin typeface="Monotype Corsiva" panose="03010101010201010101" pitchFamily="66" charset="0"/>
              </a:rPr>
              <a:t>и как его преодолеть?»</a:t>
            </a:r>
            <a:r>
              <a:rPr lang="ru-RU" dirty="0" smtClean="0">
                <a:solidFill>
                  <a:srgbClr val="000099"/>
                </a:solidFill>
                <a:latin typeface="arial" panose="020B0604020202020204" pitchFamily="34" charset="0"/>
              </a:rPr>
              <a:t/>
            </a:r>
            <a:br>
              <a:rPr lang="ru-RU" dirty="0" smtClean="0">
                <a:solidFill>
                  <a:srgbClr val="000099"/>
                </a:solidFill>
                <a:latin typeface="arial" panose="020B0604020202020204" pitchFamily="34" charset="0"/>
              </a:rPr>
            </a:br>
            <a:endParaRPr lang="ru-RU" dirty="0"/>
          </a:p>
        </p:txBody>
      </p:sp>
      <p:sp>
        <p:nvSpPr>
          <p:cNvPr id="3" name="Подзаголовок 2"/>
          <p:cNvSpPr>
            <a:spLocks noGrp="1"/>
          </p:cNvSpPr>
          <p:nvPr>
            <p:ph type="subTitle" idx="1"/>
          </p:nvPr>
        </p:nvSpPr>
        <p:spPr>
          <a:xfrm>
            <a:off x="5467350" y="5240338"/>
            <a:ext cx="6305550" cy="722312"/>
          </a:xfrm>
        </p:spPr>
        <p:txBody>
          <a:bodyPr>
            <a:noAutofit/>
          </a:bodyPr>
          <a:lstStyle/>
          <a:p>
            <a:r>
              <a:rPr lang="ru-RU" sz="2800" b="1" dirty="0" smtClean="0">
                <a:solidFill>
                  <a:srgbClr val="000099"/>
                </a:solidFill>
                <a:latin typeface="Monotype Corsiva" panose="03010101010201010101" pitchFamily="66" charset="0"/>
                <a:ea typeface="Calibri" panose="020F0502020204030204" pitchFamily="34" charset="0"/>
                <a:cs typeface="Times New Roman" panose="02020603050405020304" pitchFamily="18" charset="0"/>
              </a:rPr>
              <a:t>Подготовила Учитель-логопед </a:t>
            </a:r>
            <a:r>
              <a:rPr lang="ru-RU" sz="2800" b="1" dirty="0" err="1" smtClean="0">
                <a:solidFill>
                  <a:srgbClr val="000099"/>
                </a:solidFill>
                <a:latin typeface="Monotype Corsiva" panose="03010101010201010101" pitchFamily="66" charset="0"/>
                <a:ea typeface="Calibri" panose="020F0502020204030204" pitchFamily="34" charset="0"/>
                <a:cs typeface="Times New Roman" panose="02020603050405020304" pitchFamily="18" charset="0"/>
              </a:rPr>
              <a:t>Носкова</a:t>
            </a:r>
            <a:r>
              <a:rPr lang="ru-RU" sz="2800" b="1" dirty="0" smtClean="0">
                <a:solidFill>
                  <a:srgbClr val="000099"/>
                </a:solidFill>
                <a:latin typeface="Monotype Corsiva" panose="03010101010201010101" pitchFamily="66" charset="0"/>
                <a:ea typeface="Calibri" panose="020F0502020204030204" pitchFamily="34" charset="0"/>
                <a:cs typeface="Times New Roman" panose="02020603050405020304" pitchFamily="18" charset="0"/>
              </a:rPr>
              <a:t> И.В.</a:t>
            </a:r>
            <a:endParaRPr lang="ru-RU" sz="2800" b="1" dirty="0" smtClean="0">
              <a:solidFill>
                <a:srgbClr val="000099"/>
              </a:solidFill>
              <a:latin typeface="Monotype Corsiva" panose="03010101010201010101" pitchFamily="66" charset="0"/>
            </a:endParaRPr>
          </a:p>
          <a:p>
            <a:r>
              <a:rPr lang="ru-RU" sz="2800" b="1" dirty="0" smtClean="0">
                <a:solidFill>
                  <a:srgbClr val="000099"/>
                </a:solidFill>
                <a:latin typeface="Monotype Corsiva" panose="03010101010201010101" pitchFamily="66" charset="0"/>
                <a:cs typeface="Times New Roman" panose="02020603050405020304" pitchFamily="18" charset="0"/>
              </a:rPr>
              <a:t>МБДОУ № 299</a:t>
            </a:r>
            <a:endParaRPr lang="ru-RU" sz="2800" b="1" dirty="0">
              <a:solidFill>
                <a:srgbClr val="000099"/>
              </a:solidFill>
              <a:latin typeface="Monotype Corsiva" panose="03010101010201010101" pitchFamily="66" charset="0"/>
              <a:cs typeface="Times New Roman" panose="02020603050405020304" pitchFamily="18" charset="0"/>
            </a:endParaRPr>
          </a:p>
        </p:txBody>
      </p:sp>
    </p:spTree>
    <p:extLst>
      <p:ext uri="{BB962C8B-B14F-4D97-AF65-F5344CB8AC3E}">
        <p14:creationId xmlns:p14="http://schemas.microsoft.com/office/powerpoint/2010/main" val="310077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6250" y="861536"/>
            <a:ext cx="6896100" cy="3539430"/>
          </a:xfrm>
          <a:prstGeom prst="rect">
            <a:avLst/>
          </a:prstGeom>
        </p:spPr>
        <p:txBody>
          <a:bodyPr wrap="square">
            <a:spAutoFit/>
          </a:bodyPr>
          <a:lstStyle/>
          <a:p>
            <a:pPr>
              <a:spcAft>
                <a:spcPts val="0"/>
              </a:spcAft>
            </a:pPr>
            <a:r>
              <a:rPr lang="ru-RU" sz="3200" b="1" dirty="0">
                <a:solidFill>
                  <a:srgbClr val="000099"/>
                </a:solidFill>
                <a:latin typeface="Times New Roman" panose="02020603050405020304" pitchFamily="18" charset="0"/>
                <a:ea typeface="Times New Roman" panose="02020603050405020304" pitchFamily="18" charset="0"/>
              </a:rPr>
              <a:t>«Поймай звук»</a:t>
            </a:r>
            <a:endParaRPr lang="ru-RU" sz="3200" dirty="0">
              <a:solidFill>
                <a:srgbClr val="000099"/>
              </a:solidFill>
              <a:latin typeface="Times New Roman" panose="02020603050405020304" pitchFamily="18" charset="0"/>
              <a:ea typeface="Times New Roman" panose="02020603050405020304" pitchFamily="18" charset="0"/>
            </a:endParaRPr>
          </a:p>
          <a:p>
            <a:pPr>
              <a:spcAft>
                <a:spcPts val="0"/>
              </a:spcAft>
            </a:pPr>
            <a:r>
              <a:rPr lang="ru-RU" sz="3200" dirty="0">
                <a:solidFill>
                  <a:srgbClr val="000099"/>
                </a:solidFill>
                <a:latin typeface="Times New Roman" panose="02020603050405020304" pitchFamily="18" charset="0"/>
                <a:ea typeface="Times New Roman" panose="02020603050405020304" pitchFamily="18" charset="0"/>
              </a:rPr>
              <a:t>Ребёнку нужно хлопнуть в ладоши, если он услышит заданный звук в звуковом ряду, слоговом ряду или из цепочки слов. Звук [ш] р-п-ш-д-з-к-ш; </a:t>
            </a:r>
            <a:r>
              <a:rPr lang="ru-RU" sz="3200" dirty="0" err="1">
                <a:solidFill>
                  <a:srgbClr val="000099"/>
                </a:solidFill>
                <a:latin typeface="Times New Roman" panose="02020603050405020304" pitchFamily="18" charset="0"/>
                <a:ea typeface="Times New Roman" panose="02020603050405020304" pitchFamily="18" charset="0"/>
              </a:rPr>
              <a:t>ва</a:t>
            </a:r>
            <a:r>
              <a:rPr lang="ru-RU" sz="3200" dirty="0">
                <a:solidFill>
                  <a:srgbClr val="000099"/>
                </a:solidFill>
                <a:latin typeface="Times New Roman" panose="02020603050405020304" pitchFamily="18" charset="0"/>
                <a:ea typeface="Times New Roman" panose="02020603050405020304" pitchFamily="18" charset="0"/>
              </a:rPr>
              <a:t>-ку-</a:t>
            </a:r>
            <a:r>
              <a:rPr lang="ru-RU" sz="3200" dirty="0" err="1">
                <a:solidFill>
                  <a:srgbClr val="000099"/>
                </a:solidFill>
                <a:latin typeface="Times New Roman" panose="02020603050405020304" pitchFamily="18" charset="0"/>
                <a:ea typeface="Times New Roman" panose="02020603050405020304" pitchFamily="18" charset="0"/>
              </a:rPr>
              <a:t>шо</a:t>
            </a:r>
            <a:r>
              <a:rPr lang="ru-RU" sz="3200" dirty="0">
                <a:solidFill>
                  <a:srgbClr val="000099"/>
                </a:solidFill>
                <a:latin typeface="Times New Roman" panose="02020603050405020304" pitchFamily="18" charset="0"/>
                <a:ea typeface="Times New Roman" panose="02020603050405020304" pitchFamily="18" charset="0"/>
              </a:rPr>
              <a:t>-</a:t>
            </a:r>
            <a:r>
              <a:rPr lang="ru-RU" sz="3200" dirty="0" err="1">
                <a:solidFill>
                  <a:srgbClr val="000099"/>
                </a:solidFill>
                <a:latin typeface="Times New Roman" panose="02020603050405020304" pitchFamily="18" charset="0"/>
                <a:ea typeface="Times New Roman" panose="02020603050405020304" pitchFamily="18" charset="0"/>
              </a:rPr>
              <a:t>ры</a:t>
            </a:r>
            <a:r>
              <a:rPr lang="ru-RU" sz="3200" dirty="0">
                <a:solidFill>
                  <a:srgbClr val="000099"/>
                </a:solidFill>
                <a:latin typeface="Times New Roman" panose="02020603050405020304" pitchFamily="18" charset="0"/>
                <a:ea typeface="Times New Roman" panose="02020603050405020304" pitchFamily="18" charset="0"/>
              </a:rPr>
              <a:t>-да; зонт-рыба-шуба-сани-машина;</a:t>
            </a:r>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backgroundRemoval t="3226" b="99413" l="9961" r="93840">
                        <a14:foregroundMark x1="82307" y1="20137" x2="82307" y2="20137"/>
                      </a14:backgroundRemoval>
                    </a14:imgEffect>
                  </a14:imgLayer>
                </a14:imgProps>
              </a:ext>
              <a:ext uri="{28A0092B-C50C-407E-A947-70E740481C1C}">
                <a14:useLocalDpi xmlns:a14="http://schemas.microsoft.com/office/drawing/2010/main" val="0"/>
              </a:ext>
            </a:extLst>
          </a:blip>
          <a:stretch>
            <a:fillRect/>
          </a:stretch>
        </p:blipFill>
        <p:spPr>
          <a:xfrm>
            <a:off x="7886700" y="1085850"/>
            <a:ext cx="3943350" cy="4972050"/>
          </a:xfrm>
          <a:prstGeom prst="rect">
            <a:avLst/>
          </a:prstGeom>
        </p:spPr>
      </p:pic>
      <p:sp>
        <p:nvSpPr>
          <p:cNvPr id="4" name="Прямоугольник 3"/>
          <p:cNvSpPr/>
          <p:nvPr/>
        </p:nvSpPr>
        <p:spPr>
          <a:xfrm>
            <a:off x="476250" y="4624685"/>
            <a:ext cx="7219950" cy="1815882"/>
          </a:xfrm>
          <a:prstGeom prst="rect">
            <a:avLst/>
          </a:prstGeom>
        </p:spPr>
        <p:txBody>
          <a:bodyPr wrap="square">
            <a:spAutoFit/>
          </a:bodyPr>
          <a:lstStyle/>
          <a:p>
            <a:pPr>
              <a:spcAft>
                <a:spcPts val="0"/>
              </a:spcAft>
            </a:pPr>
            <a:r>
              <a:rPr lang="ru-RU" sz="2800" b="1" dirty="0">
                <a:solidFill>
                  <a:srgbClr val="000099"/>
                </a:solidFill>
                <a:latin typeface="Times New Roman" panose="02020603050405020304" pitchFamily="18" charset="0"/>
                <a:ea typeface="Times New Roman" panose="02020603050405020304" pitchFamily="18" charset="0"/>
              </a:rPr>
              <a:t>«Подбери слово (картинку) на заданный звук»</a:t>
            </a:r>
            <a:endParaRPr lang="ru-RU" sz="2800" dirty="0">
              <a:solidFill>
                <a:srgbClr val="000099"/>
              </a:solidFill>
              <a:latin typeface="Times New Roman" panose="02020603050405020304" pitchFamily="18" charset="0"/>
              <a:ea typeface="Times New Roman" panose="02020603050405020304" pitchFamily="18" charset="0"/>
            </a:endParaRPr>
          </a:p>
          <a:p>
            <a:pPr>
              <a:spcAft>
                <a:spcPts val="0"/>
              </a:spcAft>
            </a:pPr>
            <a:r>
              <a:rPr lang="ru-RU" sz="2800" dirty="0">
                <a:solidFill>
                  <a:srgbClr val="000099"/>
                </a:solidFill>
                <a:latin typeface="Times New Roman" panose="02020603050405020304" pitchFamily="18" charset="0"/>
                <a:ea typeface="Times New Roman" panose="02020603050405020304" pitchFamily="18" charset="0"/>
              </a:rPr>
              <a:t>Звук [с]; сапог, сумка, сын, сова, самовар, самолет, самокат, собака;</a:t>
            </a:r>
          </a:p>
        </p:txBody>
      </p:sp>
    </p:spTree>
    <p:extLst>
      <p:ext uri="{BB962C8B-B14F-4D97-AF65-F5344CB8AC3E}">
        <p14:creationId xmlns:p14="http://schemas.microsoft.com/office/powerpoint/2010/main" val="81874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4350" y="226814"/>
            <a:ext cx="5410200" cy="6555641"/>
          </a:xfrm>
          <a:prstGeom prst="rect">
            <a:avLst/>
          </a:prstGeom>
        </p:spPr>
        <p:txBody>
          <a:bodyPr wrap="square">
            <a:spAutoFit/>
          </a:bodyPr>
          <a:lstStyle/>
          <a:p>
            <a:pPr>
              <a:spcAft>
                <a:spcPts val="0"/>
              </a:spcAft>
            </a:pPr>
            <a:r>
              <a:rPr lang="ru-RU" sz="3200" b="1" dirty="0">
                <a:solidFill>
                  <a:srgbClr val="000099"/>
                </a:solidFill>
                <a:latin typeface="Times New Roman" panose="02020603050405020304" pitchFamily="18" charset="0"/>
                <a:ea typeface="Times New Roman" panose="02020603050405020304" pitchFamily="18" charset="0"/>
              </a:rPr>
              <a:t>«Интервью»</a:t>
            </a:r>
            <a:endParaRPr lang="ru-RU" sz="3200" dirty="0">
              <a:solidFill>
                <a:srgbClr val="000099"/>
              </a:solidFill>
              <a:latin typeface="Times New Roman" panose="02020603050405020304" pitchFamily="18" charset="0"/>
              <a:ea typeface="Times New Roman" panose="02020603050405020304" pitchFamily="18" charset="0"/>
            </a:endParaRPr>
          </a:p>
          <a:p>
            <a:pPr>
              <a:spcAft>
                <a:spcPts val="0"/>
              </a:spcAft>
            </a:pPr>
            <a:r>
              <a:rPr lang="ru-RU" sz="2400" dirty="0">
                <a:solidFill>
                  <a:srgbClr val="000099"/>
                </a:solidFill>
                <a:latin typeface="Times New Roman" panose="02020603050405020304" pitchFamily="18" charset="0"/>
                <a:ea typeface="Times New Roman" panose="02020603050405020304" pitchFamily="18" charset="0"/>
              </a:rPr>
              <a:t>Отвечаем на вопросы на один звук;</a:t>
            </a:r>
          </a:p>
          <a:p>
            <a:pPr>
              <a:spcAft>
                <a:spcPts val="0"/>
              </a:spcAft>
            </a:pPr>
            <a:r>
              <a:rPr lang="ru-RU" sz="2400" b="1" dirty="0">
                <a:solidFill>
                  <a:srgbClr val="000099"/>
                </a:solidFill>
                <a:latin typeface="Times New Roman" panose="02020603050405020304" pitchFamily="18" charset="0"/>
                <a:ea typeface="Times New Roman" panose="02020603050405020304" pitchFamily="18" charset="0"/>
              </a:rPr>
              <a:t>Звук </a:t>
            </a:r>
            <a:r>
              <a:rPr lang="ru-RU" sz="2400" dirty="0">
                <a:solidFill>
                  <a:srgbClr val="000099"/>
                </a:solidFill>
                <a:latin typeface="Times New Roman" panose="02020603050405020304" pitchFamily="18" charset="0"/>
                <a:ea typeface="Times New Roman" panose="02020603050405020304" pitchFamily="18" charset="0"/>
              </a:rPr>
              <a:t>[р]</a:t>
            </a:r>
          </a:p>
          <a:p>
            <a:pPr>
              <a:spcAft>
                <a:spcPts val="0"/>
              </a:spcAft>
            </a:pPr>
            <a:r>
              <a:rPr lang="ru-RU" sz="2400" dirty="0">
                <a:solidFill>
                  <a:srgbClr val="000099"/>
                </a:solidFill>
                <a:latin typeface="Times New Roman" panose="02020603050405020304" pitchFamily="18" charset="0"/>
                <a:ea typeface="Times New Roman" panose="02020603050405020304" pitchFamily="18" charset="0"/>
              </a:rPr>
              <a:t>Как тебя зовут? Роман</a:t>
            </a:r>
            <a:endParaRPr lang="ru-RU" sz="2800" dirty="0">
              <a:solidFill>
                <a:srgbClr val="000099"/>
              </a:solidFill>
              <a:latin typeface="Times New Roman" panose="02020603050405020304" pitchFamily="18" charset="0"/>
              <a:ea typeface="Times New Roman" panose="02020603050405020304" pitchFamily="18" charset="0"/>
            </a:endParaRPr>
          </a:p>
          <a:p>
            <a:pPr>
              <a:spcAft>
                <a:spcPts val="0"/>
              </a:spcAft>
            </a:pPr>
            <a:r>
              <a:rPr lang="ru-RU" sz="2400" dirty="0">
                <a:solidFill>
                  <a:srgbClr val="000099"/>
                </a:solidFill>
                <a:latin typeface="Times New Roman" panose="02020603050405020304" pitchFamily="18" charset="0"/>
                <a:ea typeface="Times New Roman" panose="02020603050405020304" pitchFamily="18" charset="0"/>
              </a:rPr>
              <a:t>Что ты ешь? рогалики, рагу</a:t>
            </a:r>
            <a:endParaRPr lang="ru-RU" sz="2800" dirty="0">
              <a:solidFill>
                <a:srgbClr val="000099"/>
              </a:solidFill>
              <a:latin typeface="Times New Roman" panose="02020603050405020304" pitchFamily="18" charset="0"/>
              <a:ea typeface="Times New Roman" panose="02020603050405020304" pitchFamily="18" charset="0"/>
            </a:endParaRPr>
          </a:p>
          <a:p>
            <a:pPr>
              <a:spcAft>
                <a:spcPts val="0"/>
              </a:spcAft>
            </a:pPr>
            <a:r>
              <a:rPr lang="ru-RU" sz="2400" dirty="0">
                <a:solidFill>
                  <a:srgbClr val="000099"/>
                </a:solidFill>
                <a:latin typeface="Times New Roman" panose="02020603050405020304" pitchFamily="18" charset="0"/>
                <a:ea typeface="Times New Roman" panose="02020603050405020304" pitchFamily="18" charset="0"/>
              </a:rPr>
              <a:t>Чем ты играешь? роботом</a:t>
            </a:r>
            <a:endParaRPr lang="ru-RU" sz="2800" dirty="0">
              <a:solidFill>
                <a:srgbClr val="000099"/>
              </a:solidFill>
              <a:latin typeface="Times New Roman" panose="02020603050405020304" pitchFamily="18" charset="0"/>
              <a:ea typeface="Times New Roman" panose="02020603050405020304" pitchFamily="18" charset="0"/>
            </a:endParaRPr>
          </a:p>
          <a:p>
            <a:pPr>
              <a:spcAft>
                <a:spcPts val="0"/>
              </a:spcAft>
            </a:pPr>
            <a:r>
              <a:rPr lang="ru-RU" sz="2400" dirty="0">
                <a:solidFill>
                  <a:srgbClr val="000099"/>
                </a:solidFill>
                <a:latin typeface="Times New Roman" panose="02020603050405020304" pitchFamily="18" charset="0"/>
                <a:ea typeface="Times New Roman" panose="02020603050405020304" pitchFamily="18" charset="0"/>
              </a:rPr>
              <a:t>Какое животное тебе больше всего нравится? рысь</a:t>
            </a:r>
            <a:endParaRPr lang="ru-RU" sz="2800" dirty="0">
              <a:solidFill>
                <a:srgbClr val="000099"/>
              </a:solidFill>
              <a:latin typeface="Times New Roman" panose="02020603050405020304" pitchFamily="18" charset="0"/>
              <a:ea typeface="Times New Roman" panose="02020603050405020304" pitchFamily="18" charset="0"/>
            </a:endParaRPr>
          </a:p>
          <a:p>
            <a:pPr>
              <a:spcAft>
                <a:spcPts val="0"/>
              </a:spcAft>
            </a:pPr>
            <a:r>
              <a:rPr lang="ru-RU" sz="2400" dirty="0">
                <a:solidFill>
                  <a:srgbClr val="000099"/>
                </a:solidFill>
                <a:latin typeface="Times New Roman" panose="02020603050405020304" pitchFamily="18" charset="0"/>
                <a:ea typeface="Times New Roman" panose="02020603050405020304" pitchFamily="18" charset="0"/>
              </a:rPr>
              <a:t>Что ты носишь из одежды</a:t>
            </a:r>
            <a:r>
              <a:rPr lang="ru-RU" sz="2800" dirty="0">
                <a:solidFill>
                  <a:srgbClr val="000099"/>
                </a:solidFill>
                <a:latin typeface="Times New Roman" panose="02020603050405020304" pitchFamily="18" charset="0"/>
                <a:ea typeface="Times New Roman" panose="02020603050405020304" pitchFamily="18" charset="0"/>
              </a:rPr>
              <a:t>? </a:t>
            </a:r>
            <a:r>
              <a:rPr lang="ru-RU" sz="2400" dirty="0">
                <a:solidFill>
                  <a:srgbClr val="000099"/>
                </a:solidFill>
                <a:latin typeface="Times New Roman" panose="02020603050405020304" pitchFamily="18" charset="0"/>
                <a:ea typeface="Times New Roman" panose="02020603050405020304" pitchFamily="18" charset="0"/>
              </a:rPr>
              <a:t>рубашку</a:t>
            </a:r>
          </a:p>
          <a:p>
            <a:endParaRPr lang="ru-RU" sz="2400" b="1" dirty="0">
              <a:solidFill>
                <a:srgbClr val="000099"/>
              </a:solidFill>
              <a:latin typeface="Times New Roman" panose="02020603050405020304" pitchFamily="18" charset="0"/>
              <a:ea typeface="Times New Roman" panose="02020603050405020304" pitchFamily="18" charset="0"/>
            </a:endParaRPr>
          </a:p>
          <a:p>
            <a:r>
              <a:rPr lang="ru-RU" sz="2400" b="1" dirty="0">
                <a:solidFill>
                  <a:srgbClr val="000099"/>
                </a:solidFill>
                <a:latin typeface="Times New Roman" panose="02020603050405020304" pitchFamily="18" charset="0"/>
                <a:ea typeface="Times New Roman" panose="02020603050405020304" pitchFamily="18" charset="0"/>
              </a:rPr>
              <a:t>Звук </a:t>
            </a:r>
            <a:r>
              <a:rPr lang="ru-RU" sz="2400" dirty="0">
                <a:solidFill>
                  <a:srgbClr val="000099"/>
                </a:solidFill>
                <a:latin typeface="Times New Roman" panose="02020603050405020304" pitchFamily="18" charset="0"/>
                <a:ea typeface="Times New Roman" panose="02020603050405020304" pitchFamily="18" charset="0"/>
              </a:rPr>
              <a:t>[л]</a:t>
            </a:r>
          </a:p>
          <a:p>
            <a:pPr>
              <a:spcAft>
                <a:spcPts val="0"/>
              </a:spcAft>
            </a:pPr>
            <a:r>
              <a:rPr lang="ru-RU" sz="2400" dirty="0">
                <a:solidFill>
                  <a:srgbClr val="000099"/>
                </a:solidFill>
                <a:latin typeface="Times New Roman" panose="02020603050405020304" pitchFamily="18" charset="0"/>
                <a:ea typeface="Times New Roman" panose="02020603050405020304" pitchFamily="18" charset="0"/>
              </a:rPr>
              <a:t>Как тебя зовут? Лора, </a:t>
            </a:r>
            <a:endParaRPr lang="ru-RU" sz="2800" dirty="0">
              <a:solidFill>
                <a:srgbClr val="000099"/>
              </a:solidFill>
              <a:latin typeface="Times New Roman" panose="02020603050405020304" pitchFamily="18" charset="0"/>
              <a:ea typeface="Times New Roman" panose="02020603050405020304" pitchFamily="18" charset="0"/>
            </a:endParaRPr>
          </a:p>
          <a:p>
            <a:pPr>
              <a:spcAft>
                <a:spcPts val="0"/>
              </a:spcAft>
            </a:pPr>
            <a:r>
              <a:rPr lang="ru-RU" sz="2400" dirty="0">
                <a:solidFill>
                  <a:srgbClr val="000099"/>
                </a:solidFill>
                <a:latin typeface="Times New Roman" panose="02020603050405020304" pitchFamily="18" charset="0"/>
                <a:ea typeface="Times New Roman" panose="02020603050405020304" pitchFamily="18" charset="0"/>
              </a:rPr>
              <a:t>Что ты ешь? лапшу</a:t>
            </a:r>
            <a:endParaRPr lang="ru-RU" sz="2800" dirty="0">
              <a:solidFill>
                <a:srgbClr val="000099"/>
              </a:solidFill>
              <a:latin typeface="Times New Roman" panose="02020603050405020304" pitchFamily="18" charset="0"/>
              <a:ea typeface="Times New Roman" panose="02020603050405020304" pitchFamily="18" charset="0"/>
            </a:endParaRPr>
          </a:p>
          <a:p>
            <a:pPr>
              <a:spcAft>
                <a:spcPts val="0"/>
              </a:spcAft>
            </a:pPr>
            <a:r>
              <a:rPr lang="ru-RU" sz="2400" dirty="0">
                <a:solidFill>
                  <a:srgbClr val="000099"/>
                </a:solidFill>
                <a:latin typeface="Times New Roman" panose="02020603050405020304" pitchFamily="18" charset="0"/>
                <a:ea typeface="Times New Roman" panose="02020603050405020304" pitchFamily="18" charset="0"/>
              </a:rPr>
              <a:t>Чем ты играешь? луноходом</a:t>
            </a:r>
            <a:endParaRPr lang="ru-RU" sz="2800" dirty="0">
              <a:solidFill>
                <a:srgbClr val="000099"/>
              </a:solidFill>
              <a:latin typeface="Times New Roman" panose="02020603050405020304" pitchFamily="18" charset="0"/>
              <a:ea typeface="Times New Roman" panose="02020603050405020304" pitchFamily="18" charset="0"/>
            </a:endParaRPr>
          </a:p>
          <a:p>
            <a:pPr>
              <a:spcAft>
                <a:spcPts val="0"/>
              </a:spcAft>
            </a:pPr>
            <a:r>
              <a:rPr lang="ru-RU" sz="2400" dirty="0">
                <a:solidFill>
                  <a:srgbClr val="000099"/>
                </a:solidFill>
                <a:latin typeface="Times New Roman" panose="02020603050405020304" pitchFamily="18" charset="0"/>
                <a:ea typeface="Times New Roman" panose="02020603050405020304" pitchFamily="18" charset="0"/>
              </a:rPr>
              <a:t>Какое животное тебе больше всего нравится? лошадь</a:t>
            </a:r>
            <a:endParaRPr lang="ru-RU" sz="2800" dirty="0">
              <a:solidFill>
                <a:srgbClr val="000099"/>
              </a:solidFill>
              <a:latin typeface="Times New Roman" panose="02020603050405020304" pitchFamily="18" charset="0"/>
              <a:ea typeface="Times New Roman" panose="02020603050405020304" pitchFamily="18" charset="0"/>
            </a:endParaRPr>
          </a:p>
          <a:p>
            <a:pPr>
              <a:spcAft>
                <a:spcPts val="0"/>
              </a:spcAft>
            </a:pPr>
            <a:r>
              <a:rPr lang="ru-RU" sz="2400" dirty="0">
                <a:solidFill>
                  <a:srgbClr val="000099"/>
                </a:solidFill>
                <a:latin typeface="Times New Roman" panose="02020603050405020304" pitchFamily="18" charset="0"/>
                <a:ea typeface="Times New Roman" panose="02020603050405020304" pitchFamily="18" charset="0"/>
              </a:rPr>
              <a:t>Что ты носишь из одежды</a:t>
            </a:r>
            <a:r>
              <a:rPr lang="ru-RU" sz="2800" dirty="0">
                <a:solidFill>
                  <a:srgbClr val="000099"/>
                </a:solidFill>
                <a:latin typeface="Times New Roman" panose="02020603050405020304" pitchFamily="18" charset="0"/>
                <a:ea typeface="Times New Roman" panose="02020603050405020304" pitchFamily="18" charset="0"/>
              </a:rPr>
              <a:t>? </a:t>
            </a:r>
            <a:r>
              <a:rPr lang="ru-RU" sz="2400" dirty="0">
                <a:solidFill>
                  <a:srgbClr val="000099"/>
                </a:solidFill>
                <a:latin typeface="Times New Roman" panose="02020603050405020304" pitchFamily="18" charset="0"/>
                <a:ea typeface="Times New Roman" panose="02020603050405020304" pitchFamily="18" charset="0"/>
              </a:rPr>
              <a:t>лосины</a:t>
            </a:r>
            <a:endParaRPr lang="ru-RU" sz="2000" dirty="0">
              <a:solidFill>
                <a:srgbClr val="000099"/>
              </a:solidFill>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5924550" y="580876"/>
            <a:ext cx="6096000" cy="2739211"/>
          </a:xfrm>
          <a:prstGeom prst="rect">
            <a:avLst/>
          </a:prstGeom>
        </p:spPr>
        <p:txBody>
          <a:bodyPr>
            <a:spAutoFit/>
          </a:bodyPr>
          <a:lstStyle/>
          <a:p>
            <a:pPr>
              <a:spcAft>
                <a:spcPts val="0"/>
              </a:spcAft>
            </a:pPr>
            <a:r>
              <a:rPr lang="ru-RU" sz="24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Звук </a:t>
            </a:r>
            <a:r>
              <a:rPr lang="ru-RU"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[к]</a:t>
            </a:r>
            <a:endParaRPr lang="ru-RU" sz="1200" dirty="0">
              <a:latin typeface="Times New Roman" panose="02020603050405020304" pitchFamily="18" charset="0"/>
              <a:ea typeface="Times New Roman" panose="02020603050405020304" pitchFamily="18" charset="0"/>
            </a:endParaRPr>
          </a:p>
          <a:p>
            <a:pPr>
              <a:spcAft>
                <a:spcPts val="0"/>
              </a:spcAft>
            </a:pPr>
            <a:r>
              <a:rPr lang="ru-RU"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Как тебя зовут? Катя</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Что ты ешь? кашу, капусту</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Чем ты играешь? куклой</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ru-RU" sz="2400"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Какое животное тебе больше всего нравится? корова, крокодил</a:t>
            </a:r>
            <a:endParaRPr lang="ru-RU" sz="1200"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Что ты носишь из одежды</a:t>
            </a:r>
            <a:r>
              <a:rPr lang="ru-RU" sz="28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кофту, куртку </a:t>
            </a:r>
            <a:endParaRPr lang="ru-RU"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460056" y="4997512"/>
            <a:ext cx="932506" cy="813303"/>
          </a:xfrm>
          <a:prstGeom prst="rect">
            <a:avLst/>
          </a:prstGeom>
          <a:noFill/>
        </p:spPr>
        <p:txBody>
          <a:bodyPr wrap="square" rtlCol="0">
            <a:spAutoFit/>
          </a:bodyPr>
          <a:lstStyle/>
          <a:p>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861" y="3735449"/>
            <a:ext cx="36512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98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4900" y="1189340"/>
            <a:ext cx="6858000" cy="4031873"/>
          </a:xfrm>
          <a:prstGeom prst="rect">
            <a:avLst/>
          </a:prstGeom>
        </p:spPr>
        <p:txBody>
          <a:bodyPr wrap="square">
            <a:spAutoFit/>
          </a:bodyPr>
          <a:lstStyle/>
          <a:p>
            <a:pPr>
              <a:spcAft>
                <a:spcPts val="0"/>
              </a:spcAft>
            </a:pPr>
            <a:r>
              <a:rPr lang="ru-RU" b="1" dirty="0">
                <a:solidFill>
                  <a:srgbClr val="000099"/>
                </a:solidFill>
                <a:latin typeface="Times New Roman" panose="02020603050405020304" pitchFamily="18" charset="0"/>
                <a:ea typeface="Times New Roman" panose="02020603050405020304" pitchFamily="18" charset="0"/>
              </a:rPr>
              <a:t>«</a:t>
            </a:r>
            <a:r>
              <a:rPr lang="ru-RU" sz="3200" b="1" dirty="0">
                <a:solidFill>
                  <a:srgbClr val="000099"/>
                </a:solidFill>
                <a:latin typeface="Times New Roman" panose="02020603050405020304" pitchFamily="18" charset="0"/>
                <a:ea typeface="Times New Roman" panose="02020603050405020304" pitchFamily="18" charset="0"/>
              </a:rPr>
              <a:t>Мы-роботы»</a:t>
            </a:r>
            <a:endParaRPr lang="ru-RU" sz="3200" dirty="0">
              <a:solidFill>
                <a:srgbClr val="000099"/>
              </a:solidFill>
              <a:latin typeface="Times New Roman" panose="02020603050405020304" pitchFamily="18" charset="0"/>
              <a:ea typeface="Times New Roman" panose="02020603050405020304" pitchFamily="18" charset="0"/>
            </a:endParaRPr>
          </a:p>
          <a:p>
            <a:pPr>
              <a:spcAft>
                <a:spcPts val="0"/>
              </a:spcAft>
            </a:pPr>
            <a:r>
              <a:rPr lang="ru-RU" sz="3200" dirty="0">
                <a:solidFill>
                  <a:srgbClr val="000099"/>
                </a:solidFill>
                <a:latin typeface="Times New Roman" panose="02020603050405020304" pitchFamily="18" charset="0"/>
                <a:ea typeface="Times New Roman" panose="02020603050405020304" pitchFamily="18" charset="0"/>
              </a:rPr>
              <a:t> Рассказываем ребёнку, что слова состоят из частей (слогов), можно их проговаривать слогами как роботы. Это замечательное упражнение для подготовки к обучению чтения.</a:t>
            </a:r>
          </a:p>
          <a:p>
            <a:r>
              <a:rPr lang="ru-RU" sz="3200"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При-</a:t>
            </a:r>
            <a:r>
              <a:rPr lang="ru-RU" sz="3200" i="1"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вет</a:t>
            </a:r>
            <a:r>
              <a:rPr lang="ru-RU" sz="3200"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ре-</a:t>
            </a:r>
            <a:r>
              <a:rPr lang="ru-RU" sz="3200" i="1"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бя</a:t>
            </a:r>
            <a:r>
              <a:rPr lang="ru-RU" sz="3200"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-та! Как у вас де-ла? Я хо-чу </a:t>
            </a:r>
            <a:r>
              <a:rPr lang="ru-RU" sz="3200" i="1"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по-иг-рать</a:t>
            </a:r>
            <a:r>
              <a:rPr lang="ru-RU" sz="3200"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с </a:t>
            </a:r>
            <a:r>
              <a:rPr lang="ru-RU" sz="3200" i="1" dirty="0" err="1">
                <a:solidFill>
                  <a:srgbClr val="000099"/>
                </a:solidFill>
                <a:latin typeface="Times New Roman" panose="02020603050405020304" pitchFamily="18" charset="0"/>
                <a:ea typeface="Calibri" panose="020F0502020204030204" pitchFamily="34" charset="0"/>
                <a:cs typeface="Times New Roman" panose="02020603050405020304" pitchFamily="18" charset="0"/>
              </a:rPr>
              <a:t>ва</a:t>
            </a:r>
            <a:r>
              <a:rPr lang="ru-RU" sz="3200" i="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-ми!</a:t>
            </a:r>
            <a:endParaRPr lang="ru-RU" sz="3200" i="1" dirty="0">
              <a:solidFill>
                <a:srgbClr val="000099"/>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5459" y="790832"/>
            <a:ext cx="3388841" cy="5029200"/>
          </a:xfrm>
          <a:prstGeom prst="rect">
            <a:avLst/>
          </a:prstGeom>
        </p:spPr>
      </p:pic>
    </p:spTree>
    <p:extLst>
      <p:ext uri="{BB962C8B-B14F-4D97-AF65-F5344CB8AC3E}">
        <p14:creationId xmlns:p14="http://schemas.microsoft.com/office/powerpoint/2010/main" val="1017156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5349" y="352336"/>
            <a:ext cx="10210800" cy="2062103"/>
          </a:xfrm>
          <a:prstGeom prst="rect">
            <a:avLst/>
          </a:prstGeom>
        </p:spPr>
        <p:txBody>
          <a:bodyPr wrap="square">
            <a:spAutoFit/>
          </a:bodyPr>
          <a:lstStyle/>
          <a:p>
            <a:pPr>
              <a:spcAft>
                <a:spcPts val="0"/>
              </a:spcAft>
            </a:pPr>
            <a:r>
              <a:rPr lang="ru-RU" sz="3200" b="1" dirty="0">
                <a:solidFill>
                  <a:srgbClr val="000099"/>
                </a:solidFill>
                <a:latin typeface="Times New Roman" panose="02020603050405020304" pitchFamily="18" charset="0"/>
                <a:ea typeface="Times New Roman" panose="02020603050405020304" pitchFamily="18" charset="0"/>
              </a:rPr>
              <a:t>«Прятки»</a:t>
            </a:r>
            <a:endParaRPr lang="ru-RU" sz="3200" dirty="0">
              <a:solidFill>
                <a:srgbClr val="000099"/>
              </a:solidFill>
              <a:latin typeface="Times New Roman" panose="02020603050405020304" pitchFamily="18" charset="0"/>
              <a:ea typeface="Times New Roman" panose="02020603050405020304" pitchFamily="18" charset="0"/>
            </a:endParaRPr>
          </a:p>
          <a:p>
            <a:pPr>
              <a:spcAft>
                <a:spcPts val="0"/>
              </a:spcAft>
            </a:pPr>
            <a:r>
              <a:rPr lang="ru-RU" sz="3200" dirty="0">
                <a:solidFill>
                  <a:srgbClr val="000099"/>
                </a:solidFill>
                <a:latin typeface="Times New Roman" panose="02020603050405020304" pitchFamily="18" charset="0"/>
                <a:ea typeface="Times New Roman" panose="02020603050405020304" pitchFamily="18" charset="0"/>
              </a:rPr>
              <a:t> Звуки живут  в словах в разных позициях: в начале слова, в середине и в конце, просим  определить ребенка место звука в слове. Звук [р] (</a:t>
            </a:r>
            <a:r>
              <a:rPr lang="ru-RU" sz="3200" b="1" dirty="0">
                <a:solidFill>
                  <a:srgbClr val="000099"/>
                </a:solidFill>
                <a:latin typeface="Times New Roman" panose="02020603050405020304" pitchFamily="18" charset="0"/>
                <a:ea typeface="Times New Roman" panose="02020603050405020304" pitchFamily="18" charset="0"/>
              </a:rPr>
              <a:t>р</a:t>
            </a:r>
            <a:r>
              <a:rPr lang="ru-RU" sz="3200" dirty="0">
                <a:solidFill>
                  <a:srgbClr val="000099"/>
                </a:solidFill>
                <a:latin typeface="Times New Roman" panose="02020603050405020304" pitchFamily="18" charset="0"/>
                <a:ea typeface="Times New Roman" panose="02020603050405020304" pitchFamily="18" charset="0"/>
              </a:rPr>
              <a:t>адуга-ко</a:t>
            </a:r>
            <a:r>
              <a:rPr lang="ru-RU" sz="3200" b="1" dirty="0">
                <a:solidFill>
                  <a:srgbClr val="000099"/>
                </a:solidFill>
                <a:latin typeface="Times New Roman" panose="02020603050405020304" pitchFamily="18" charset="0"/>
                <a:ea typeface="Times New Roman" panose="02020603050405020304" pitchFamily="18" charset="0"/>
              </a:rPr>
              <a:t>р</a:t>
            </a:r>
            <a:r>
              <a:rPr lang="ru-RU" sz="3200" dirty="0">
                <a:solidFill>
                  <a:srgbClr val="000099"/>
                </a:solidFill>
                <a:latin typeface="Times New Roman" panose="02020603050405020304" pitchFamily="18" charset="0"/>
                <a:ea typeface="Times New Roman" panose="02020603050405020304" pitchFamily="18" charset="0"/>
              </a:rPr>
              <a:t>ова-помидо</a:t>
            </a:r>
            <a:r>
              <a:rPr lang="ru-RU" sz="3200" b="1" dirty="0">
                <a:solidFill>
                  <a:srgbClr val="000099"/>
                </a:solidFill>
                <a:latin typeface="Times New Roman" panose="02020603050405020304" pitchFamily="18" charset="0"/>
                <a:ea typeface="Times New Roman" panose="02020603050405020304" pitchFamily="18" charset="0"/>
              </a:rPr>
              <a:t>р</a:t>
            </a:r>
            <a:r>
              <a:rPr lang="ru-RU" sz="3200" dirty="0">
                <a:solidFill>
                  <a:srgbClr val="000099"/>
                </a:solidFill>
                <a:latin typeface="Times New Roman" panose="02020603050405020304" pitchFamily="18" charset="0"/>
                <a:ea typeface="Times New Roman" panose="02020603050405020304" pitchFamily="18" charset="0"/>
              </a:rPr>
              <a: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199" y="2414439"/>
            <a:ext cx="5499100"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606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544" y="109218"/>
            <a:ext cx="11159128" cy="2302682"/>
          </a:xfrm>
          <a:prstGeom prst="rect">
            <a:avLst/>
          </a:prstGeom>
        </p:spPr>
        <p:txBody>
          <a:bodyPr wrap="square">
            <a:spAutoFit/>
          </a:bodyPr>
          <a:lstStyle/>
          <a:p>
            <a:pPr>
              <a:lnSpc>
                <a:spcPct val="107000"/>
              </a:lnSpc>
              <a:spcAft>
                <a:spcPts val="800"/>
              </a:spcAft>
            </a:pPr>
            <a:r>
              <a:rPr lang="ru-RU" sz="32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«Разложи картинки</a:t>
            </a:r>
            <a:r>
              <a:rPr lang="ru-RU" sz="3200" b="1"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ru-RU"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Просим разложить картинки так, чтобы в названии каждой картинки был определенный звук (одна стопка картинок со звуком </a:t>
            </a:r>
            <a:r>
              <a:rPr lang="en-GB"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ru-RU"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р</a:t>
            </a:r>
            <a:r>
              <a:rPr lang="en-GB"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ru-RU"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другая со звуком </a:t>
            </a:r>
            <a:r>
              <a:rPr lang="en-GB"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ru-RU"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л</a:t>
            </a:r>
            <a:r>
              <a:rPr lang="en-GB"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ru-RU"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так же </a:t>
            </a:r>
            <a:r>
              <a:rPr lang="en-GB"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ru-RU"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с</a:t>
            </a:r>
            <a:r>
              <a:rPr lang="en-GB"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ru-RU"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en-GB"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ru-RU"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ш</a:t>
            </a:r>
            <a:r>
              <a:rPr lang="en-GB"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ru-RU"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r>
              <a:rPr lang="en-GB"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ru-RU"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ш</a:t>
            </a:r>
            <a:r>
              <a:rPr lang="en-GB"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ru-RU"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en-GB"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ru-RU"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ж</a:t>
            </a:r>
            <a:r>
              <a:rPr lang="en-GB"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a:t>
            </a:r>
            <a:r>
              <a:rPr lang="ru-RU" sz="3200"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  </a:t>
            </a:r>
            <a:endParaRPr lang="ru-RU" sz="3200" dirty="0">
              <a:solidFill>
                <a:srgbClr val="000099"/>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43" y="2312311"/>
            <a:ext cx="3676650"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903" y="2312311"/>
            <a:ext cx="3852862"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819" y="4030630"/>
            <a:ext cx="3419475"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8792" y="4023053"/>
            <a:ext cx="3389312"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21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9306" y="485686"/>
            <a:ext cx="11582400" cy="1569660"/>
          </a:xfrm>
          <a:prstGeom prst="rect">
            <a:avLst/>
          </a:prstGeom>
        </p:spPr>
        <p:txBody>
          <a:bodyPr wrap="square">
            <a:spAutoFit/>
          </a:bodyPr>
          <a:lstStyle/>
          <a:p>
            <a:r>
              <a:rPr lang="ru-RU" sz="3200" b="1" dirty="0">
                <a:solidFill>
                  <a:srgbClr val="000099"/>
                </a:solidFill>
                <a:latin typeface="Times New Roman" panose="02020603050405020304" pitchFamily="18" charset="0"/>
                <a:ea typeface="Calibri" panose="020F0502020204030204" pitchFamily="34" charset="0"/>
              </a:rPr>
              <a:t>«Прочитай по первым буквам какие животные спрятались»</a:t>
            </a:r>
          </a:p>
          <a:p>
            <a:r>
              <a:rPr lang="ru-RU" sz="3200" dirty="0">
                <a:solidFill>
                  <a:srgbClr val="000099"/>
                </a:solidFill>
                <a:latin typeface="Times New Roman" panose="02020603050405020304" pitchFamily="18" charset="0"/>
                <a:cs typeface="Times New Roman" panose="02020603050405020304" pitchFamily="18" charset="0"/>
              </a:rPr>
              <a:t>Просим ребенка назвать первый звук в названии каждой картинки и составить из них слово</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50" y="2306612"/>
            <a:ext cx="5440406" cy="3846537"/>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50" y="2306612"/>
            <a:ext cx="5448300" cy="3852119"/>
          </a:xfrm>
          <a:prstGeom prst="rect">
            <a:avLst/>
          </a:prstGeom>
        </p:spPr>
      </p:pic>
    </p:spTree>
    <p:extLst>
      <p:ext uri="{BB962C8B-B14F-4D97-AF65-F5344CB8AC3E}">
        <p14:creationId xmlns:p14="http://schemas.microsoft.com/office/powerpoint/2010/main" val="1008176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7700" y="1490489"/>
            <a:ext cx="11029950" cy="4044056"/>
          </a:xfrm>
          <a:prstGeom prst="rect">
            <a:avLst/>
          </a:prstGeom>
        </p:spPr>
        <p:txBody>
          <a:bodyPr wrap="square">
            <a:spAutoFit/>
          </a:bodyPr>
          <a:lstStyle/>
          <a:p>
            <a:pPr algn="ctr">
              <a:lnSpc>
                <a:spcPct val="107000"/>
              </a:lnSpc>
              <a:spcAft>
                <a:spcPts val="800"/>
              </a:spcAft>
            </a:pPr>
            <a:r>
              <a:rPr lang="ru-RU" sz="4800" b="1" dirty="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Чем раньше начата работа по развитию фонематического слуха, тем успешней будет идти общее речевое развитие, тем грамотнее он будет писать и </a:t>
            </a:r>
            <a:r>
              <a:rPr lang="ru-RU" sz="4800" b="1" dirty="0"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читать.</a:t>
            </a:r>
            <a:endParaRPr lang="ru-RU" sz="48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245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921" y="2158484"/>
            <a:ext cx="10646504" cy="1107996"/>
          </a:xfrm>
          <a:prstGeom prst="rect">
            <a:avLst/>
          </a:prstGeom>
        </p:spPr>
        <p:txBody>
          <a:bodyPr wrap="none">
            <a:spAutoFit/>
          </a:bodyPr>
          <a:lstStyle/>
          <a:p>
            <a:pPr>
              <a:spcAft>
                <a:spcPts val="0"/>
              </a:spcAft>
            </a:pPr>
            <a:r>
              <a:rPr lang="ru-RU" sz="66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Играйте со своими </a:t>
            </a:r>
            <a:r>
              <a:rPr lang="ru-RU" sz="6600" b="1" dirty="0" smtClean="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детьми!</a:t>
            </a:r>
            <a:endParaRPr lang="ru-RU" sz="4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414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71916444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трелка вниз 2"/>
          <p:cNvSpPr/>
          <p:nvPr/>
        </p:nvSpPr>
        <p:spPr>
          <a:xfrm>
            <a:off x="5853684" y="2939795"/>
            <a:ext cx="484632" cy="978408"/>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8536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5856" y="463034"/>
            <a:ext cx="10958256" cy="707886"/>
          </a:xfrm>
          <a:prstGeom prst="rect">
            <a:avLst/>
          </a:prstGeom>
        </p:spPr>
        <p:txBody>
          <a:bodyPr wrap="none">
            <a:spAutoFit/>
          </a:bodyPr>
          <a:lstStyle/>
          <a:p>
            <a:r>
              <a:rPr lang="ru-RU" sz="4000" b="1" dirty="0" smtClean="0">
                <a:solidFill>
                  <a:srgbClr val="000099"/>
                </a:solidFill>
                <a:latin typeface="Times New Roman" panose="02020603050405020304" pitchFamily="18" charset="0"/>
                <a:cs typeface="Times New Roman" panose="02020603050405020304" pitchFamily="18" charset="0"/>
              </a:rPr>
              <a:t>Признаки нарушения фонематического слуха </a:t>
            </a:r>
            <a:endParaRPr lang="ru-RU" sz="4000" dirty="0"/>
          </a:p>
        </p:txBody>
      </p:sp>
      <p:sp>
        <p:nvSpPr>
          <p:cNvPr id="3" name="Прямоугольник 2"/>
          <p:cNvSpPr/>
          <p:nvPr/>
        </p:nvSpPr>
        <p:spPr>
          <a:xfrm>
            <a:off x="2813808" y="1229547"/>
            <a:ext cx="7934691" cy="1323439"/>
          </a:xfrm>
          <a:prstGeom prst="rect">
            <a:avLst/>
          </a:prstGeom>
        </p:spPr>
        <p:txBody>
          <a:bodyPr wrap="square">
            <a:spAutoFit/>
          </a:bodyPr>
          <a:lstStyle/>
          <a:p>
            <a:pPr algn="ctr"/>
            <a:r>
              <a:rPr lang="ru-RU" sz="4000" b="1" dirty="0" smtClean="0">
                <a:solidFill>
                  <a:srgbClr val="000099"/>
                </a:solidFill>
                <a:latin typeface="Times New Roman" panose="02020603050405020304" pitchFamily="18" charset="0"/>
                <a:cs typeface="Times New Roman" panose="02020603050405020304" pitchFamily="18" charset="0"/>
              </a:rPr>
              <a:t>Нарушение звукопроизношения </a:t>
            </a:r>
            <a:r>
              <a:rPr lang="ru-RU" sz="4000" dirty="0" smtClean="0">
                <a:solidFill>
                  <a:srgbClr val="000099"/>
                </a:solidFill>
                <a:latin typeface="Times New Roman" panose="02020603050405020304" pitchFamily="18" charset="0"/>
                <a:cs typeface="Times New Roman" panose="02020603050405020304" pitchFamily="18" charset="0"/>
              </a:rPr>
              <a:t>(замены и смешения звуков)</a:t>
            </a:r>
            <a:endParaRPr lang="ru-RU" sz="40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7925" y="3328886"/>
            <a:ext cx="4490575" cy="3659457"/>
          </a:xfrm>
          <a:prstGeom prst="rect">
            <a:avLst/>
          </a:prstGeom>
        </p:spPr>
      </p:pic>
      <p:sp>
        <p:nvSpPr>
          <p:cNvPr id="5" name="Облако 4"/>
          <p:cNvSpPr/>
          <p:nvPr/>
        </p:nvSpPr>
        <p:spPr>
          <a:xfrm>
            <a:off x="669306" y="2712230"/>
            <a:ext cx="4893294" cy="313612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a:solidFill>
                  <a:srgbClr val="000099"/>
                </a:solidFill>
                <a:latin typeface="Times New Roman" panose="02020603050405020304" pitchFamily="18" charset="0"/>
                <a:cs typeface="Times New Roman" panose="02020603050405020304" pitchFamily="18" charset="0"/>
              </a:rPr>
              <a:t>м</a:t>
            </a:r>
            <a:r>
              <a:rPr lang="ru-RU" sz="2800" dirty="0" err="1" smtClean="0">
                <a:solidFill>
                  <a:srgbClr val="000099"/>
                </a:solidFill>
                <a:latin typeface="Times New Roman" panose="02020603050405020304" pitchFamily="18" charset="0"/>
                <a:cs typeface="Times New Roman" panose="02020603050405020304" pitchFamily="18" charset="0"/>
              </a:rPr>
              <a:t>асына</a:t>
            </a:r>
            <a:r>
              <a:rPr lang="ru-RU" sz="2800" dirty="0" smtClean="0">
                <a:solidFill>
                  <a:srgbClr val="000099"/>
                </a:solidFill>
                <a:latin typeface="Times New Roman" panose="02020603050405020304" pitchFamily="18" charset="0"/>
                <a:cs typeface="Times New Roman" panose="02020603050405020304" pitchFamily="18" charset="0"/>
              </a:rPr>
              <a:t> (машина)</a:t>
            </a:r>
          </a:p>
          <a:p>
            <a:pPr algn="ctr"/>
            <a:r>
              <a:rPr lang="ru-RU" sz="2800" dirty="0" err="1">
                <a:solidFill>
                  <a:srgbClr val="000099"/>
                </a:solidFill>
                <a:latin typeface="Times New Roman" panose="02020603050405020304" pitchFamily="18" charset="0"/>
                <a:cs typeface="Times New Roman" panose="02020603050405020304" pitchFamily="18" charset="0"/>
              </a:rPr>
              <a:t>л</a:t>
            </a:r>
            <a:r>
              <a:rPr lang="ru-RU" sz="2800" dirty="0" err="1" smtClean="0">
                <a:solidFill>
                  <a:srgbClr val="000099"/>
                </a:solidFill>
                <a:latin typeface="Times New Roman" panose="02020603050405020304" pitchFamily="18" charset="0"/>
                <a:cs typeface="Times New Roman" panose="02020603050405020304" pitchFamily="18" charset="0"/>
              </a:rPr>
              <a:t>адуга</a:t>
            </a:r>
            <a:r>
              <a:rPr lang="ru-RU" sz="2800" dirty="0" smtClean="0">
                <a:solidFill>
                  <a:srgbClr val="000099"/>
                </a:solidFill>
                <a:latin typeface="Times New Roman" panose="02020603050405020304" pitchFamily="18" charset="0"/>
                <a:cs typeface="Times New Roman" panose="02020603050405020304" pitchFamily="18" charset="0"/>
              </a:rPr>
              <a:t> (радуга)</a:t>
            </a:r>
          </a:p>
          <a:p>
            <a:pPr algn="ctr"/>
            <a:r>
              <a:rPr lang="ru-RU" sz="2800" dirty="0" err="1">
                <a:solidFill>
                  <a:srgbClr val="000099"/>
                </a:solidFill>
                <a:latin typeface="Times New Roman" panose="02020603050405020304" pitchFamily="18" charset="0"/>
                <a:cs typeface="Times New Roman" panose="02020603050405020304" pitchFamily="18" charset="0"/>
              </a:rPr>
              <a:t>з</a:t>
            </a:r>
            <a:r>
              <a:rPr lang="ru-RU" sz="2800" dirty="0" err="1" smtClean="0">
                <a:solidFill>
                  <a:srgbClr val="000099"/>
                </a:solidFill>
                <a:latin typeface="Times New Roman" panose="02020603050405020304" pitchFamily="18" charset="0"/>
                <a:cs typeface="Times New Roman" panose="02020603050405020304" pitchFamily="18" charset="0"/>
              </a:rPr>
              <a:t>ылаф</a:t>
            </a:r>
            <a:r>
              <a:rPr lang="ru-RU" sz="2800" dirty="0" smtClean="0">
                <a:solidFill>
                  <a:srgbClr val="000099"/>
                </a:solidFill>
                <a:latin typeface="Times New Roman" panose="02020603050405020304" pitchFamily="18" charset="0"/>
                <a:cs typeface="Times New Roman" panose="02020603050405020304" pitchFamily="18" charset="0"/>
              </a:rPr>
              <a:t> (жираф)</a:t>
            </a:r>
          </a:p>
          <a:p>
            <a:pPr algn="ctr"/>
            <a:r>
              <a:rPr lang="ru-RU" sz="2800" dirty="0" err="1">
                <a:solidFill>
                  <a:srgbClr val="000099"/>
                </a:solidFill>
                <a:latin typeface="Times New Roman" panose="02020603050405020304" pitchFamily="18" charset="0"/>
                <a:cs typeface="Times New Roman" panose="02020603050405020304" pitchFamily="18" charset="0"/>
              </a:rPr>
              <a:t>л</a:t>
            </a:r>
            <a:r>
              <a:rPr lang="ru-RU" sz="2800" dirty="0" err="1" smtClean="0">
                <a:solidFill>
                  <a:srgbClr val="000099"/>
                </a:solidFill>
                <a:latin typeface="Times New Roman" panose="02020603050405020304" pitchFamily="18" charset="0"/>
                <a:cs typeface="Times New Roman" panose="02020603050405020304" pitchFamily="18" charset="0"/>
              </a:rPr>
              <a:t>яблоко</a:t>
            </a:r>
            <a:r>
              <a:rPr lang="ru-RU" sz="2800" dirty="0" smtClean="0">
                <a:solidFill>
                  <a:srgbClr val="000099"/>
                </a:solidFill>
                <a:latin typeface="Times New Roman" panose="02020603050405020304" pitchFamily="18" charset="0"/>
                <a:cs typeface="Times New Roman" panose="02020603050405020304" pitchFamily="18" charset="0"/>
              </a:rPr>
              <a:t> (яблоко)</a:t>
            </a:r>
            <a:endParaRPr lang="ru-RU" sz="2800" dirty="0">
              <a:solidFill>
                <a:srgbClr val="000099"/>
              </a:solidFill>
              <a:latin typeface="Times New Roman" panose="02020603050405020304" pitchFamily="18" charset="0"/>
              <a:cs typeface="Times New Roman" panose="02020603050405020304" pitchFamily="18" charset="0"/>
            </a:endParaRPr>
          </a:p>
        </p:txBody>
      </p:sp>
      <p:sp>
        <p:nvSpPr>
          <p:cNvPr id="6" name="Облако 5"/>
          <p:cNvSpPr/>
          <p:nvPr/>
        </p:nvSpPr>
        <p:spPr>
          <a:xfrm>
            <a:off x="6886176" y="3841208"/>
            <a:ext cx="660666" cy="28866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блако 6"/>
          <p:cNvSpPr/>
          <p:nvPr/>
        </p:nvSpPr>
        <p:spPr>
          <a:xfrm>
            <a:off x="5800725" y="3450968"/>
            <a:ext cx="914400" cy="332035"/>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59759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5850" y="414635"/>
            <a:ext cx="10325100" cy="1754326"/>
          </a:xfrm>
          <a:prstGeom prst="rect">
            <a:avLst/>
          </a:prstGeom>
        </p:spPr>
        <p:txBody>
          <a:bodyPr wrap="square">
            <a:spAutoFit/>
          </a:bodyPr>
          <a:lstStyle/>
          <a:p>
            <a:pPr algn="ctr"/>
            <a:r>
              <a:rPr lang="ru-RU" sz="3600" b="1" dirty="0" smtClean="0">
                <a:solidFill>
                  <a:srgbClr val="000099"/>
                </a:solidFill>
                <a:latin typeface="Times New Roman" panose="02020603050405020304" pitchFamily="18" charset="0"/>
                <a:cs typeface="Times New Roman" panose="02020603050405020304" pitchFamily="18" charset="0"/>
              </a:rPr>
              <a:t>Нарушения звуковой структуры слова </a:t>
            </a:r>
          </a:p>
          <a:p>
            <a:pPr algn="ctr"/>
            <a:r>
              <a:rPr lang="ru-RU" sz="3600" dirty="0" smtClean="0">
                <a:solidFill>
                  <a:srgbClr val="000099"/>
                </a:solidFill>
                <a:latin typeface="Times New Roman" panose="02020603050405020304" pitchFamily="18" charset="0"/>
                <a:cs typeface="Times New Roman" panose="02020603050405020304" pitchFamily="18" charset="0"/>
              </a:rPr>
              <a:t>(пропуск гласных и согласных букв, слогов; вставки букв; перестановки букв, слогов)</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3198543"/>
            <a:ext cx="4490575" cy="3659457"/>
          </a:xfrm>
          <a:prstGeom prst="rect">
            <a:avLst/>
          </a:prstGeom>
        </p:spPr>
      </p:pic>
      <p:sp>
        <p:nvSpPr>
          <p:cNvPr id="4" name="Облако 3"/>
          <p:cNvSpPr/>
          <p:nvPr/>
        </p:nvSpPr>
        <p:spPr>
          <a:xfrm>
            <a:off x="285750" y="2476501"/>
            <a:ext cx="5486400" cy="327359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rgbClr val="000099"/>
                </a:solidFill>
                <a:latin typeface="Times New Roman" panose="02020603050405020304" pitchFamily="18" charset="0"/>
                <a:cs typeface="Times New Roman" panose="02020603050405020304" pitchFamily="18" charset="0"/>
              </a:rPr>
              <a:t>     </a:t>
            </a:r>
            <a:r>
              <a:rPr lang="ru-RU" sz="3200" dirty="0" err="1" smtClean="0">
                <a:solidFill>
                  <a:srgbClr val="000099"/>
                </a:solidFill>
                <a:latin typeface="Times New Roman" panose="02020603050405020304" pitchFamily="18" charset="0"/>
                <a:cs typeface="Times New Roman" panose="02020603050405020304" pitchFamily="18" charset="0"/>
              </a:rPr>
              <a:t>атобас</a:t>
            </a:r>
            <a:r>
              <a:rPr lang="ru-RU" sz="3200" dirty="0" smtClean="0">
                <a:solidFill>
                  <a:srgbClr val="000099"/>
                </a:solidFill>
                <a:latin typeface="Times New Roman" panose="02020603050405020304" pitchFamily="18" charset="0"/>
                <a:cs typeface="Times New Roman" panose="02020603050405020304" pitchFamily="18" charset="0"/>
              </a:rPr>
              <a:t> </a:t>
            </a:r>
            <a:r>
              <a:rPr lang="ru-RU" sz="3200" dirty="0">
                <a:solidFill>
                  <a:srgbClr val="000099"/>
                </a:solidFill>
                <a:latin typeface="Times New Roman" panose="02020603050405020304" pitchFamily="18" charset="0"/>
                <a:cs typeface="Times New Roman" panose="02020603050405020304" pitchFamily="18" charset="0"/>
              </a:rPr>
              <a:t>(автобус)</a:t>
            </a:r>
          </a:p>
          <a:p>
            <a:pPr algn="ctr"/>
            <a:r>
              <a:rPr lang="ru-RU" sz="3200" dirty="0" smtClean="0">
                <a:solidFill>
                  <a:srgbClr val="000099"/>
                </a:solidFill>
                <a:latin typeface="Times New Roman" panose="02020603050405020304" pitchFamily="18" charset="0"/>
                <a:cs typeface="Times New Roman" panose="02020603050405020304" pitchFamily="18" charset="0"/>
              </a:rPr>
              <a:t>    </a:t>
            </a:r>
            <a:r>
              <a:rPr lang="ru-RU" sz="3200" dirty="0" err="1" smtClean="0">
                <a:solidFill>
                  <a:srgbClr val="000099"/>
                </a:solidFill>
                <a:latin typeface="Times New Roman" panose="02020603050405020304" pitchFamily="18" charset="0"/>
                <a:cs typeface="Times New Roman" panose="02020603050405020304" pitchFamily="18" charset="0"/>
              </a:rPr>
              <a:t>абабан</a:t>
            </a:r>
            <a:r>
              <a:rPr lang="ru-RU" sz="3200" dirty="0" smtClean="0">
                <a:solidFill>
                  <a:srgbClr val="000099"/>
                </a:solidFill>
                <a:latin typeface="Times New Roman" panose="02020603050405020304" pitchFamily="18" charset="0"/>
                <a:cs typeface="Times New Roman" panose="02020603050405020304" pitchFamily="18" charset="0"/>
              </a:rPr>
              <a:t> </a:t>
            </a:r>
            <a:r>
              <a:rPr lang="ru-RU" sz="3200" dirty="0">
                <a:solidFill>
                  <a:srgbClr val="000099"/>
                </a:solidFill>
                <a:latin typeface="Times New Roman" panose="02020603050405020304" pitchFamily="18" charset="0"/>
                <a:cs typeface="Times New Roman" panose="02020603050405020304" pitchFamily="18" charset="0"/>
              </a:rPr>
              <a:t>(барабан)</a:t>
            </a:r>
          </a:p>
          <a:p>
            <a:pPr algn="ctr"/>
            <a:r>
              <a:rPr lang="ru-RU" sz="3200" dirty="0" smtClean="0">
                <a:solidFill>
                  <a:srgbClr val="000099"/>
                </a:solidFill>
                <a:latin typeface="Times New Roman" panose="02020603050405020304" pitchFamily="18" charset="0"/>
                <a:cs typeface="Times New Roman" panose="02020603050405020304" pitchFamily="18" charset="0"/>
              </a:rPr>
              <a:t>      </a:t>
            </a:r>
            <a:r>
              <a:rPr lang="ru-RU" sz="3200" dirty="0" err="1" smtClean="0">
                <a:solidFill>
                  <a:srgbClr val="000099"/>
                </a:solidFill>
                <a:latin typeface="Times New Roman" panose="02020603050405020304" pitchFamily="18" charset="0"/>
                <a:cs typeface="Times New Roman" panose="02020603050405020304" pitchFamily="18" charset="0"/>
              </a:rPr>
              <a:t>акета</a:t>
            </a:r>
            <a:r>
              <a:rPr lang="ru-RU" sz="3200" dirty="0" smtClean="0">
                <a:solidFill>
                  <a:srgbClr val="000099"/>
                </a:solidFill>
                <a:latin typeface="Times New Roman" panose="02020603050405020304" pitchFamily="18" charset="0"/>
                <a:cs typeface="Times New Roman" panose="02020603050405020304" pitchFamily="18" charset="0"/>
              </a:rPr>
              <a:t> </a:t>
            </a:r>
            <a:r>
              <a:rPr lang="ru-RU" sz="3200" dirty="0">
                <a:solidFill>
                  <a:srgbClr val="000099"/>
                </a:solidFill>
                <a:latin typeface="Times New Roman" panose="02020603050405020304" pitchFamily="18" charset="0"/>
                <a:cs typeface="Times New Roman" panose="02020603050405020304" pitchFamily="18" charset="0"/>
              </a:rPr>
              <a:t>(ракета)</a:t>
            </a:r>
          </a:p>
          <a:p>
            <a:pPr algn="ctr"/>
            <a:r>
              <a:rPr lang="ru-RU" sz="3200" dirty="0" smtClean="0">
                <a:solidFill>
                  <a:srgbClr val="000099"/>
                </a:solidFill>
                <a:latin typeface="Times New Roman" panose="02020603050405020304" pitchFamily="18" charset="0"/>
                <a:cs typeface="Times New Roman" panose="02020603050405020304" pitchFamily="18" charset="0"/>
              </a:rPr>
              <a:t>      вампа </a:t>
            </a:r>
            <a:r>
              <a:rPr lang="ru-RU" sz="3200" dirty="0">
                <a:solidFill>
                  <a:srgbClr val="000099"/>
                </a:solidFill>
                <a:latin typeface="Times New Roman" panose="02020603050405020304" pitchFamily="18" charset="0"/>
                <a:cs typeface="Times New Roman" panose="02020603050405020304" pitchFamily="18" charset="0"/>
              </a:rPr>
              <a:t>(лампа)</a:t>
            </a:r>
          </a:p>
          <a:p>
            <a:pPr algn="ctr"/>
            <a:r>
              <a:rPr lang="ru-RU" sz="3200" dirty="0" smtClean="0">
                <a:solidFill>
                  <a:srgbClr val="000099"/>
                </a:solidFill>
                <a:latin typeface="Times New Roman" panose="02020603050405020304" pitchFamily="18" charset="0"/>
                <a:cs typeface="Times New Roman" panose="02020603050405020304" pitchFamily="18" charset="0"/>
              </a:rPr>
              <a:t>   </a:t>
            </a:r>
            <a:r>
              <a:rPr lang="ru-RU" sz="3200" dirty="0" err="1" smtClean="0">
                <a:solidFill>
                  <a:srgbClr val="000099"/>
                </a:solidFill>
                <a:latin typeface="Times New Roman" panose="02020603050405020304" pitchFamily="18" charset="0"/>
                <a:cs typeface="Times New Roman" panose="02020603050405020304" pitchFamily="18" charset="0"/>
              </a:rPr>
              <a:t>игуски</a:t>
            </a:r>
            <a:r>
              <a:rPr lang="ru-RU" sz="3200" dirty="0" smtClean="0">
                <a:solidFill>
                  <a:srgbClr val="000099"/>
                </a:solidFill>
                <a:latin typeface="Times New Roman" panose="02020603050405020304" pitchFamily="18" charset="0"/>
                <a:cs typeface="Times New Roman" panose="02020603050405020304" pitchFamily="18" charset="0"/>
              </a:rPr>
              <a:t> </a:t>
            </a:r>
            <a:r>
              <a:rPr lang="ru-RU" sz="3200" dirty="0">
                <a:solidFill>
                  <a:srgbClr val="000099"/>
                </a:solidFill>
                <a:latin typeface="Times New Roman" panose="02020603050405020304" pitchFamily="18" charset="0"/>
                <a:cs typeface="Times New Roman" panose="02020603050405020304" pitchFamily="18" charset="0"/>
              </a:rPr>
              <a:t>(игрушки)</a:t>
            </a:r>
          </a:p>
        </p:txBody>
      </p:sp>
      <p:sp>
        <p:nvSpPr>
          <p:cNvPr id="5" name="Облако 4"/>
          <p:cNvSpPr/>
          <p:nvPr/>
        </p:nvSpPr>
        <p:spPr>
          <a:xfrm>
            <a:off x="6067425" y="2971800"/>
            <a:ext cx="914400" cy="53340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блако 5"/>
          <p:cNvSpPr/>
          <p:nvPr/>
        </p:nvSpPr>
        <p:spPr>
          <a:xfrm>
            <a:off x="7353300" y="3238500"/>
            <a:ext cx="628650" cy="34290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8349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94975" y="463208"/>
            <a:ext cx="9658350" cy="1754326"/>
          </a:xfrm>
          <a:prstGeom prst="rect">
            <a:avLst/>
          </a:prstGeom>
        </p:spPr>
        <p:txBody>
          <a:bodyPr wrap="square">
            <a:spAutoFit/>
          </a:bodyPr>
          <a:lstStyle/>
          <a:p>
            <a:pPr algn="ctr"/>
            <a:r>
              <a:rPr lang="ru-RU" sz="3600" b="1" dirty="0" smtClean="0">
                <a:solidFill>
                  <a:srgbClr val="000099"/>
                </a:solidFill>
                <a:latin typeface="Times New Roman" panose="02020603050405020304" pitchFamily="18" charset="0"/>
                <a:cs typeface="Times New Roman" panose="02020603050405020304" pitchFamily="18" charset="0"/>
              </a:rPr>
              <a:t>Нарушение дифференциации звуков на слух </a:t>
            </a:r>
            <a:r>
              <a:rPr lang="ru-RU" sz="3600" dirty="0" smtClean="0">
                <a:solidFill>
                  <a:srgbClr val="000099"/>
                </a:solidFill>
                <a:latin typeface="Times New Roman" panose="02020603050405020304" pitchFamily="18" charset="0"/>
                <a:cs typeface="Times New Roman" panose="02020603050405020304" pitchFamily="18" charset="0"/>
              </a:rPr>
              <a:t>(замена и смешение звуков, а при письме в смешение букв)</a:t>
            </a:r>
            <a:endParaRPr lang="ru-RU" sz="3600" dirty="0">
              <a:solidFill>
                <a:srgbClr val="000099"/>
              </a:solidFill>
              <a:latin typeface="Times New Roman" panose="02020603050405020304" pitchFamily="18" charset="0"/>
              <a:cs typeface="Times New Roman" panose="02020603050405020304" pitchFamily="18" charset="0"/>
            </a:endParaRPr>
          </a:p>
        </p:txBody>
      </p:sp>
      <p:sp>
        <p:nvSpPr>
          <p:cNvPr id="4" name="Облако 3"/>
          <p:cNvSpPr/>
          <p:nvPr/>
        </p:nvSpPr>
        <p:spPr>
          <a:xfrm>
            <a:off x="476250" y="2494620"/>
            <a:ext cx="5219700" cy="371568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dirty="0" err="1">
                <a:solidFill>
                  <a:srgbClr val="000099"/>
                </a:solidFill>
                <a:latin typeface="Times New Roman" panose="02020603050405020304" pitchFamily="18" charset="0"/>
                <a:cs typeface="Times New Roman" panose="02020603050405020304" pitchFamily="18" charset="0"/>
              </a:rPr>
              <a:t>сабаги</a:t>
            </a:r>
            <a:r>
              <a:rPr lang="ru-RU" sz="3000" dirty="0">
                <a:solidFill>
                  <a:srgbClr val="000099"/>
                </a:solidFill>
                <a:latin typeface="Times New Roman" panose="02020603050405020304" pitchFamily="18" charset="0"/>
                <a:cs typeface="Times New Roman" panose="02020603050405020304" pitchFamily="18" charset="0"/>
              </a:rPr>
              <a:t> (сапоги)</a:t>
            </a:r>
          </a:p>
          <a:p>
            <a:pPr algn="ctr"/>
            <a:r>
              <a:rPr lang="ru-RU" sz="3000" dirty="0" err="1">
                <a:solidFill>
                  <a:srgbClr val="000099"/>
                </a:solidFill>
                <a:latin typeface="Times New Roman" panose="02020603050405020304" pitchFamily="18" charset="0"/>
                <a:cs typeface="Times New Roman" panose="02020603050405020304" pitchFamily="18" charset="0"/>
              </a:rPr>
              <a:t>коста</a:t>
            </a:r>
            <a:r>
              <a:rPr lang="ru-RU" sz="3000" dirty="0">
                <a:solidFill>
                  <a:srgbClr val="000099"/>
                </a:solidFill>
                <a:latin typeface="Times New Roman" panose="02020603050405020304" pitchFamily="18" charset="0"/>
                <a:cs typeface="Times New Roman" panose="02020603050405020304" pitchFamily="18" charset="0"/>
              </a:rPr>
              <a:t> (кошка)</a:t>
            </a:r>
          </a:p>
          <a:p>
            <a:pPr algn="ctr"/>
            <a:r>
              <a:rPr lang="ru-RU" sz="3000" dirty="0" err="1">
                <a:solidFill>
                  <a:srgbClr val="000099"/>
                </a:solidFill>
                <a:latin typeface="Times New Roman" panose="02020603050405020304" pitchFamily="18" charset="0"/>
                <a:cs typeface="Times New Roman" panose="02020603050405020304" pitchFamily="18" charset="0"/>
              </a:rPr>
              <a:t>индеес</a:t>
            </a:r>
            <a:r>
              <a:rPr lang="ru-RU" sz="3000" dirty="0">
                <a:solidFill>
                  <a:srgbClr val="000099"/>
                </a:solidFill>
                <a:latin typeface="Times New Roman" panose="02020603050405020304" pitchFamily="18" charset="0"/>
                <a:cs typeface="Times New Roman" panose="02020603050405020304" pitchFamily="18" charset="0"/>
              </a:rPr>
              <a:t> (индеец)</a:t>
            </a:r>
          </a:p>
          <a:p>
            <a:pPr algn="ctr"/>
            <a:r>
              <a:rPr lang="ru-RU" sz="3000" dirty="0" err="1" smtClean="0">
                <a:solidFill>
                  <a:srgbClr val="000099"/>
                </a:solidFill>
                <a:latin typeface="Times New Roman" panose="02020603050405020304" pitchFamily="18" charset="0"/>
                <a:cs typeface="Times New Roman" panose="02020603050405020304" pitchFamily="18" charset="0"/>
              </a:rPr>
              <a:t>тимадам</a:t>
            </a:r>
            <a:r>
              <a:rPr lang="ru-RU" sz="3000" dirty="0" smtClean="0">
                <a:solidFill>
                  <a:srgbClr val="000099"/>
                </a:solidFill>
                <a:latin typeface="Times New Roman" panose="02020603050405020304" pitchFamily="18" charset="0"/>
                <a:cs typeface="Times New Roman" panose="02020603050405020304" pitchFamily="18" charset="0"/>
              </a:rPr>
              <a:t> </a:t>
            </a:r>
            <a:r>
              <a:rPr lang="ru-RU" sz="3000" dirty="0">
                <a:solidFill>
                  <a:srgbClr val="000099"/>
                </a:solidFill>
                <a:latin typeface="Times New Roman" panose="02020603050405020304" pitchFamily="18" charset="0"/>
                <a:cs typeface="Times New Roman" panose="02020603050405020304" pitchFamily="18" charset="0"/>
              </a:rPr>
              <a:t>(чемодан</a:t>
            </a:r>
            <a:r>
              <a:rPr lang="ru-RU" sz="3000" dirty="0" smtClean="0">
                <a:solidFill>
                  <a:srgbClr val="000099"/>
                </a:solidFill>
                <a:latin typeface="Times New Roman" panose="02020603050405020304" pitchFamily="18" charset="0"/>
                <a:cs typeface="Times New Roman" panose="02020603050405020304" pitchFamily="18" charset="0"/>
              </a:rPr>
              <a:t>)</a:t>
            </a:r>
          </a:p>
          <a:p>
            <a:pPr algn="ctr"/>
            <a:r>
              <a:rPr lang="ru-RU" sz="3000" dirty="0" err="1">
                <a:solidFill>
                  <a:srgbClr val="000099"/>
                </a:solidFill>
                <a:latin typeface="Times New Roman" panose="02020603050405020304" pitchFamily="18" charset="0"/>
                <a:cs typeface="Times New Roman" panose="02020603050405020304" pitchFamily="18" charset="0"/>
              </a:rPr>
              <a:t>з</a:t>
            </a:r>
            <a:r>
              <a:rPr lang="ru-RU" sz="3000" dirty="0" err="1" smtClean="0">
                <a:solidFill>
                  <a:srgbClr val="000099"/>
                </a:solidFill>
                <a:latin typeface="Times New Roman" panose="02020603050405020304" pitchFamily="18" charset="0"/>
                <a:cs typeface="Times New Roman" panose="02020603050405020304" pitchFamily="18" charset="0"/>
              </a:rPr>
              <a:t>айчит</a:t>
            </a:r>
            <a:r>
              <a:rPr lang="ru-RU" sz="3000" dirty="0" smtClean="0">
                <a:solidFill>
                  <a:srgbClr val="000099"/>
                </a:solidFill>
                <a:latin typeface="Times New Roman" panose="02020603050405020304" pitchFamily="18" charset="0"/>
                <a:cs typeface="Times New Roman" panose="02020603050405020304" pitchFamily="18" charset="0"/>
              </a:rPr>
              <a:t> (зайчик)</a:t>
            </a:r>
          </a:p>
          <a:p>
            <a:pPr algn="ctr"/>
            <a:r>
              <a:rPr lang="ru-RU" sz="3000" dirty="0" err="1">
                <a:solidFill>
                  <a:srgbClr val="000099"/>
                </a:solidFill>
                <a:latin typeface="Times New Roman" panose="02020603050405020304" pitchFamily="18" charset="0"/>
                <a:cs typeface="Times New Roman" panose="02020603050405020304" pitchFamily="18" charset="0"/>
              </a:rPr>
              <a:t>ш</a:t>
            </a:r>
            <a:r>
              <a:rPr lang="ru-RU" sz="3000" dirty="0" err="1" smtClean="0">
                <a:solidFill>
                  <a:srgbClr val="000099"/>
                </a:solidFill>
                <a:latin typeface="Times New Roman" panose="02020603050405020304" pitchFamily="18" charset="0"/>
                <a:cs typeface="Times New Roman" panose="02020603050405020304" pitchFamily="18" charset="0"/>
              </a:rPr>
              <a:t>абака</a:t>
            </a:r>
            <a:r>
              <a:rPr lang="ru-RU" sz="3000" dirty="0" smtClean="0">
                <a:solidFill>
                  <a:srgbClr val="000099"/>
                </a:solidFill>
                <a:latin typeface="Times New Roman" panose="02020603050405020304" pitchFamily="18" charset="0"/>
                <a:cs typeface="Times New Roman" panose="02020603050405020304" pitchFamily="18" charset="0"/>
              </a:rPr>
              <a:t> (собака)</a:t>
            </a:r>
            <a:endParaRPr lang="ru-RU" sz="3000" dirty="0">
              <a:solidFill>
                <a:srgbClr val="000099"/>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0" y="3198543"/>
            <a:ext cx="4490575" cy="3659457"/>
          </a:xfrm>
          <a:prstGeom prst="rect">
            <a:avLst/>
          </a:prstGeom>
        </p:spPr>
      </p:pic>
      <p:sp>
        <p:nvSpPr>
          <p:cNvPr id="6" name="Облако 5"/>
          <p:cNvSpPr/>
          <p:nvPr/>
        </p:nvSpPr>
        <p:spPr>
          <a:xfrm>
            <a:off x="7505700" y="3387590"/>
            <a:ext cx="647700" cy="42572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блако 6"/>
          <p:cNvSpPr/>
          <p:nvPr/>
        </p:nvSpPr>
        <p:spPr>
          <a:xfrm>
            <a:off x="5962650" y="2990850"/>
            <a:ext cx="990600" cy="60960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73667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95400" y="267385"/>
            <a:ext cx="10515600" cy="1200329"/>
          </a:xfrm>
          <a:prstGeom prst="rect">
            <a:avLst/>
          </a:prstGeom>
        </p:spPr>
        <p:txBody>
          <a:bodyPr wrap="square">
            <a:spAutoFit/>
          </a:bodyPr>
          <a:lstStyle/>
          <a:p>
            <a:pPr algn="ctr"/>
            <a:r>
              <a:rPr lang="ru-RU" sz="3600" b="1" dirty="0" smtClean="0">
                <a:solidFill>
                  <a:srgbClr val="000099"/>
                </a:solidFill>
                <a:latin typeface="Times New Roman" panose="02020603050405020304" pitchFamily="18" charset="0"/>
                <a:cs typeface="Times New Roman" panose="02020603050405020304" pitchFamily="18" charset="0"/>
              </a:rPr>
              <a:t>Логопедическая работа проводится в следующей последовательности:</a:t>
            </a:r>
            <a:endParaRPr lang="ru-RU" b="1" dirty="0">
              <a:solidFill>
                <a:srgbClr val="000099"/>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3171421498"/>
              </p:ext>
            </p:extLst>
          </p:nvPr>
        </p:nvGraphicFramePr>
        <p:xfrm>
          <a:off x="304800" y="1601064"/>
          <a:ext cx="11506200" cy="5085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36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650" y="286435"/>
            <a:ext cx="11811000" cy="1323439"/>
          </a:xfrm>
          <a:prstGeom prst="rect">
            <a:avLst/>
          </a:prstGeom>
        </p:spPr>
        <p:txBody>
          <a:bodyPr wrap="square">
            <a:spAutoFit/>
          </a:bodyPr>
          <a:lstStyle/>
          <a:p>
            <a:pPr algn="ctr"/>
            <a:r>
              <a:rPr lang="ru-RU" sz="4000" b="1" dirty="0">
                <a:solidFill>
                  <a:srgbClr val="000099"/>
                </a:solidFill>
                <a:latin typeface="Times New Roman" panose="02020603050405020304" pitchFamily="18" charset="0"/>
                <a:cs typeface="Times New Roman" panose="02020603050405020304" pitchFamily="18" charset="0"/>
              </a:rPr>
              <a:t>Игры и упражнения для развития фонематического слуха и восприятия</a:t>
            </a:r>
          </a:p>
        </p:txBody>
      </p:sp>
      <p:sp>
        <p:nvSpPr>
          <p:cNvPr id="3" name="Прямоугольник 2"/>
          <p:cNvSpPr/>
          <p:nvPr/>
        </p:nvSpPr>
        <p:spPr>
          <a:xfrm>
            <a:off x="514350" y="1609874"/>
            <a:ext cx="10687050" cy="2677656"/>
          </a:xfrm>
          <a:prstGeom prst="rect">
            <a:avLst/>
          </a:prstGeom>
        </p:spPr>
        <p:txBody>
          <a:bodyPr wrap="square">
            <a:spAutoFit/>
          </a:bodyPr>
          <a:lstStyle/>
          <a:p>
            <a:pPr algn="just"/>
            <a:r>
              <a:rPr lang="ru-RU" sz="2800" b="1" dirty="0">
                <a:solidFill>
                  <a:srgbClr val="000099"/>
                </a:solidFill>
                <a:latin typeface="Times New Roman" panose="02020603050405020304" pitchFamily="18" charset="0"/>
                <a:cs typeface="Times New Roman" panose="02020603050405020304" pitchFamily="18" charset="0"/>
              </a:rPr>
              <a:t>«Отгадай, что шумит».</a:t>
            </a:r>
          </a:p>
          <a:p>
            <a:pPr algn="just"/>
            <a:r>
              <a:rPr lang="ru-RU" sz="2800" dirty="0">
                <a:solidFill>
                  <a:srgbClr val="000099"/>
                </a:solidFill>
                <a:latin typeface="Times New Roman" panose="02020603050405020304" pitchFamily="18" charset="0"/>
                <a:cs typeface="Times New Roman" panose="02020603050405020304" pitchFamily="18" charset="0"/>
              </a:rPr>
              <a:t>Показать малышу, какие звуки издают различные предметы (как шуршит бумага, как звенит бубен, какой звук издает барабан, как звучит погремушка). Затем нужно воспроизводить звуки так, чтобы ребенок не видел сам предмет. А ребенок  постарается угадать, какой предмет издает такой звук.</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025" y="4287530"/>
            <a:ext cx="5981700" cy="2305676"/>
          </a:xfrm>
          <a:prstGeom prst="rect">
            <a:avLst/>
          </a:prstGeom>
          <a:solidFill>
            <a:srgbClr val="D1A0E4">
              <a:alpha val="94000"/>
            </a:srgbClr>
          </a:solidFill>
        </p:spPr>
      </p:pic>
    </p:spTree>
    <p:extLst>
      <p:ext uri="{BB962C8B-B14F-4D97-AF65-F5344CB8AC3E}">
        <p14:creationId xmlns:p14="http://schemas.microsoft.com/office/powerpoint/2010/main" val="2068462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6553" y="1490186"/>
            <a:ext cx="7691597" cy="3046988"/>
          </a:xfrm>
          <a:prstGeom prst="rect">
            <a:avLst/>
          </a:prstGeom>
        </p:spPr>
        <p:txBody>
          <a:bodyPr wrap="square">
            <a:spAutoFit/>
          </a:bodyPr>
          <a:lstStyle/>
          <a:p>
            <a:pPr algn="just"/>
            <a:r>
              <a:rPr lang="ru-RU" sz="3200" b="1" dirty="0">
                <a:solidFill>
                  <a:srgbClr val="000099"/>
                </a:solidFill>
                <a:latin typeface="Times New Roman" panose="02020603050405020304" pitchFamily="18" charset="0"/>
                <a:cs typeface="Times New Roman" panose="02020603050405020304" pitchFamily="18" charset="0"/>
              </a:rPr>
              <a:t>«Слышим звон и не знаем где он».</a:t>
            </a:r>
          </a:p>
          <a:p>
            <a:pPr algn="just"/>
            <a:r>
              <a:rPr lang="ru-RU" sz="3200" dirty="0">
                <a:solidFill>
                  <a:srgbClr val="000099"/>
                </a:solidFill>
                <a:latin typeface="Times New Roman" panose="02020603050405020304" pitchFamily="18" charset="0"/>
                <a:cs typeface="Times New Roman" panose="02020603050405020304" pitchFamily="18" charset="0"/>
              </a:rPr>
              <a:t>Ребенок закрывает глаза, а вы позвоните в колокольчик. Попросите ребенка повернуться лицом к тому месту, откуда слышен звук и, не открывая глаз, рукой показать направление.</a:t>
            </a:r>
          </a:p>
        </p:txBody>
      </p:sp>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422"/>
                    </a14:imgEffect>
                  </a14:imgLayer>
                </a14:imgProps>
              </a:ext>
              <a:ext uri="{28A0092B-C50C-407E-A947-70E740481C1C}">
                <a14:useLocalDpi xmlns:a14="http://schemas.microsoft.com/office/drawing/2010/main" val="0"/>
              </a:ext>
            </a:extLst>
          </a:blip>
          <a:stretch>
            <a:fillRect/>
          </a:stretch>
        </p:blipFill>
        <p:spPr>
          <a:xfrm>
            <a:off x="8329453" y="1642586"/>
            <a:ext cx="3525838" cy="4491514"/>
          </a:xfrm>
          <a:prstGeom prst="rect">
            <a:avLst/>
          </a:prstGeom>
        </p:spPr>
      </p:pic>
    </p:spTree>
    <p:extLst>
      <p:ext uri="{BB962C8B-B14F-4D97-AF65-F5344CB8AC3E}">
        <p14:creationId xmlns:p14="http://schemas.microsoft.com/office/powerpoint/2010/main" val="3371840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8150" y="1533555"/>
            <a:ext cx="6381750" cy="3539430"/>
          </a:xfrm>
          <a:prstGeom prst="rect">
            <a:avLst/>
          </a:prstGeom>
        </p:spPr>
        <p:txBody>
          <a:bodyPr wrap="square">
            <a:spAutoFit/>
          </a:bodyPr>
          <a:lstStyle/>
          <a:p>
            <a:pPr algn="just"/>
            <a:r>
              <a:rPr lang="ru-RU" sz="3200" b="1" dirty="0">
                <a:solidFill>
                  <a:srgbClr val="000099"/>
                </a:solidFill>
                <a:latin typeface="Times New Roman" panose="02020603050405020304" pitchFamily="18" charset="0"/>
                <a:cs typeface="Times New Roman" panose="02020603050405020304" pitchFamily="18" charset="0"/>
              </a:rPr>
              <a:t>«Слушаем тишину». </a:t>
            </a:r>
          </a:p>
          <a:p>
            <a:pPr algn="just"/>
            <a:r>
              <a:rPr lang="ru-RU" sz="3200" dirty="0">
                <a:solidFill>
                  <a:srgbClr val="000099"/>
                </a:solidFill>
                <a:latin typeface="Times New Roman" panose="02020603050405020304" pitchFamily="18" charset="0"/>
                <a:cs typeface="Times New Roman" panose="02020603050405020304" pitchFamily="18" charset="0"/>
              </a:rPr>
              <a:t>Прислушиваемся в течении минуты к окружающим звукам. Нужно услышать и запомнить их как можно больше (скрип двери, сигнал автомобиля, тиканье часов, шаги и т.д.)</a:t>
            </a:r>
            <a:endParaRPr lang="ru-RU" dirty="0">
              <a:solidFill>
                <a:srgbClr val="000099"/>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5" l="649" r="98052">
                        <a14:foregroundMark x1="30519" y1="32323" x2="30519" y2="32323"/>
                        <a14:foregroundMark x1="57792" y1="31313" x2="57792" y2="31313"/>
                        <a14:foregroundMark x1="37013" y1="62121" x2="37013" y2="62121"/>
                        <a14:foregroundMark x1="40909" y1="61111" x2="40909" y2="61111"/>
                        <a14:foregroundMark x1="62987" y1="59091" x2="62987" y2="59091"/>
                        <a14:foregroundMark x1="68182" y1="59091" x2="68182" y2="59091"/>
                        <a14:foregroundMark x1="78571" y1="66667" x2="78571" y2="66667"/>
                        <a14:foregroundMark x1="83766" y1="75758" x2="83766" y2="75758"/>
                        <a14:foregroundMark x1="46753" y1="69697" x2="46753" y2="69697"/>
                        <a14:foregroundMark x1="34416" y1="71212" x2="34416" y2="71212"/>
                        <a14:foregroundMark x1="33766" y1="79798" x2="33766" y2="79798"/>
                        <a14:foregroundMark x1="30519" y1="86869" x2="30519" y2="86869"/>
                        <a14:foregroundMark x1="50649" y1="79293" x2="50649" y2="79293"/>
                        <a14:foregroundMark x1="52597" y1="87879" x2="52597" y2="87879"/>
                        <a14:foregroundMark x1="53896" y1="94949" x2="53896" y2="94949"/>
                        <a14:foregroundMark x1="56494" y1="86869" x2="56494" y2="86869"/>
                        <a14:foregroundMark x1="62987" y1="95960" x2="62987" y2="95960"/>
                        <a14:foregroundMark x1="75974" y1="96465" x2="75974" y2="96465"/>
                        <a14:foregroundMark x1="42857" y1="87879" x2="42857" y2="87879"/>
                      </a14:backgroundRemoval>
                    </a14:imgEffect>
                  </a14:imgLayer>
                </a14:imgProps>
              </a:ext>
              <a:ext uri="{28A0092B-C50C-407E-A947-70E740481C1C}">
                <a14:useLocalDpi xmlns:a14="http://schemas.microsoft.com/office/drawing/2010/main" val="0"/>
              </a:ext>
            </a:extLst>
          </a:blip>
          <a:stretch>
            <a:fillRect/>
          </a:stretch>
        </p:blipFill>
        <p:spPr>
          <a:xfrm>
            <a:off x="7658100" y="1154274"/>
            <a:ext cx="3958167" cy="5094125"/>
          </a:xfrm>
          <a:prstGeom prst="rect">
            <a:avLst/>
          </a:prstGeom>
        </p:spPr>
      </p:pic>
    </p:spTree>
    <p:extLst>
      <p:ext uri="{BB962C8B-B14F-4D97-AF65-F5344CB8AC3E}">
        <p14:creationId xmlns:p14="http://schemas.microsoft.com/office/powerpoint/2010/main" val="88896084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758</Words>
  <Application>Microsoft Office PowerPoint</Application>
  <PresentationFormat>Произвольный</PresentationFormat>
  <Paragraphs>72</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    Консультация для родителей  «Нарушение фонематического  слуха  и как его преодолеть?»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Нарушение фонематического  слуха   и как его преодолеть? </dc:title>
  <dc:creator>Arina Noskova</dc:creator>
  <cp:lastModifiedBy>User</cp:lastModifiedBy>
  <cp:revision>33</cp:revision>
  <dcterms:created xsi:type="dcterms:W3CDTF">2019-02-21T22:14:34Z</dcterms:created>
  <dcterms:modified xsi:type="dcterms:W3CDTF">2020-03-06T12:17:40Z</dcterms:modified>
</cp:coreProperties>
</file>