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381363-2F29-4D2A-8F5A-FDC41EF2AD87}" type="datetimeFigureOut">
              <a:rPr lang="ru-RU" smtClean="0"/>
              <a:pPr/>
              <a:t>21.03.2011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C9F3B-5760-46D0-B334-7DD2F5C4140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9F3B-5760-46D0-B334-7DD2F5C4140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21.03.2011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posternazakaz.ru/shop/makeframe/18753/522/82/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taina.kz/pictures/wiki/files/98/d83e2d56efda4cf1ed63f98049286aab.JPG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hyperlink" Target="http://www.lovetime.ru/user/15222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puzzlebank.ru/shop/makeframe/50276/503/82/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ksu.ru/chmku/images/10b.jpg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14480" y="714356"/>
            <a:ext cx="57166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latin typeface="AnastasiaScript" pitchFamily="2" charset="0"/>
              </a:rPr>
              <a:t>Химический вечер:</a:t>
            </a:r>
          </a:p>
          <a:p>
            <a:pPr algn="ctr"/>
            <a:r>
              <a:rPr lang="ru-RU" sz="4800" b="1" dirty="0" smtClean="0">
                <a:latin typeface="AnastasiaScript" pitchFamily="2" charset="0"/>
              </a:rPr>
              <a:t>«Посвящение в химики»</a:t>
            </a:r>
            <a:endParaRPr lang="ru-RU" sz="4800" b="1" dirty="0">
              <a:latin typeface="AnastasiaScript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6182" y="4000504"/>
            <a:ext cx="521494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nastasiaScript" pitchFamily="2" charset="0"/>
              </a:rPr>
              <a:t>Учитель химии МОУ 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nastasiaScript" pitchFamily="2" charset="0"/>
              </a:rPr>
              <a:t>«СОШ с. Берёзовая Лука 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nastasiaScript" pitchFamily="2" charset="0"/>
              </a:rPr>
              <a:t>Духовницкого района 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nastasiaScript" pitchFamily="2" charset="0"/>
              </a:rPr>
              <a:t>Саратовской области»</a:t>
            </a:r>
          </a:p>
          <a:p>
            <a:pPr algn="ctr"/>
            <a:r>
              <a:rPr lang="ru-RU" sz="2800" b="1" i="1" dirty="0" err="1" smtClean="0">
                <a:latin typeface="AnastasiaScript" pitchFamily="2" charset="0"/>
              </a:rPr>
              <a:t>Божкова</a:t>
            </a:r>
            <a:r>
              <a:rPr lang="ru-RU" sz="2800" b="1" i="1" dirty="0" smtClean="0">
                <a:latin typeface="AnastasiaScript" pitchFamily="2" charset="0"/>
              </a:rPr>
              <a:t> Людмила Петровна</a:t>
            </a:r>
            <a:endParaRPr lang="ru-RU" sz="2800" b="1" i="1" dirty="0">
              <a:latin typeface="AnastasiaScript" pitchFamily="2" charset="0"/>
            </a:endParaRPr>
          </a:p>
        </p:txBody>
      </p:sp>
      <p:pic>
        <p:nvPicPr>
          <p:cNvPr id="4" name="Рисунок 3" descr="SC-020-0245. Фото химическая промышленность, картинки химической промышленности, постеры Хим.промышленность, плакат Хим.промышленность">
            <a:hlinkClick r:id="rId2" tooltip="&quot;&quot;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214686"/>
            <a:ext cx="3071834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14348" y="642918"/>
            <a:ext cx="535785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3300" lvl="7" indent="-342900"/>
            <a:r>
              <a:rPr lang="ru-RU" sz="4000" b="1" i="1" dirty="0" smtClean="0"/>
              <a:t>1870 год </a:t>
            </a:r>
          </a:p>
          <a:p>
            <a:pPr marL="342900" indent="-342900" algn="ctr"/>
            <a:r>
              <a:rPr lang="ru-RU" sz="2800" dirty="0" smtClean="0"/>
              <a:t>Русский химик  Николай Николаевич </a:t>
            </a:r>
            <a:r>
              <a:rPr lang="ru-RU" sz="2800" b="1" dirty="0" smtClean="0"/>
              <a:t>Бекетов</a:t>
            </a:r>
          </a:p>
          <a:p>
            <a:pPr marL="342900" indent="-342900" algn="ctr"/>
            <a:r>
              <a:rPr lang="ru-RU" sz="2800" dirty="0" smtClean="0"/>
              <a:t>Впервые получил безводные оксиды</a:t>
            </a:r>
          </a:p>
          <a:p>
            <a:pPr marL="342900" indent="-342900" algn="ctr"/>
            <a:r>
              <a:rPr lang="ru-RU" sz="2800" dirty="0" smtClean="0"/>
              <a:t>Щелочных металлов. </a:t>
            </a:r>
          </a:p>
          <a:p>
            <a:pPr marL="342900" indent="-342900" algn="ctr"/>
            <a:r>
              <a:rPr lang="ru-RU" sz="2800" dirty="0" smtClean="0"/>
              <a:t>Положил начало алюминотермии, открыв </a:t>
            </a:r>
          </a:p>
          <a:p>
            <a:pPr marL="342900" indent="-342900" algn="ctr"/>
            <a:r>
              <a:rPr lang="ru-RU" sz="2800" dirty="0" smtClean="0"/>
              <a:t>способность алюминия восстанавливать </a:t>
            </a:r>
          </a:p>
          <a:p>
            <a:pPr marL="342900" indent="-342900" algn="ctr"/>
            <a:r>
              <a:rPr lang="ru-RU" sz="2800" dirty="0" smtClean="0"/>
              <a:t>металлы из их оксидов.</a:t>
            </a:r>
            <a:endParaRPr lang="ru-RU" sz="2800" dirty="0"/>
          </a:p>
        </p:txBody>
      </p:sp>
      <p:pic>
        <p:nvPicPr>
          <p:cNvPr id="6146" name="Picture 2" descr="http://taina.kz/pictures/wiki/files/98/d83e2d56efda4cf1ed63f98049286aab.JPG">
            <a:hlinkClick r:id="rId2" tooltip="Николай Николаевич Бекетов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64" y="1857364"/>
            <a:ext cx="1900241" cy="25853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2910" y="1071546"/>
            <a:ext cx="407196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/>
              <a:t>1872 год –</a:t>
            </a:r>
          </a:p>
          <a:p>
            <a:pPr algn="ctr"/>
            <a:r>
              <a:rPr lang="ru-RU" sz="2800" dirty="0" smtClean="0"/>
              <a:t>Ф. Ф. </a:t>
            </a:r>
            <a:r>
              <a:rPr lang="ru-RU" sz="2800" b="1" dirty="0" err="1" smtClean="0"/>
              <a:t>Бельштейн</a:t>
            </a:r>
            <a:r>
              <a:rPr lang="ru-RU" sz="2800" dirty="0" smtClean="0"/>
              <a:t>, русский химик, </a:t>
            </a:r>
          </a:p>
          <a:p>
            <a:pPr algn="ctr"/>
            <a:r>
              <a:rPr lang="ru-RU" sz="2800" dirty="0" smtClean="0"/>
              <a:t>предложил высокочувствительный </a:t>
            </a:r>
          </a:p>
          <a:p>
            <a:pPr algn="ctr"/>
            <a:r>
              <a:rPr lang="ru-RU" sz="2800" dirty="0" smtClean="0"/>
              <a:t>способ определения галогенов в </a:t>
            </a:r>
          </a:p>
          <a:p>
            <a:pPr algn="ctr"/>
            <a:r>
              <a:rPr lang="ru-RU" sz="2800" dirty="0" smtClean="0"/>
              <a:t>органических соединениях.</a:t>
            </a:r>
            <a:endParaRPr lang="ru-RU" sz="2800" dirty="0"/>
          </a:p>
        </p:txBody>
      </p:sp>
      <p:pic>
        <p:nvPicPr>
          <p:cNvPr id="5122" name="Picture 2" descr="http://dic.academic.ru/pictures/wiki/files/1041/b967b74b7360a3bce8f0c7282c10e38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1142984"/>
            <a:ext cx="2571768" cy="34118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785794"/>
            <a:ext cx="5286411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/>
              <a:t>1862 – 1879 гг. –</a:t>
            </a:r>
          </a:p>
          <a:p>
            <a:pPr algn="ctr"/>
            <a:r>
              <a:rPr lang="ru-RU" sz="2000" dirty="0" smtClean="0"/>
              <a:t>Замечательная серия синтезов предельных</a:t>
            </a:r>
          </a:p>
          <a:p>
            <a:pPr algn="ctr"/>
            <a:r>
              <a:rPr lang="ru-RU" sz="2000" dirty="0" smtClean="0"/>
              <a:t> и непредельных одноатомных спиртов, </a:t>
            </a:r>
          </a:p>
          <a:p>
            <a:pPr algn="ctr"/>
            <a:r>
              <a:rPr lang="ru-RU" sz="2000" dirty="0" smtClean="0"/>
              <a:t>непредельных третичных спиртов, проведённая </a:t>
            </a:r>
          </a:p>
          <a:p>
            <a:pPr algn="ctr"/>
            <a:r>
              <a:rPr lang="ru-RU" sz="2000" dirty="0" smtClean="0"/>
              <a:t>Александром Михайловичем </a:t>
            </a:r>
            <a:r>
              <a:rPr lang="ru-RU" sz="2000" b="1" dirty="0" smtClean="0"/>
              <a:t>Зайцевым.</a:t>
            </a:r>
          </a:p>
          <a:p>
            <a:pPr algn="ctr"/>
            <a:r>
              <a:rPr lang="ru-RU" sz="2000" dirty="0" smtClean="0"/>
              <a:t>Подтверждение теории химического строения</a:t>
            </a:r>
          </a:p>
          <a:p>
            <a:pPr algn="ctr"/>
            <a:r>
              <a:rPr lang="ru-RU" sz="2000" dirty="0" smtClean="0"/>
              <a:t> при открытии Зайцевым новых классов </a:t>
            </a:r>
          </a:p>
          <a:p>
            <a:pPr algn="ctr"/>
            <a:r>
              <a:rPr lang="ru-RU" sz="2000" dirty="0" smtClean="0"/>
              <a:t>органических веществ (лактонов, </a:t>
            </a:r>
          </a:p>
          <a:p>
            <a:pPr algn="ctr"/>
            <a:r>
              <a:rPr lang="ru-RU" sz="2000" dirty="0" smtClean="0"/>
              <a:t>диоксистеариновых кислот т. д.). На основе </a:t>
            </a:r>
          </a:p>
          <a:p>
            <a:pPr algn="ctr"/>
            <a:r>
              <a:rPr lang="ru-RU" sz="2000" dirty="0" smtClean="0"/>
              <a:t>данных синтезов создано огромное число </a:t>
            </a:r>
          </a:p>
          <a:p>
            <a:pPr algn="ctr"/>
            <a:r>
              <a:rPr lang="ru-RU" sz="2000" dirty="0" smtClean="0"/>
              <a:t>соединений, среди которых витамины, гормоны,</a:t>
            </a:r>
          </a:p>
          <a:p>
            <a:pPr algn="ctr"/>
            <a:r>
              <a:rPr lang="ru-RU" sz="2000" dirty="0" smtClean="0"/>
              <a:t> другие физиологически важные вещества.</a:t>
            </a:r>
          </a:p>
          <a:p>
            <a:pPr algn="ctr"/>
            <a:endParaRPr lang="ru-RU" sz="2400" dirty="0"/>
          </a:p>
        </p:txBody>
      </p:sp>
      <p:pic>
        <p:nvPicPr>
          <p:cNvPr id="5" name="Рисунок 4" descr="А. М. Зайцев.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1571612"/>
            <a:ext cx="2571768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000108"/>
            <a:ext cx="8412111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dirty="0" smtClean="0"/>
              <a:t>1896 год – </a:t>
            </a:r>
          </a:p>
          <a:p>
            <a:pPr algn="ctr"/>
            <a:r>
              <a:rPr lang="ru-RU" sz="2800" dirty="0" err="1" smtClean="0"/>
              <a:t>Пауль</a:t>
            </a:r>
            <a:r>
              <a:rPr lang="ru-RU" sz="2800" b="1" dirty="0" smtClean="0"/>
              <a:t>  </a:t>
            </a:r>
            <a:r>
              <a:rPr lang="ru-RU" sz="2800" b="1" dirty="0" err="1" smtClean="0"/>
              <a:t>Вальден</a:t>
            </a:r>
            <a:r>
              <a:rPr lang="ru-RU" sz="2800" b="1" dirty="0" smtClean="0"/>
              <a:t> </a:t>
            </a:r>
            <a:r>
              <a:rPr lang="ru-RU" sz="2800" dirty="0" smtClean="0"/>
              <a:t>пришёл к </a:t>
            </a:r>
          </a:p>
          <a:p>
            <a:pPr algn="ctr"/>
            <a:r>
              <a:rPr lang="ru-RU" sz="2800" dirty="0" smtClean="0"/>
              <a:t>крупному открытию в химии – </a:t>
            </a:r>
          </a:p>
          <a:p>
            <a:pPr algn="ctr"/>
            <a:r>
              <a:rPr lang="ru-RU" sz="2800" dirty="0" smtClean="0"/>
              <a:t>«оптическому круговому процессу», изучив </a:t>
            </a:r>
          </a:p>
          <a:p>
            <a:pPr algn="ctr"/>
            <a:r>
              <a:rPr lang="ru-RU" sz="2800" dirty="0" smtClean="0"/>
              <a:t>оптическую деятельность и вращательную </a:t>
            </a:r>
          </a:p>
          <a:p>
            <a:pPr algn="ctr"/>
            <a:r>
              <a:rPr lang="ru-RU" sz="2800" dirty="0" smtClean="0"/>
              <a:t>способность большого  числа соединений.</a:t>
            </a:r>
          </a:p>
          <a:p>
            <a:pPr algn="ctr"/>
            <a:r>
              <a:rPr lang="ru-RU" sz="2800" dirty="0" smtClean="0"/>
              <a:t>Значение исследований </a:t>
            </a:r>
            <a:r>
              <a:rPr lang="ru-RU" sz="2800" dirty="0" err="1" smtClean="0"/>
              <a:t>Вальдена</a:t>
            </a:r>
            <a:r>
              <a:rPr lang="ru-RU" sz="2800" dirty="0" smtClean="0"/>
              <a:t> состоит в том,</a:t>
            </a:r>
          </a:p>
          <a:p>
            <a:pPr algn="ctr"/>
            <a:r>
              <a:rPr lang="ru-RU" sz="2800" dirty="0" smtClean="0"/>
              <a:t> что был подготовлен переход от статической </a:t>
            </a:r>
          </a:p>
          <a:p>
            <a:pPr algn="ctr"/>
            <a:r>
              <a:rPr lang="ru-RU" sz="2800" dirty="0" smtClean="0"/>
              <a:t>стереохимии к динамической. «</a:t>
            </a:r>
            <a:r>
              <a:rPr lang="ru-RU" sz="2800" dirty="0" err="1" smtClean="0"/>
              <a:t>Вальденовское</a:t>
            </a:r>
            <a:endParaRPr lang="ru-RU" sz="2800" dirty="0" smtClean="0"/>
          </a:p>
          <a:p>
            <a:pPr algn="ctr"/>
            <a:r>
              <a:rPr lang="ru-RU" sz="2800" dirty="0" smtClean="0"/>
              <a:t>обращение» учитывается в процессах, </a:t>
            </a:r>
          </a:p>
          <a:p>
            <a:pPr algn="ctr"/>
            <a:r>
              <a:rPr lang="ru-RU" sz="2800" dirty="0" smtClean="0"/>
              <a:t>относящихся к биологической  химии.</a:t>
            </a:r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285728"/>
            <a:ext cx="5072097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Пусть </a:t>
            </a:r>
            <a:r>
              <a:rPr lang="ru-RU" sz="2400" b="1" dirty="0" smtClean="0"/>
              <a:t>девизом </a:t>
            </a:r>
            <a:r>
              <a:rPr lang="ru-RU" sz="2400" dirty="0" smtClean="0"/>
              <a:t>для вас, </a:t>
            </a:r>
          </a:p>
          <a:p>
            <a:pPr algn="ctr"/>
            <a:r>
              <a:rPr lang="ru-RU" sz="2400" dirty="0" smtClean="0"/>
              <a:t>поколения </a:t>
            </a:r>
            <a:r>
              <a:rPr lang="en-US" sz="2400" dirty="0" smtClean="0"/>
              <a:t>XXI</a:t>
            </a:r>
            <a:r>
              <a:rPr lang="ru-RU" sz="2400" dirty="0" smtClean="0"/>
              <a:t> века,</a:t>
            </a:r>
          </a:p>
          <a:p>
            <a:pPr algn="ctr"/>
            <a:r>
              <a:rPr lang="ru-RU" sz="2400" dirty="0" smtClean="0"/>
              <a:t>послужат слова </a:t>
            </a:r>
          </a:p>
          <a:p>
            <a:pPr algn="ctr"/>
            <a:r>
              <a:rPr lang="ru-RU" sz="2400" b="1" dirty="0" smtClean="0"/>
              <a:t>Дмитрия Ивановича Менделеева:</a:t>
            </a:r>
          </a:p>
          <a:p>
            <a:pPr algn="ctr"/>
            <a:r>
              <a:rPr lang="ru-RU" sz="2800" dirty="0" smtClean="0"/>
              <a:t>«Узнать, понять и охватить</a:t>
            </a:r>
          </a:p>
          <a:p>
            <a:pPr algn="ctr"/>
            <a:r>
              <a:rPr lang="ru-RU" sz="2800" dirty="0" smtClean="0"/>
              <a:t>гармонию научного знания с его </a:t>
            </a:r>
          </a:p>
          <a:p>
            <a:pPr algn="ctr"/>
            <a:r>
              <a:rPr lang="ru-RU" sz="2800" dirty="0" smtClean="0"/>
              <a:t>недостроенными частями –</a:t>
            </a:r>
          </a:p>
          <a:p>
            <a:pPr algn="ctr"/>
            <a:r>
              <a:rPr lang="ru-RU" sz="2800" dirty="0" smtClean="0"/>
              <a:t>значит получить такое наслаждение,</a:t>
            </a:r>
          </a:p>
          <a:p>
            <a:pPr algn="ctr"/>
            <a:r>
              <a:rPr lang="ru-RU" sz="2800" dirty="0" smtClean="0"/>
              <a:t>какое даёт только высшая красота и</a:t>
            </a:r>
          </a:p>
          <a:p>
            <a:pPr algn="ctr"/>
            <a:r>
              <a:rPr lang="ru-RU" sz="2800" dirty="0" smtClean="0"/>
              <a:t> правда».</a:t>
            </a:r>
          </a:p>
          <a:p>
            <a:endParaRPr lang="ru-RU" sz="4000" dirty="0"/>
          </a:p>
        </p:txBody>
      </p:sp>
      <p:pic>
        <p:nvPicPr>
          <p:cNvPr id="3" name="Рисунок 2" descr="Д.И.Менделеев. Фото С.Левицкого, 1878 г.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1071546"/>
            <a:ext cx="2905134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1500174"/>
            <a:ext cx="719222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dirty="0" smtClean="0"/>
              <a:t>Благодарим за внимание</a:t>
            </a:r>
          </a:p>
          <a:p>
            <a:pPr algn="ctr"/>
            <a:endParaRPr lang="ru-RU" sz="4000" dirty="0" smtClean="0"/>
          </a:p>
          <a:p>
            <a:pPr algn="ctr"/>
            <a:r>
              <a:rPr lang="ru-RU" sz="4000" dirty="0" smtClean="0"/>
              <a:t>Успехов вам в изучении науки</a:t>
            </a:r>
          </a:p>
          <a:p>
            <a:pPr algn="ctr"/>
            <a:r>
              <a:rPr lang="ru-RU" sz="4000" dirty="0" smtClean="0"/>
              <a:t> химия.</a:t>
            </a:r>
            <a:endParaRPr lang="ru-RU" sz="4000" dirty="0"/>
          </a:p>
        </p:txBody>
      </p:sp>
      <p:pic>
        <p:nvPicPr>
          <p:cNvPr id="3" name="Picture 12" descr="15222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25" y="4214813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71480"/>
            <a:ext cx="8715404" cy="3071834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                                                                       </a:t>
            </a:r>
            <a:br>
              <a:rPr lang="ru-RU" sz="3600" dirty="0" smtClean="0"/>
            </a:br>
            <a:r>
              <a:rPr lang="ru-RU" sz="3200" b="1" i="1" dirty="0" smtClean="0">
                <a:solidFill>
                  <a:schemeClr val="bg2">
                    <a:lumMod val="25000"/>
                  </a:schemeClr>
                </a:solidFill>
              </a:rPr>
              <a:t>Я интересна, я умна, я взрывоопасна.</a:t>
            </a:r>
            <a:br>
              <a:rPr lang="ru-RU" sz="3200" b="1" i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3200" b="1" i="1" dirty="0" smtClean="0">
                <a:solidFill>
                  <a:schemeClr val="bg2">
                    <a:lumMod val="25000"/>
                  </a:schemeClr>
                </a:solidFill>
              </a:rPr>
              <a:t>И химией зовут меня, конечно, не напрасно.</a:t>
            </a:r>
            <a:br>
              <a:rPr lang="ru-RU" sz="3200" b="1" i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3200" b="1" i="1" dirty="0" smtClean="0">
                <a:solidFill>
                  <a:schemeClr val="bg2">
                    <a:lumMod val="25000"/>
                  </a:schemeClr>
                </a:solidFill>
              </a:rPr>
              <a:t>Владею я ключом от тайн строенья вещества</a:t>
            </a:r>
            <a:br>
              <a:rPr lang="ru-RU" sz="3200" b="1" i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3200" b="1" i="1" dirty="0" smtClean="0">
                <a:solidFill>
                  <a:schemeClr val="bg2">
                    <a:lumMod val="25000"/>
                  </a:schemeClr>
                </a:solidFill>
              </a:rPr>
              <a:t>И с вами поделиться рада я своим секретом мастерства.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pic>
        <p:nvPicPr>
          <p:cNvPr id="4" name="Рисунок 3" descr="gas-17120806. пазл фото газ, фотографии газа в пазл, добыча газа  в пазл, пазлы Газ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3214686"/>
            <a:ext cx="4143404" cy="3186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38200" y="714375"/>
            <a:ext cx="8305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«</a:t>
            </a:r>
            <a:r>
              <a:rPr lang="ru-RU" sz="4400" b="1" i="1" dirty="0" smtClean="0"/>
              <a:t>Летопись отечественных химических открытий </a:t>
            </a:r>
            <a:r>
              <a:rPr lang="en-US" sz="4400" b="1" i="1" dirty="0" smtClean="0"/>
              <a:t>XIX</a:t>
            </a:r>
            <a:r>
              <a:rPr lang="ru-RU" sz="4400" b="1" i="1" dirty="0" smtClean="0"/>
              <a:t> века»</a:t>
            </a:r>
            <a:endParaRPr lang="ru-RU" sz="4400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1857364"/>
            <a:ext cx="85725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ctr">
              <a:lnSpc>
                <a:spcPct val="150000"/>
              </a:lnSpc>
            </a:pPr>
            <a:r>
              <a:rPr lang="ru-RU" sz="4000" b="1" i="1" dirty="0" smtClean="0"/>
              <a:t>1811</a:t>
            </a:r>
            <a:r>
              <a:rPr lang="ru-RU" sz="4000" b="1" dirty="0" smtClean="0"/>
              <a:t> год-</a:t>
            </a:r>
          </a:p>
          <a:p>
            <a:pPr indent="457200" algn="ctr">
              <a:lnSpc>
                <a:spcPct val="150000"/>
              </a:lnSpc>
            </a:pPr>
            <a:r>
              <a:rPr lang="ru-RU" sz="2000" dirty="0" smtClean="0"/>
              <a:t>русский химик Константин </a:t>
            </a:r>
            <a:r>
              <a:rPr lang="ru-RU" sz="2000" dirty="0" err="1" smtClean="0"/>
              <a:t>Сигизмундович</a:t>
            </a:r>
            <a:r>
              <a:rPr lang="ru-RU" sz="2000" dirty="0" smtClean="0"/>
              <a:t> </a:t>
            </a:r>
            <a:r>
              <a:rPr lang="ru-RU" sz="2000" b="1" dirty="0" smtClean="0"/>
              <a:t>Кирхгоф </a:t>
            </a:r>
            <a:r>
              <a:rPr lang="ru-RU" sz="2000" dirty="0" smtClean="0"/>
              <a:t>открыл каталитическое действие небольшого количества серной кислоты на процесс превращения крахмала в виноградный сахар. Открытие  имело  большое практическое и теоретическое значение. В начале </a:t>
            </a:r>
            <a:r>
              <a:rPr lang="en-US" sz="2000" dirty="0" smtClean="0"/>
              <a:t>XIX</a:t>
            </a:r>
            <a:r>
              <a:rPr lang="ru-RU" sz="2000" dirty="0" smtClean="0"/>
              <a:t> века проблеме получения сахара  в России и поискам его заменителей уделялось большое внимание в связи с тем, что страна была крупным импортером этого продукта.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286116" y="1142984"/>
            <a:ext cx="5662594" cy="457203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4400" b="1" i="1" dirty="0" smtClean="0">
                <a:solidFill>
                  <a:schemeClr val="tx1"/>
                </a:solidFill>
                <a:latin typeface="+mn-lt"/>
              </a:rPr>
              <a:t>1840 год –</a:t>
            </a:r>
            <a:r>
              <a:rPr lang="ru-RU" sz="36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ru-RU" sz="3600" dirty="0" smtClean="0">
                <a:solidFill>
                  <a:schemeClr val="tx1"/>
                </a:solidFill>
                <a:latin typeface="+mn-lt"/>
              </a:rPr>
            </a:br>
            <a:r>
              <a:rPr lang="ru-RU" sz="3600" dirty="0" smtClean="0">
                <a:solidFill>
                  <a:schemeClr val="tx1"/>
                </a:solidFill>
                <a:latin typeface="+mn-lt"/>
              </a:rPr>
              <a:t>русский учёный Герман Иванович Гесс дал формулировки двух основных законов термохимии – закону постоянства сумм тепла и закону </a:t>
            </a:r>
            <a:r>
              <a:rPr lang="ru-RU" sz="3600" dirty="0" err="1" smtClean="0">
                <a:solidFill>
                  <a:schemeClr val="tx1"/>
                </a:solidFill>
                <a:latin typeface="+mn-lt"/>
              </a:rPr>
              <a:t>термонейтральности.В</a:t>
            </a:r>
            <a:r>
              <a:rPr lang="ru-RU" sz="3600" dirty="0" smtClean="0">
                <a:solidFill>
                  <a:schemeClr val="tx1"/>
                </a:solidFill>
                <a:latin typeface="+mn-lt"/>
              </a:rPr>
              <a:t> дальнейшем развитии они сыграли существенную роль.</a:t>
            </a:r>
            <a:endParaRPr lang="ru-RU" sz="36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3" name="Рисунок 2" descr="hermann-hess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1357298"/>
            <a:ext cx="2726537" cy="38483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928926" y="4643446"/>
            <a:ext cx="5734032" cy="1143000"/>
          </a:xfrm>
        </p:spPr>
        <p:txBody>
          <a:bodyPr>
            <a:noAutofit/>
          </a:bodyPr>
          <a:lstStyle/>
          <a:p>
            <a:pPr algn="ctr"/>
            <a:r>
              <a:rPr lang="ru-RU" sz="4000" b="1" i="1" dirty="0" smtClean="0">
                <a:solidFill>
                  <a:schemeClr val="tx1"/>
                </a:solidFill>
                <a:latin typeface="+mn-lt"/>
              </a:rPr>
              <a:t>1842 год</a:t>
            </a:r>
            <a:r>
              <a:rPr lang="ru-RU" sz="2400" b="1" i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+mn-lt"/>
              </a:rPr>
              <a:t>– </a:t>
            </a:r>
            <a:r>
              <a:rPr lang="ru-RU" sz="24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+mn-lt"/>
              </a:rPr>
            </a:br>
            <a:r>
              <a:rPr lang="ru-RU" sz="2400" dirty="0" smtClean="0">
                <a:solidFill>
                  <a:schemeClr val="tx1"/>
                </a:solidFill>
                <a:latin typeface="+mn-lt"/>
              </a:rPr>
              <a:t>Николай Николаевич </a:t>
            </a:r>
            <a:r>
              <a:rPr lang="ru-RU" sz="2400" b="1" dirty="0" smtClean="0">
                <a:solidFill>
                  <a:schemeClr val="tx1"/>
                </a:solidFill>
                <a:latin typeface="+mn-lt"/>
              </a:rPr>
              <a:t>Зинин </a:t>
            </a:r>
            <a:r>
              <a:rPr lang="ru-RU" sz="2400" dirty="0" smtClean="0">
                <a:solidFill>
                  <a:schemeClr val="tx1"/>
                </a:solidFill>
                <a:latin typeface="+mn-lt"/>
              </a:rPr>
              <a:t>разработал способ восстановления ароматических соединений в амины и получил анилин. Заслуга Зинина состояла в том, что он получил анилин синтетически, исходя из доступного вещества – нитробензола. Это было первое по большому счёту крупное достижение органической химии в России. Его реакция открыла новые широкие возможности для органического синтеза – число новых красителей, получаемых из анилина, росло с каждым годом.</a:t>
            </a:r>
            <a:endParaRPr lang="ru-RU" sz="24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4" name="Рисунок 3" descr="Портрет Н. Н. Зинина, принадлежавшiй проф. Лесгафту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714488"/>
            <a:ext cx="2500330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4282" y="571480"/>
            <a:ext cx="5786478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/>
              <a:t>1944 год – </a:t>
            </a:r>
          </a:p>
          <a:p>
            <a:pPr algn="ctr"/>
            <a:r>
              <a:rPr lang="ru-RU" sz="2400" dirty="0" smtClean="0"/>
              <a:t>русский учёный Карл Карлович </a:t>
            </a:r>
            <a:r>
              <a:rPr lang="ru-RU" sz="2400" b="1" dirty="0" smtClean="0"/>
              <a:t>Клаус</a:t>
            </a:r>
            <a:r>
              <a:rPr lang="ru-RU" sz="2400" dirty="0" smtClean="0"/>
              <a:t> в </a:t>
            </a:r>
          </a:p>
          <a:p>
            <a:pPr algn="ctr"/>
            <a:r>
              <a:rPr lang="ru-RU" sz="2400" dirty="0" smtClean="0"/>
              <a:t> химической лаборатории Казанского университета</a:t>
            </a:r>
          </a:p>
          <a:p>
            <a:pPr algn="ctr"/>
            <a:r>
              <a:rPr lang="ru-RU" sz="2400" dirty="0" smtClean="0"/>
              <a:t> выделил из остатков от переработки уральской </a:t>
            </a:r>
          </a:p>
          <a:p>
            <a:pPr algn="ctr"/>
            <a:r>
              <a:rPr lang="ru-RU" sz="2400" dirty="0" smtClean="0"/>
              <a:t>платиновой руды неизвестный ранее металл </a:t>
            </a:r>
          </a:p>
          <a:p>
            <a:pPr algn="ctr"/>
            <a:r>
              <a:rPr lang="ru-RU" sz="2400" dirty="0" smtClean="0"/>
              <a:t>платиновой группы, который назвал в честь России</a:t>
            </a:r>
          </a:p>
          <a:p>
            <a:pPr algn="ctr"/>
            <a:r>
              <a:rPr lang="ru-RU" sz="2400" dirty="0" smtClean="0"/>
              <a:t> рутением ( от лат. </a:t>
            </a:r>
            <a:r>
              <a:rPr lang="en-US" sz="2400" dirty="0" smtClean="0"/>
              <a:t>Ruthenia</a:t>
            </a:r>
            <a:r>
              <a:rPr lang="ru-RU" sz="2400" dirty="0" smtClean="0"/>
              <a:t>-Россия).</a:t>
            </a:r>
          </a:p>
          <a:p>
            <a:pPr algn="ctr"/>
            <a:r>
              <a:rPr lang="ru-RU" sz="2400" dirty="0" smtClean="0"/>
              <a:t>Труды Клауса составили эпоху в изучении группы </a:t>
            </a:r>
          </a:p>
          <a:p>
            <a:pPr algn="ctr"/>
            <a:r>
              <a:rPr lang="ru-RU" sz="2400" dirty="0" smtClean="0"/>
              <a:t>платиновых металлов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10242" name="Picture 2" descr="музей казанской химической школы: К.К. Клаус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1428736"/>
            <a:ext cx="2071702" cy="31351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857232"/>
            <a:ext cx="8134791" cy="54476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dirty="0" smtClean="0"/>
              <a:t>1960 год –</a:t>
            </a:r>
          </a:p>
          <a:p>
            <a:pPr algn="ctr"/>
            <a:r>
              <a:rPr lang="ru-RU" sz="2800" dirty="0" smtClean="0"/>
              <a:t>Видный историк химии Г.В.</a:t>
            </a:r>
            <a:r>
              <a:rPr lang="ru-RU" sz="2800" b="1" dirty="0" smtClean="0"/>
              <a:t>Быков</a:t>
            </a:r>
            <a:r>
              <a:rPr lang="ru-RU" sz="2800" dirty="0" smtClean="0"/>
              <a:t> однажды </a:t>
            </a:r>
          </a:p>
          <a:p>
            <a:pPr algn="ctr"/>
            <a:r>
              <a:rPr lang="ru-RU" sz="2800" dirty="0" smtClean="0"/>
              <a:t>заметил: «Если современный химик станет </a:t>
            </a:r>
          </a:p>
          <a:p>
            <a:pPr algn="ctr"/>
            <a:r>
              <a:rPr lang="ru-RU" sz="2800" dirty="0" smtClean="0"/>
              <a:t>перелистывать книги по химии, по времени</a:t>
            </a:r>
          </a:p>
          <a:p>
            <a:pPr algn="ctr"/>
            <a:r>
              <a:rPr lang="ru-RU" sz="2800" dirty="0" smtClean="0"/>
              <a:t> издания всё более удаляющиеся от наших дней, </a:t>
            </a:r>
          </a:p>
          <a:p>
            <a:pPr algn="ctr"/>
            <a:r>
              <a:rPr lang="ru-RU" sz="2800" dirty="0" smtClean="0"/>
              <a:t>то вдруг обнаружил, что начиная с 1960 – </a:t>
            </a:r>
            <a:r>
              <a:rPr lang="ru-RU" sz="2800" dirty="0" err="1" smtClean="0"/>
              <a:t>х</a:t>
            </a:r>
            <a:r>
              <a:rPr lang="ru-RU" sz="2800" dirty="0" smtClean="0"/>
              <a:t> гг. </a:t>
            </a:r>
          </a:p>
          <a:p>
            <a:pPr algn="ctr"/>
            <a:r>
              <a:rPr lang="ru-RU" sz="2800" dirty="0" smtClean="0"/>
              <a:t>Терминология, обозначения, формулы теряют</a:t>
            </a:r>
          </a:p>
          <a:p>
            <a:pPr algn="ctr"/>
            <a:r>
              <a:rPr lang="ru-RU" sz="2800" dirty="0" smtClean="0"/>
              <a:t> привычный для нас смысл, и тексты </a:t>
            </a:r>
          </a:p>
          <a:p>
            <a:pPr algn="ctr"/>
            <a:r>
              <a:rPr lang="ru-RU" sz="2800" dirty="0" smtClean="0"/>
              <a:t>становятся  малопонятными. </a:t>
            </a:r>
          </a:p>
          <a:p>
            <a:pPr algn="ctr"/>
            <a:r>
              <a:rPr lang="ru-RU" sz="2800" dirty="0" smtClean="0"/>
              <a:t>Поэтому возникновение</a:t>
            </a:r>
          </a:p>
          <a:p>
            <a:pPr algn="ctr"/>
            <a:r>
              <a:rPr lang="ru-RU" sz="2800" dirty="0" smtClean="0"/>
              <a:t> современной химии можно датировать</a:t>
            </a:r>
          </a:p>
          <a:p>
            <a:pPr algn="ctr"/>
            <a:r>
              <a:rPr lang="ru-RU" sz="2800" dirty="0" smtClean="0"/>
              <a:t> 60 – ми годами </a:t>
            </a:r>
            <a:r>
              <a:rPr lang="en-US" sz="2800" dirty="0" smtClean="0"/>
              <a:t>XIX</a:t>
            </a:r>
            <a:r>
              <a:rPr lang="ru-RU" sz="2800" dirty="0" smtClean="0"/>
              <a:t> века».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571480"/>
            <a:ext cx="542928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/>
              <a:t>1861 год – </a:t>
            </a:r>
          </a:p>
          <a:p>
            <a:pPr algn="ctr"/>
            <a:r>
              <a:rPr lang="ru-RU" sz="2000" dirty="0" smtClean="0"/>
              <a:t>В докладе «О химическом строении веществ» </a:t>
            </a:r>
          </a:p>
          <a:p>
            <a:pPr algn="ctr"/>
            <a:r>
              <a:rPr lang="ru-RU" sz="2000" dirty="0" smtClean="0"/>
              <a:t>Александр Михайлович </a:t>
            </a:r>
            <a:r>
              <a:rPr lang="ru-RU" sz="2000" b="1" dirty="0" smtClean="0"/>
              <a:t>Бутлеров</a:t>
            </a:r>
            <a:r>
              <a:rPr lang="ru-RU" sz="2000" dirty="0" smtClean="0"/>
              <a:t> изложил</a:t>
            </a:r>
          </a:p>
          <a:p>
            <a:pPr algn="ctr"/>
            <a:r>
              <a:rPr lang="ru-RU" sz="2000" dirty="0" smtClean="0"/>
              <a:t>новую теорию органической химии, которая</a:t>
            </a:r>
          </a:p>
          <a:p>
            <a:pPr algn="ctr"/>
            <a:r>
              <a:rPr lang="ru-RU" sz="2000" dirty="0" smtClean="0"/>
              <a:t>давала возможность приступить к решению</a:t>
            </a:r>
          </a:p>
          <a:p>
            <a:pPr algn="ctr"/>
            <a:r>
              <a:rPr lang="ru-RU" sz="2000" dirty="0" smtClean="0"/>
              <a:t>самой важной, центральной проблемы</a:t>
            </a:r>
          </a:p>
          <a:p>
            <a:pPr algn="ctr"/>
            <a:r>
              <a:rPr lang="ru-RU" sz="2000" dirty="0" smtClean="0"/>
              <a:t>химии – проблемы причинной  обусловленности </a:t>
            </a:r>
          </a:p>
          <a:p>
            <a:pPr algn="ctr"/>
            <a:r>
              <a:rPr lang="ru-RU" sz="2000" dirty="0" smtClean="0"/>
              <a:t>различной  химической активности соединений.</a:t>
            </a:r>
          </a:p>
          <a:p>
            <a:pPr algn="ctr"/>
            <a:r>
              <a:rPr lang="ru-RU" sz="2000" dirty="0" smtClean="0"/>
              <a:t>Основные положения теории нашли физическое</a:t>
            </a:r>
          </a:p>
          <a:p>
            <a:pPr algn="ctr"/>
            <a:r>
              <a:rPr lang="ru-RU" sz="2000" dirty="0" smtClean="0"/>
              <a:t> обоснование в современной квантовой химии, </a:t>
            </a:r>
          </a:p>
          <a:p>
            <a:pPr algn="ctr"/>
            <a:r>
              <a:rPr lang="ru-RU" sz="2000" dirty="0" smtClean="0"/>
              <a:t>стали фундаментом учения </a:t>
            </a:r>
          </a:p>
          <a:p>
            <a:pPr algn="ctr"/>
            <a:r>
              <a:rPr lang="ru-RU" sz="2000" dirty="0" smtClean="0"/>
              <a:t>о реакционной способности веществ.</a:t>
            </a:r>
          </a:p>
          <a:p>
            <a:endParaRPr lang="ru-RU" dirty="0"/>
          </a:p>
        </p:txBody>
      </p:sp>
      <p:pic>
        <p:nvPicPr>
          <p:cNvPr id="3" name="Рисунок 2" descr="А.М.Бутлеров (1828–1886)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1428736"/>
            <a:ext cx="2786050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14290"/>
            <a:ext cx="643050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/>
              <a:t>1869 год – </a:t>
            </a:r>
          </a:p>
          <a:p>
            <a:pPr algn="ctr"/>
            <a:r>
              <a:rPr lang="ru-RU" sz="2400" dirty="0" smtClean="0"/>
              <a:t>Открытие Дмитрием Ивановичем </a:t>
            </a:r>
            <a:r>
              <a:rPr lang="ru-RU" sz="2400" b="1" dirty="0" smtClean="0"/>
              <a:t>Менделеевым</a:t>
            </a:r>
          </a:p>
          <a:p>
            <a:pPr algn="ctr"/>
            <a:r>
              <a:rPr lang="ru-RU" sz="2400" dirty="0" smtClean="0"/>
              <a:t>Периодического  закона химических элементов –</a:t>
            </a:r>
          </a:p>
          <a:p>
            <a:pPr algn="ctr"/>
            <a:r>
              <a:rPr lang="ru-RU" sz="2400" dirty="0" smtClean="0"/>
              <a:t>фундаментального закона природы. Учение</a:t>
            </a:r>
          </a:p>
          <a:p>
            <a:pPr algn="ctr"/>
            <a:r>
              <a:rPr lang="ru-RU" sz="2400" dirty="0" smtClean="0"/>
              <a:t>о периодичности развивалось на основе</a:t>
            </a:r>
          </a:p>
          <a:p>
            <a:pPr algn="ctr"/>
            <a:r>
              <a:rPr lang="ru-RU" sz="2400" dirty="0" smtClean="0"/>
              <a:t>новых открытий и достижений в химии </a:t>
            </a:r>
          </a:p>
          <a:p>
            <a:pPr algn="ctr"/>
            <a:r>
              <a:rPr lang="ru-RU" sz="2400" dirty="0" smtClean="0"/>
              <a:t>и физике и представляет собой ярчайший </a:t>
            </a:r>
          </a:p>
          <a:p>
            <a:pPr algn="ctr"/>
            <a:r>
              <a:rPr lang="ru-RU" sz="2400" dirty="0" smtClean="0"/>
              <a:t>пример тесного взаимодействия этих наук. Оно </a:t>
            </a:r>
          </a:p>
          <a:p>
            <a:pPr algn="ctr"/>
            <a:r>
              <a:rPr lang="ru-RU" sz="2400" dirty="0" smtClean="0"/>
              <a:t>играло  и продолжает играть важную роль в</a:t>
            </a:r>
          </a:p>
          <a:p>
            <a:pPr algn="ctr"/>
            <a:r>
              <a:rPr lang="ru-RU" sz="2400" dirty="0" smtClean="0"/>
              <a:t> эволюции знаний о строении и свойствах </a:t>
            </a:r>
          </a:p>
          <a:p>
            <a:pPr algn="ctr"/>
            <a:r>
              <a:rPr lang="ru-RU" sz="2400" dirty="0" smtClean="0"/>
              <a:t>вещества и развитии многих разделов химии.</a:t>
            </a:r>
          </a:p>
          <a:p>
            <a:pPr algn="ctr"/>
            <a:endParaRPr lang="ru-RU" sz="2400" dirty="0"/>
          </a:p>
        </p:txBody>
      </p:sp>
      <p:pic>
        <p:nvPicPr>
          <p:cNvPr id="3" name="Рисунок 2" descr="Д.И.Менделеев. Фото С.Левицкого, 1878 г.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2000240"/>
            <a:ext cx="2405068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319</TotalTime>
  <Words>574</Words>
  <Application>Microsoft Office PowerPoint</Application>
  <PresentationFormat>Экран (4:3)</PresentationFormat>
  <Paragraphs>107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Слайд 1</vt:lpstr>
      <vt:lpstr>                                                                                                                                                   Я интересна, я умна, я взрывоопасна. И химией зовут меня, конечно, не напрасно. Владею я ключом от тайн строенья вещества И с вами поделиться рада я своим секретом мастерства. </vt:lpstr>
      <vt:lpstr>«Летопись отечественных химических открытий XIX века»</vt:lpstr>
      <vt:lpstr> 1840 год – русский учёный Герман Иванович Гесс дал формулировки двух основных законов термохимии – закону постоянства сумм тепла и закону термонейтральности.В дальнейшем развитии они сыграли существенную роль.</vt:lpstr>
      <vt:lpstr>1842 год –  Николай Николаевич Зинин разработал способ восстановления ароматических соединений в амины и получил анилин. Заслуга Зинина состояла в том, что он получил анилин синтетически, исходя из доступного вещества – нитробензола. Это было первое по большому счёту крупное достижение органической химии в России. Его реакция открыла новые широкие возможности для органического синтеза – число новых красителей, получаемых из анилина, росло с каждым годом.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Божкова</cp:lastModifiedBy>
  <cp:revision>40</cp:revision>
  <dcterms:modified xsi:type="dcterms:W3CDTF">2011-03-21T15:49:49Z</dcterms:modified>
</cp:coreProperties>
</file>