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80" r:id="rId2"/>
    <p:sldId id="259" r:id="rId3"/>
    <p:sldId id="256" r:id="rId4"/>
    <p:sldId id="257" r:id="rId5"/>
    <p:sldId id="260" r:id="rId6"/>
    <p:sldId id="258" r:id="rId7"/>
    <p:sldId id="262" r:id="rId8"/>
    <p:sldId id="261" r:id="rId9"/>
    <p:sldId id="263" r:id="rId10"/>
    <p:sldId id="264" r:id="rId11"/>
    <p:sldId id="265" r:id="rId12"/>
    <p:sldId id="266" r:id="rId13"/>
    <p:sldId id="281" r:id="rId14"/>
    <p:sldId id="282" r:id="rId15"/>
    <p:sldId id="267" r:id="rId16"/>
    <p:sldId id="268" r:id="rId17"/>
    <p:sldId id="283" r:id="rId18"/>
    <p:sldId id="272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4" r:id="rId28"/>
  </p:sldIdLst>
  <p:sldSz cx="9144000" cy="6858000" type="screen4x3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entury" pitchFamily="18" charset="0"/>
      <p:regular r:id="rId34"/>
    </p:embeddedFont>
    <p:embeddedFont>
      <p:font typeface="Cambria" pitchFamily="18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стя" initials="н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CCFF"/>
    <a:srgbClr val="FF99FF"/>
    <a:srgbClr val="FFFF00"/>
    <a:srgbClr val="008080"/>
    <a:srgbClr val="FFFF99"/>
    <a:srgbClr val="CC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864" autoAdjust="0"/>
  </p:normalViewPr>
  <p:slideViewPr>
    <p:cSldViewPr>
      <p:cViewPr>
        <p:scale>
          <a:sx n="80" d="100"/>
          <a:sy n="80" d="100"/>
        </p:scale>
        <p:origin x="-1590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Pos val="inEnd"/>
            <c:showVal val="1"/>
          </c:dLbls>
          <c:cat>
            <c:strRef>
              <c:f>Лист1!$A$2:$A$7</c:f>
              <c:strCache>
                <c:ptCount val="6"/>
                <c:pt idx="0">
                  <c:v>другие</c:v>
                </c:pt>
                <c:pt idx="1">
                  <c:v>транспорт</c:v>
                </c:pt>
                <c:pt idx="2">
                  <c:v>спорт</c:v>
                </c:pt>
                <c:pt idx="3">
                  <c:v>школа, детский сад</c:v>
                </c:pt>
                <c:pt idx="4">
                  <c:v>уличные</c:v>
                </c:pt>
                <c:pt idx="5">
                  <c:v>бытовые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</c:v>
                </c:pt>
                <c:pt idx="1">
                  <c:v>0.9</c:v>
                </c:pt>
                <c:pt idx="2">
                  <c:v>4.8</c:v>
                </c:pt>
                <c:pt idx="3">
                  <c:v>6.9</c:v>
                </c:pt>
                <c:pt idx="4">
                  <c:v>32.1</c:v>
                </c:pt>
                <c:pt idx="5">
                  <c:v>50.2</c:v>
                </c:pt>
              </c:numCache>
            </c:numRef>
          </c:val>
        </c:ser>
        <c:gapWidth val="75"/>
        <c:overlap val="40"/>
        <c:axId val="133232896"/>
        <c:axId val="114626560"/>
      </c:barChart>
      <c:catAx>
        <c:axId val="133232896"/>
        <c:scaling>
          <c:orientation val="minMax"/>
        </c:scaling>
        <c:axPos val="l"/>
        <c:majorTickMark val="none"/>
        <c:tickLblPos val="nextTo"/>
        <c:crossAx val="114626560"/>
        <c:crosses val="autoZero"/>
        <c:auto val="1"/>
        <c:lblAlgn val="ctr"/>
        <c:lblOffset val="100"/>
      </c:catAx>
      <c:valAx>
        <c:axId val="114626560"/>
        <c:scaling>
          <c:orientation val="minMax"/>
        </c:scaling>
        <c:axPos val="b"/>
        <c:majorGridlines/>
        <c:numFmt formatCode="General" sourceLinked="1"/>
        <c:majorTickMark val="none"/>
        <c:tickLblPos val="nextTo"/>
        <c:crossAx val="133232896"/>
        <c:crosses val="autoZero"/>
        <c:crossBetween val="between"/>
      </c:valAx>
    </c:plotArea>
    <c:plotVisOnly val="1"/>
  </c:chart>
  <c:txPr>
    <a:bodyPr/>
    <a:lstStyle/>
    <a:p>
      <a:pPr>
        <a:defRPr sz="1800">
          <a:latin typeface="Cambria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2800">
              <a:solidFill>
                <a:schemeClr val="tx1"/>
              </a:solidFill>
            </a:defRPr>
          </a:pPr>
          <a:endParaRPr lang="ru-RU"/>
        </a:p>
      </c:txPr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Причины детской смертности</c:v>
                </c:pt>
              </c:strCache>
            </c:strRef>
          </c:tx>
          <c:explosion val="14"/>
          <c:dPt>
            <c:idx val="0"/>
            <c:explosion val="6"/>
          </c:dPt>
          <c:dPt>
            <c:idx val="1"/>
            <c:explosion val="6"/>
          </c:dPt>
          <c:dPt>
            <c:idx val="2"/>
            <c:explosion val="6"/>
          </c:dPt>
          <c:dPt>
            <c:idx val="3"/>
            <c:explosion val="5"/>
          </c:dPt>
          <c:dPt>
            <c:idx val="4"/>
            <c:explosion val="5"/>
          </c:dPt>
          <c:dLbls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Повреждения черепа</c:v>
                </c:pt>
                <c:pt idx="1">
                  <c:v>травмы внуренних органов</c:v>
                </c:pt>
                <c:pt idx="2">
                  <c:v>многочисленные повреждения</c:v>
                </c:pt>
                <c:pt idx="3">
                  <c:v>ожоги, электротравмы, отравления</c:v>
                </c:pt>
                <c:pt idx="4">
                  <c:v>утопления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0.30000000000000032</c:v>
                </c:pt>
                <c:pt idx="1">
                  <c:v>0.16</c:v>
                </c:pt>
                <c:pt idx="2">
                  <c:v>0.16</c:v>
                </c:pt>
                <c:pt idx="3">
                  <c:v>0.14000000000000001</c:v>
                </c:pt>
                <c:pt idx="4">
                  <c:v>0.25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/>
    </c:legend>
    <c:plotVisOnly val="1"/>
  </c:chart>
  <c:txPr>
    <a:bodyPr/>
    <a:lstStyle/>
    <a:p>
      <a:pPr>
        <a:defRPr sz="1800">
          <a:latin typeface="Cambria" pitchFamily="18" charset="0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F8D6BF-BCA2-496F-854E-71B6A04A902F}" type="doc">
      <dgm:prSet loTypeId="urn:microsoft.com/office/officeart/2005/8/layout/pyramid2" loCatId="list" qsTypeId="urn:microsoft.com/office/officeart/2005/8/quickstyle/3d5" qsCatId="3D" csTypeId="urn:microsoft.com/office/officeart/2005/8/colors/colorful5" csCatId="colorful" phldr="1"/>
      <dgm:spPr/>
    </dgm:pt>
    <dgm:pt modelId="{3695BC9F-978F-4387-87FC-60CBA03AB31E}">
      <dgm:prSet phldrT="[Текст]"/>
      <dgm:spPr/>
      <dgm:t>
        <a:bodyPr/>
        <a:lstStyle/>
        <a:p>
          <a:r>
            <a:rPr lang="ru-RU" dirty="0" smtClean="0">
              <a:latin typeface="Cambria" pitchFamily="18" charset="0"/>
            </a:rPr>
            <a:t>Восприятие</a:t>
          </a:r>
          <a:endParaRPr lang="ru-RU" dirty="0">
            <a:latin typeface="Cambria" pitchFamily="18" charset="0"/>
          </a:endParaRPr>
        </a:p>
      </dgm:t>
    </dgm:pt>
    <dgm:pt modelId="{9CD2282E-4C1C-4608-966E-AF99E821C7C8}" type="parTrans" cxnId="{ECEB31D4-0310-49AC-814A-4882759C9F54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D2AFEAD4-C084-4A82-ADFD-B5404AC5816E}" type="sibTrans" cxnId="{ECEB31D4-0310-49AC-814A-4882759C9F54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67CD8874-097B-4EE5-A411-28CC66FB5468}">
      <dgm:prSet phldrT="[Текст]"/>
      <dgm:spPr/>
      <dgm:t>
        <a:bodyPr/>
        <a:lstStyle/>
        <a:p>
          <a:r>
            <a:rPr lang="ru-RU" dirty="0" smtClean="0">
              <a:latin typeface="Cambria" pitchFamily="18" charset="0"/>
            </a:rPr>
            <a:t>Мышление</a:t>
          </a:r>
          <a:endParaRPr lang="ru-RU" dirty="0">
            <a:latin typeface="Cambria" pitchFamily="18" charset="0"/>
          </a:endParaRPr>
        </a:p>
      </dgm:t>
    </dgm:pt>
    <dgm:pt modelId="{BC0B9801-9009-4AEE-88F7-BE6D84BE1D10}" type="parTrans" cxnId="{16858E51-775E-49E4-80D6-B508DFB13EA4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6C2878A4-8F78-4133-99C4-9DA4A10715DE}" type="sibTrans" cxnId="{16858E51-775E-49E4-80D6-B508DFB13EA4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AE667B1D-476E-429C-B008-40075F277A31}">
      <dgm:prSet phldrT="[Текст]"/>
      <dgm:spPr/>
      <dgm:t>
        <a:bodyPr/>
        <a:lstStyle/>
        <a:p>
          <a:r>
            <a:rPr lang="ru-RU" dirty="0" smtClean="0">
              <a:latin typeface="Cambria" pitchFamily="18" charset="0"/>
            </a:rPr>
            <a:t>Воображение</a:t>
          </a:r>
          <a:endParaRPr lang="ru-RU" dirty="0">
            <a:latin typeface="Cambria" pitchFamily="18" charset="0"/>
          </a:endParaRPr>
        </a:p>
      </dgm:t>
    </dgm:pt>
    <dgm:pt modelId="{9C340895-C8A8-4925-8D49-6F59E0B57E38}" type="parTrans" cxnId="{A8B415FB-714A-4652-A8AE-647FCA4E8CF9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33E3EECD-CDAA-4825-B69E-36BEC4E21103}" type="sibTrans" cxnId="{A8B415FB-714A-4652-A8AE-647FCA4E8CF9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D0E1F630-7686-4CAB-A6F2-52DCA847DA87}">
      <dgm:prSet/>
      <dgm:spPr/>
      <dgm:t>
        <a:bodyPr/>
        <a:lstStyle/>
        <a:p>
          <a:r>
            <a:rPr lang="ru-RU" dirty="0" smtClean="0">
              <a:latin typeface="Cambria" pitchFamily="18" charset="0"/>
            </a:rPr>
            <a:t>Ощущение</a:t>
          </a:r>
          <a:endParaRPr lang="ru-RU" dirty="0">
            <a:latin typeface="Cambria" pitchFamily="18" charset="0"/>
          </a:endParaRPr>
        </a:p>
      </dgm:t>
    </dgm:pt>
    <dgm:pt modelId="{9FD86BB4-00B9-4A9D-8D57-A90D2993CD4E}" type="parTrans" cxnId="{2DBE23A0-B526-4B66-A797-43C8C89D7E46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0A1969DC-9E29-43F3-A422-D3B338F3DB53}" type="sibTrans" cxnId="{2DBE23A0-B526-4B66-A797-43C8C89D7E46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989ABF30-C5BF-4852-B3E1-8DA199B7FBC2}">
      <dgm:prSet/>
      <dgm:spPr/>
      <dgm:t>
        <a:bodyPr/>
        <a:lstStyle/>
        <a:p>
          <a:r>
            <a:rPr lang="ru-RU" dirty="0" smtClean="0">
              <a:latin typeface="Cambria" pitchFamily="18" charset="0"/>
            </a:rPr>
            <a:t>Внимание</a:t>
          </a:r>
          <a:endParaRPr lang="ru-RU" dirty="0">
            <a:latin typeface="Cambria" pitchFamily="18" charset="0"/>
          </a:endParaRPr>
        </a:p>
      </dgm:t>
    </dgm:pt>
    <dgm:pt modelId="{13BF5A7A-EB8A-4E74-BEA4-6664BA38D81D}" type="parTrans" cxnId="{2F63E8E6-38F0-485C-A181-23A07C4631D8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ED22538C-A865-4ADD-BF37-BCCA44927758}" type="sibTrans" cxnId="{2F63E8E6-38F0-485C-A181-23A07C4631D8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2CC797AF-5AEE-4883-A1C5-A74A00C2C884}">
      <dgm:prSet/>
      <dgm:spPr/>
      <dgm:t>
        <a:bodyPr/>
        <a:lstStyle/>
        <a:p>
          <a:r>
            <a:rPr lang="ru-RU" dirty="0" smtClean="0">
              <a:latin typeface="Cambria" pitchFamily="18" charset="0"/>
            </a:rPr>
            <a:t>Память</a:t>
          </a:r>
          <a:endParaRPr lang="ru-RU" dirty="0">
            <a:latin typeface="Cambria" pitchFamily="18" charset="0"/>
          </a:endParaRPr>
        </a:p>
      </dgm:t>
    </dgm:pt>
    <dgm:pt modelId="{731B44CA-307C-4D66-9D61-75E751CFB7EF}" type="parTrans" cxnId="{B714AE9D-D135-4DE8-97E8-57CDCEE9DE82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3CBDC453-9623-44C7-B990-0D4BB42B9092}" type="sibTrans" cxnId="{B714AE9D-D135-4DE8-97E8-57CDCEE9DE82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CB8B9B14-08BF-40FA-8EE9-A06F1DF4F8AA}">
      <dgm:prSet/>
      <dgm:spPr/>
      <dgm:t>
        <a:bodyPr/>
        <a:lstStyle/>
        <a:p>
          <a:r>
            <a:rPr lang="ru-RU" dirty="0" smtClean="0">
              <a:latin typeface="Cambria" pitchFamily="18" charset="0"/>
            </a:rPr>
            <a:t>Речь</a:t>
          </a:r>
          <a:endParaRPr lang="ru-RU" dirty="0">
            <a:latin typeface="Cambria" pitchFamily="18" charset="0"/>
          </a:endParaRPr>
        </a:p>
      </dgm:t>
    </dgm:pt>
    <dgm:pt modelId="{7E91FB37-28E2-4605-BC6D-A400AEEA8B96}" type="parTrans" cxnId="{FDD34042-2ECC-46C6-A73F-1EC8A1DAB89A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8069ABAB-BC69-4AD8-8518-AD7E654499BD}" type="sibTrans" cxnId="{FDD34042-2ECC-46C6-A73F-1EC8A1DAB89A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5B5C11E2-A236-43D1-B432-D75BD93064E4}" type="pres">
      <dgm:prSet presAssocID="{F9F8D6BF-BCA2-496F-854E-71B6A04A902F}" presName="compositeShape" presStyleCnt="0">
        <dgm:presLayoutVars>
          <dgm:dir/>
          <dgm:resizeHandles/>
        </dgm:presLayoutVars>
      </dgm:prSet>
      <dgm:spPr/>
    </dgm:pt>
    <dgm:pt modelId="{465E7667-E853-499C-91DB-80BBF255810B}" type="pres">
      <dgm:prSet presAssocID="{F9F8D6BF-BCA2-496F-854E-71B6A04A902F}" presName="pyramid" presStyleLbl="node1" presStyleIdx="0" presStyleCnt="1"/>
      <dgm:spPr/>
    </dgm:pt>
    <dgm:pt modelId="{358E7662-DA7C-44A9-B196-8E5EE16C9C52}" type="pres">
      <dgm:prSet presAssocID="{F9F8D6BF-BCA2-496F-854E-71B6A04A902F}" presName="theList" presStyleCnt="0"/>
      <dgm:spPr/>
    </dgm:pt>
    <dgm:pt modelId="{155E6AE4-8978-461F-859A-C521F6B3152C}" type="pres">
      <dgm:prSet presAssocID="{3695BC9F-978F-4387-87FC-60CBA03AB31E}" presName="aNode" presStyleLbl="fg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723FA-D0ED-4C09-862D-32963CB4BFE4}" type="pres">
      <dgm:prSet presAssocID="{3695BC9F-978F-4387-87FC-60CBA03AB31E}" presName="aSpace" presStyleCnt="0"/>
      <dgm:spPr/>
    </dgm:pt>
    <dgm:pt modelId="{E1232566-2A31-42CB-8A47-3995C877FE81}" type="pres">
      <dgm:prSet presAssocID="{67CD8874-097B-4EE5-A411-28CC66FB5468}" presName="aNode" presStyleLbl="fg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4451C2-9913-4953-96EE-F3F0FAC5E8BF}" type="pres">
      <dgm:prSet presAssocID="{67CD8874-097B-4EE5-A411-28CC66FB5468}" presName="aSpace" presStyleCnt="0"/>
      <dgm:spPr/>
    </dgm:pt>
    <dgm:pt modelId="{F9E82230-70F3-41B3-B4E3-30079FD80EEF}" type="pres">
      <dgm:prSet presAssocID="{AE667B1D-476E-429C-B008-40075F277A31}" presName="aNode" presStyleLbl="fg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6767F6-0587-4D4B-BEEA-249DCC257DA4}" type="pres">
      <dgm:prSet presAssocID="{AE667B1D-476E-429C-B008-40075F277A31}" presName="aSpace" presStyleCnt="0"/>
      <dgm:spPr/>
    </dgm:pt>
    <dgm:pt modelId="{C2F1DA81-694C-4C1E-BFAA-F91F8810A328}" type="pres">
      <dgm:prSet presAssocID="{D0E1F630-7686-4CAB-A6F2-52DCA847DA87}" presName="aNode" presStyleLbl="fg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144554-1A99-44C4-BCCD-56D73A532982}" type="pres">
      <dgm:prSet presAssocID="{D0E1F630-7686-4CAB-A6F2-52DCA847DA87}" presName="aSpace" presStyleCnt="0"/>
      <dgm:spPr/>
    </dgm:pt>
    <dgm:pt modelId="{6EC2508C-4D32-4603-8C27-F38F1F8002A2}" type="pres">
      <dgm:prSet presAssocID="{989ABF30-C5BF-4852-B3E1-8DA199B7FBC2}" presName="aNode" presStyleLbl="f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11964-6790-4DF3-B7A9-2DC05391FECA}" type="pres">
      <dgm:prSet presAssocID="{989ABF30-C5BF-4852-B3E1-8DA199B7FBC2}" presName="aSpace" presStyleCnt="0"/>
      <dgm:spPr/>
    </dgm:pt>
    <dgm:pt modelId="{4CDA189C-C021-46F8-9604-1B87D127FB00}" type="pres">
      <dgm:prSet presAssocID="{2CC797AF-5AEE-4883-A1C5-A74A00C2C884}" presName="aNode" presStyleLbl="fg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9D323-EBA0-413A-BBE2-AA4AF4DD5D58}" type="pres">
      <dgm:prSet presAssocID="{2CC797AF-5AEE-4883-A1C5-A74A00C2C884}" presName="aSpace" presStyleCnt="0"/>
      <dgm:spPr/>
    </dgm:pt>
    <dgm:pt modelId="{C7D172FF-FD54-4AEB-923D-49B0EE9AC0C1}" type="pres">
      <dgm:prSet presAssocID="{CB8B9B14-08BF-40FA-8EE9-A06F1DF4F8AA}" presName="aNode" presStyleLbl="fg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AA6C5-F637-4194-98F8-77A6A8AD1310}" type="pres">
      <dgm:prSet presAssocID="{CB8B9B14-08BF-40FA-8EE9-A06F1DF4F8AA}" presName="aSpace" presStyleCnt="0"/>
      <dgm:spPr/>
    </dgm:pt>
  </dgm:ptLst>
  <dgm:cxnLst>
    <dgm:cxn modelId="{2F63E8E6-38F0-485C-A181-23A07C4631D8}" srcId="{F9F8D6BF-BCA2-496F-854E-71B6A04A902F}" destId="{989ABF30-C5BF-4852-B3E1-8DA199B7FBC2}" srcOrd="4" destOrd="0" parTransId="{13BF5A7A-EB8A-4E74-BEA4-6664BA38D81D}" sibTransId="{ED22538C-A865-4ADD-BF37-BCCA44927758}"/>
    <dgm:cxn modelId="{A199BCB1-70EC-426D-9059-0A9C06A9399A}" type="presOf" srcId="{AE667B1D-476E-429C-B008-40075F277A31}" destId="{F9E82230-70F3-41B3-B4E3-30079FD80EEF}" srcOrd="0" destOrd="0" presId="urn:microsoft.com/office/officeart/2005/8/layout/pyramid2"/>
    <dgm:cxn modelId="{07FDE6D8-6F7B-469E-A4A3-F2F176314BC7}" type="presOf" srcId="{CB8B9B14-08BF-40FA-8EE9-A06F1DF4F8AA}" destId="{C7D172FF-FD54-4AEB-923D-49B0EE9AC0C1}" srcOrd="0" destOrd="0" presId="urn:microsoft.com/office/officeart/2005/8/layout/pyramid2"/>
    <dgm:cxn modelId="{4A586FC3-A4ED-45BA-B9C3-53926603C9B7}" type="presOf" srcId="{D0E1F630-7686-4CAB-A6F2-52DCA847DA87}" destId="{C2F1DA81-694C-4C1E-BFAA-F91F8810A328}" srcOrd="0" destOrd="0" presId="urn:microsoft.com/office/officeart/2005/8/layout/pyramid2"/>
    <dgm:cxn modelId="{ECEB31D4-0310-49AC-814A-4882759C9F54}" srcId="{F9F8D6BF-BCA2-496F-854E-71B6A04A902F}" destId="{3695BC9F-978F-4387-87FC-60CBA03AB31E}" srcOrd="0" destOrd="0" parTransId="{9CD2282E-4C1C-4608-966E-AF99E821C7C8}" sibTransId="{D2AFEAD4-C084-4A82-ADFD-B5404AC5816E}"/>
    <dgm:cxn modelId="{EEB0B7E7-2B65-42FC-A2E2-A497812FD84E}" type="presOf" srcId="{989ABF30-C5BF-4852-B3E1-8DA199B7FBC2}" destId="{6EC2508C-4D32-4603-8C27-F38F1F8002A2}" srcOrd="0" destOrd="0" presId="urn:microsoft.com/office/officeart/2005/8/layout/pyramid2"/>
    <dgm:cxn modelId="{2DBE23A0-B526-4B66-A797-43C8C89D7E46}" srcId="{F9F8D6BF-BCA2-496F-854E-71B6A04A902F}" destId="{D0E1F630-7686-4CAB-A6F2-52DCA847DA87}" srcOrd="3" destOrd="0" parTransId="{9FD86BB4-00B9-4A9D-8D57-A90D2993CD4E}" sibTransId="{0A1969DC-9E29-43F3-A422-D3B338F3DB53}"/>
    <dgm:cxn modelId="{B714AE9D-D135-4DE8-97E8-57CDCEE9DE82}" srcId="{F9F8D6BF-BCA2-496F-854E-71B6A04A902F}" destId="{2CC797AF-5AEE-4883-A1C5-A74A00C2C884}" srcOrd="5" destOrd="0" parTransId="{731B44CA-307C-4D66-9D61-75E751CFB7EF}" sibTransId="{3CBDC453-9623-44C7-B990-0D4BB42B9092}"/>
    <dgm:cxn modelId="{4DF4C1D6-209B-46F9-88FC-36470E6D6380}" type="presOf" srcId="{3695BC9F-978F-4387-87FC-60CBA03AB31E}" destId="{155E6AE4-8978-461F-859A-C521F6B3152C}" srcOrd="0" destOrd="0" presId="urn:microsoft.com/office/officeart/2005/8/layout/pyramid2"/>
    <dgm:cxn modelId="{FDD34042-2ECC-46C6-A73F-1EC8A1DAB89A}" srcId="{F9F8D6BF-BCA2-496F-854E-71B6A04A902F}" destId="{CB8B9B14-08BF-40FA-8EE9-A06F1DF4F8AA}" srcOrd="6" destOrd="0" parTransId="{7E91FB37-28E2-4605-BC6D-A400AEEA8B96}" sibTransId="{8069ABAB-BC69-4AD8-8518-AD7E654499BD}"/>
    <dgm:cxn modelId="{16858E51-775E-49E4-80D6-B508DFB13EA4}" srcId="{F9F8D6BF-BCA2-496F-854E-71B6A04A902F}" destId="{67CD8874-097B-4EE5-A411-28CC66FB5468}" srcOrd="1" destOrd="0" parTransId="{BC0B9801-9009-4AEE-88F7-BE6D84BE1D10}" sibTransId="{6C2878A4-8F78-4133-99C4-9DA4A10715DE}"/>
    <dgm:cxn modelId="{59BB874C-9671-4ABA-A4B9-800305243646}" type="presOf" srcId="{67CD8874-097B-4EE5-A411-28CC66FB5468}" destId="{E1232566-2A31-42CB-8A47-3995C877FE81}" srcOrd="0" destOrd="0" presId="urn:microsoft.com/office/officeart/2005/8/layout/pyramid2"/>
    <dgm:cxn modelId="{28F160EE-7159-4669-9067-106C35BEB4F5}" type="presOf" srcId="{F9F8D6BF-BCA2-496F-854E-71B6A04A902F}" destId="{5B5C11E2-A236-43D1-B432-D75BD93064E4}" srcOrd="0" destOrd="0" presId="urn:microsoft.com/office/officeart/2005/8/layout/pyramid2"/>
    <dgm:cxn modelId="{A8B415FB-714A-4652-A8AE-647FCA4E8CF9}" srcId="{F9F8D6BF-BCA2-496F-854E-71B6A04A902F}" destId="{AE667B1D-476E-429C-B008-40075F277A31}" srcOrd="2" destOrd="0" parTransId="{9C340895-C8A8-4925-8D49-6F59E0B57E38}" sibTransId="{33E3EECD-CDAA-4825-B69E-36BEC4E21103}"/>
    <dgm:cxn modelId="{898FC6B4-8A87-4D90-952D-BCA8AE0BC35B}" type="presOf" srcId="{2CC797AF-5AEE-4883-A1C5-A74A00C2C884}" destId="{4CDA189C-C021-46F8-9604-1B87D127FB00}" srcOrd="0" destOrd="0" presId="urn:microsoft.com/office/officeart/2005/8/layout/pyramid2"/>
    <dgm:cxn modelId="{2D9E4843-36C5-4168-9799-C6BB2F70925D}" type="presParOf" srcId="{5B5C11E2-A236-43D1-B432-D75BD93064E4}" destId="{465E7667-E853-499C-91DB-80BBF255810B}" srcOrd="0" destOrd="0" presId="urn:microsoft.com/office/officeart/2005/8/layout/pyramid2"/>
    <dgm:cxn modelId="{73BFC8CA-1AAB-446B-A1BE-11EE2DE1A3A3}" type="presParOf" srcId="{5B5C11E2-A236-43D1-B432-D75BD93064E4}" destId="{358E7662-DA7C-44A9-B196-8E5EE16C9C52}" srcOrd="1" destOrd="0" presId="urn:microsoft.com/office/officeart/2005/8/layout/pyramid2"/>
    <dgm:cxn modelId="{B45A88B9-7237-458B-8AF4-5A5AA9717533}" type="presParOf" srcId="{358E7662-DA7C-44A9-B196-8E5EE16C9C52}" destId="{155E6AE4-8978-461F-859A-C521F6B3152C}" srcOrd="0" destOrd="0" presId="urn:microsoft.com/office/officeart/2005/8/layout/pyramid2"/>
    <dgm:cxn modelId="{F7FCC59A-4442-4F44-99B8-01A80AD3C226}" type="presParOf" srcId="{358E7662-DA7C-44A9-B196-8E5EE16C9C52}" destId="{AFA723FA-D0ED-4C09-862D-32963CB4BFE4}" srcOrd="1" destOrd="0" presId="urn:microsoft.com/office/officeart/2005/8/layout/pyramid2"/>
    <dgm:cxn modelId="{F79EDFAF-DEAA-4D02-B62C-0FE06650B30E}" type="presParOf" srcId="{358E7662-DA7C-44A9-B196-8E5EE16C9C52}" destId="{E1232566-2A31-42CB-8A47-3995C877FE81}" srcOrd="2" destOrd="0" presId="urn:microsoft.com/office/officeart/2005/8/layout/pyramid2"/>
    <dgm:cxn modelId="{DAFF1D12-5CB5-44D9-88C6-B053285B8D04}" type="presParOf" srcId="{358E7662-DA7C-44A9-B196-8E5EE16C9C52}" destId="{924451C2-9913-4953-96EE-F3F0FAC5E8BF}" srcOrd="3" destOrd="0" presId="urn:microsoft.com/office/officeart/2005/8/layout/pyramid2"/>
    <dgm:cxn modelId="{50808A1C-F880-4C69-883E-FE842FD37C3E}" type="presParOf" srcId="{358E7662-DA7C-44A9-B196-8E5EE16C9C52}" destId="{F9E82230-70F3-41B3-B4E3-30079FD80EEF}" srcOrd="4" destOrd="0" presId="urn:microsoft.com/office/officeart/2005/8/layout/pyramid2"/>
    <dgm:cxn modelId="{C42B4E13-6541-4B09-B18D-44C7841C4E9B}" type="presParOf" srcId="{358E7662-DA7C-44A9-B196-8E5EE16C9C52}" destId="{006767F6-0587-4D4B-BEEA-249DCC257DA4}" srcOrd="5" destOrd="0" presId="urn:microsoft.com/office/officeart/2005/8/layout/pyramid2"/>
    <dgm:cxn modelId="{C0D8E962-3ACA-4A37-8503-F7FE19780623}" type="presParOf" srcId="{358E7662-DA7C-44A9-B196-8E5EE16C9C52}" destId="{C2F1DA81-694C-4C1E-BFAA-F91F8810A328}" srcOrd="6" destOrd="0" presId="urn:microsoft.com/office/officeart/2005/8/layout/pyramid2"/>
    <dgm:cxn modelId="{9EB41DBE-CFB3-4FE8-AD85-DBA2C6D6732E}" type="presParOf" srcId="{358E7662-DA7C-44A9-B196-8E5EE16C9C52}" destId="{D0144554-1A99-44C4-BCCD-56D73A532982}" srcOrd="7" destOrd="0" presId="urn:microsoft.com/office/officeart/2005/8/layout/pyramid2"/>
    <dgm:cxn modelId="{94F329D1-59E0-4B55-AE22-50E606458EEC}" type="presParOf" srcId="{358E7662-DA7C-44A9-B196-8E5EE16C9C52}" destId="{6EC2508C-4D32-4603-8C27-F38F1F8002A2}" srcOrd="8" destOrd="0" presId="urn:microsoft.com/office/officeart/2005/8/layout/pyramid2"/>
    <dgm:cxn modelId="{5B3A802F-4B09-4768-B91B-9765EA504A81}" type="presParOf" srcId="{358E7662-DA7C-44A9-B196-8E5EE16C9C52}" destId="{EB011964-6790-4DF3-B7A9-2DC05391FECA}" srcOrd="9" destOrd="0" presId="urn:microsoft.com/office/officeart/2005/8/layout/pyramid2"/>
    <dgm:cxn modelId="{F16D7757-7B98-4F74-8A08-50611D94B326}" type="presParOf" srcId="{358E7662-DA7C-44A9-B196-8E5EE16C9C52}" destId="{4CDA189C-C021-46F8-9604-1B87D127FB00}" srcOrd="10" destOrd="0" presId="urn:microsoft.com/office/officeart/2005/8/layout/pyramid2"/>
    <dgm:cxn modelId="{C4995197-66AC-4DB1-99A8-47E6D2B1F77A}" type="presParOf" srcId="{358E7662-DA7C-44A9-B196-8E5EE16C9C52}" destId="{CDE9D323-EBA0-413A-BBE2-AA4AF4DD5D58}" srcOrd="11" destOrd="0" presId="urn:microsoft.com/office/officeart/2005/8/layout/pyramid2"/>
    <dgm:cxn modelId="{65AA85E9-C4DA-4C4C-8311-4945E0A8397D}" type="presParOf" srcId="{358E7662-DA7C-44A9-B196-8E5EE16C9C52}" destId="{C7D172FF-FD54-4AEB-923D-49B0EE9AC0C1}" srcOrd="12" destOrd="0" presId="urn:microsoft.com/office/officeart/2005/8/layout/pyramid2"/>
    <dgm:cxn modelId="{567E5A28-02C4-40EA-9539-08FA0A96C633}" type="presParOf" srcId="{358E7662-DA7C-44A9-B196-8E5EE16C9C52}" destId="{169AA6C5-F637-4194-98F8-77A6A8AD1310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5E7667-E853-499C-91DB-80BBF255810B}">
      <dsp:nvSpPr>
        <dsp:cNvPr id="0" name=""/>
        <dsp:cNvSpPr/>
      </dsp:nvSpPr>
      <dsp:spPr>
        <a:xfrm>
          <a:off x="613868" y="0"/>
          <a:ext cx="5256583" cy="5256583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E6AE4-8978-461F-859A-C521F6B3152C}">
      <dsp:nvSpPr>
        <dsp:cNvPr id="0" name=""/>
        <dsp:cNvSpPr/>
      </dsp:nvSpPr>
      <dsp:spPr>
        <a:xfrm>
          <a:off x="3242160" y="526171"/>
          <a:ext cx="3416779" cy="53387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Cambria" pitchFamily="18" charset="0"/>
            </a:rPr>
            <a:t>Восприятие</a:t>
          </a:r>
          <a:endParaRPr lang="ru-RU" sz="2200" kern="1200" dirty="0">
            <a:latin typeface="Cambria" pitchFamily="18" charset="0"/>
          </a:endParaRPr>
        </a:p>
      </dsp:txBody>
      <dsp:txXfrm>
        <a:off x="3242160" y="526171"/>
        <a:ext cx="3416779" cy="533871"/>
      </dsp:txXfrm>
    </dsp:sp>
    <dsp:sp modelId="{E1232566-2A31-42CB-8A47-3995C877FE81}">
      <dsp:nvSpPr>
        <dsp:cNvPr id="0" name=""/>
        <dsp:cNvSpPr/>
      </dsp:nvSpPr>
      <dsp:spPr>
        <a:xfrm>
          <a:off x="3242160" y="1126777"/>
          <a:ext cx="3416779" cy="53387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Cambria" pitchFamily="18" charset="0"/>
            </a:rPr>
            <a:t>Мышление</a:t>
          </a:r>
          <a:endParaRPr lang="ru-RU" sz="2200" kern="1200" dirty="0">
            <a:latin typeface="Cambria" pitchFamily="18" charset="0"/>
          </a:endParaRPr>
        </a:p>
      </dsp:txBody>
      <dsp:txXfrm>
        <a:off x="3242160" y="1126777"/>
        <a:ext cx="3416779" cy="533871"/>
      </dsp:txXfrm>
    </dsp:sp>
    <dsp:sp modelId="{F9E82230-70F3-41B3-B4E3-30079FD80EEF}">
      <dsp:nvSpPr>
        <dsp:cNvPr id="0" name=""/>
        <dsp:cNvSpPr/>
      </dsp:nvSpPr>
      <dsp:spPr>
        <a:xfrm>
          <a:off x="3242160" y="1727383"/>
          <a:ext cx="3416779" cy="53387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Cambria" pitchFamily="18" charset="0"/>
            </a:rPr>
            <a:t>Воображение</a:t>
          </a:r>
          <a:endParaRPr lang="ru-RU" sz="2200" kern="1200" dirty="0">
            <a:latin typeface="Cambria" pitchFamily="18" charset="0"/>
          </a:endParaRPr>
        </a:p>
      </dsp:txBody>
      <dsp:txXfrm>
        <a:off x="3242160" y="1727383"/>
        <a:ext cx="3416779" cy="533871"/>
      </dsp:txXfrm>
    </dsp:sp>
    <dsp:sp modelId="{C2F1DA81-694C-4C1E-BFAA-F91F8810A328}">
      <dsp:nvSpPr>
        <dsp:cNvPr id="0" name=""/>
        <dsp:cNvSpPr/>
      </dsp:nvSpPr>
      <dsp:spPr>
        <a:xfrm>
          <a:off x="3242160" y="2327989"/>
          <a:ext cx="3416779" cy="53387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Cambria" pitchFamily="18" charset="0"/>
            </a:rPr>
            <a:t>Ощущение</a:t>
          </a:r>
          <a:endParaRPr lang="ru-RU" sz="2200" kern="1200" dirty="0">
            <a:latin typeface="Cambria" pitchFamily="18" charset="0"/>
          </a:endParaRPr>
        </a:p>
      </dsp:txBody>
      <dsp:txXfrm>
        <a:off x="3242160" y="2327989"/>
        <a:ext cx="3416779" cy="533871"/>
      </dsp:txXfrm>
    </dsp:sp>
    <dsp:sp modelId="{6EC2508C-4D32-4603-8C27-F38F1F8002A2}">
      <dsp:nvSpPr>
        <dsp:cNvPr id="0" name=""/>
        <dsp:cNvSpPr/>
      </dsp:nvSpPr>
      <dsp:spPr>
        <a:xfrm>
          <a:off x="3242160" y="2928594"/>
          <a:ext cx="3416779" cy="53387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Cambria" pitchFamily="18" charset="0"/>
            </a:rPr>
            <a:t>Внимание</a:t>
          </a:r>
          <a:endParaRPr lang="ru-RU" sz="2200" kern="1200" dirty="0">
            <a:latin typeface="Cambria" pitchFamily="18" charset="0"/>
          </a:endParaRPr>
        </a:p>
      </dsp:txBody>
      <dsp:txXfrm>
        <a:off x="3242160" y="2928594"/>
        <a:ext cx="3416779" cy="533871"/>
      </dsp:txXfrm>
    </dsp:sp>
    <dsp:sp modelId="{4CDA189C-C021-46F8-9604-1B87D127FB00}">
      <dsp:nvSpPr>
        <dsp:cNvPr id="0" name=""/>
        <dsp:cNvSpPr/>
      </dsp:nvSpPr>
      <dsp:spPr>
        <a:xfrm>
          <a:off x="3242160" y="3529200"/>
          <a:ext cx="3416779" cy="53387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Cambria" pitchFamily="18" charset="0"/>
            </a:rPr>
            <a:t>Память</a:t>
          </a:r>
          <a:endParaRPr lang="ru-RU" sz="2200" kern="1200" dirty="0">
            <a:latin typeface="Cambria" pitchFamily="18" charset="0"/>
          </a:endParaRPr>
        </a:p>
      </dsp:txBody>
      <dsp:txXfrm>
        <a:off x="3242160" y="3529200"/>
        <a:ext cx="3416779" cy="533871"/>
      </dsp:txXfrm>
    </dsp:sp>
    <dsp:sp modelId="{C7D172FF-FD54-4AEB-923D-49B0EE9AC0C1}">
      <dsp:nvSpPr>
        <dsp:cNvPr id="0" name=""/>
        <dsp:cNvSpPr/>
      </dsp:nvSpPr>
      <dsp:spPr>
        <a:xfrm>
          <a:off x="3242160" y="4129806"/>
          <a:ext cx="3416779" cy="53387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Cambria" pitchFamily="18" charset="0"/>
            </a:rPr>
            <a:t>Речь</a:t>
          </a:r>
          <a:endParaRPr lang="ru-RU" sz="2200" kern="1200" dirty="0">
            <a:latin typeface="Cambria" pitchFamily="18" charset="0"/>
          </a:endParaRPr>
        </a:p>
      </dsp:txBody>
      <dsp:txXfrm>
        <a:off x="3242160" y="4129806"/>
        <a:ext cx="3416779" cy="533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CD506-67D3-4C0E-914D-B014B14CEA2B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6DDA5-4AAB-47CF-901D-8F7D133888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3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Воспитатель: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Да, дома есть опасные предметы, которые нельзя брать самим и есть менее опасные, но с которыми надо действовать осторожно и только в присутствии взрослых (На слайд по щелчку выходят картинки), дети называют их и объясняют чем данные предметы опасны и с какими предметами надо обращаться осторожно. Последние закрываются желтыми звездочками (по щелчку)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96247-F19F-4911-8A43-FF43C70BBB4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213AA01-A87F-4127-A48F-2E3F9C433F56}" type="slidenum">
              <a:rPr lang="ru-RU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849D-0DDA-46FF-8694-E3A18074FF5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72A1C-4FF4-423A-819F-14E4F56FE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849D-0DDA-46FF-8694-E3A18074FF5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72A1C-4FF4-423A-819F-14E4F56FE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849D-0DDA-46FF-8694-E3A18074FF5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72A1C-4FF4-423A-819F-14E4F56FE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849D-0DDA-46FF-8694-E3A18074FF5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72A1C-4FF4-423A-819F-14E4F56FE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849D-0DDA-46FF-8694-E3A18074FF5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72A1C-4FF4-423A-819F-14E4F56FE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849D-0DDA-46FF-8694-E3A18074FF5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72A1C-4FF4-423A-819F-14E4F56FE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849D-0DDA-46FF-8694-E3A18074FF5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72A1C-4FF4-423A-819F-14E4F56FE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849D-0DDA-46FF-8694-E3A18074FF5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72A1C-4FF4-423A-819F-14E4F56FE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849D-0DDA-46FF-8694-E3A18074FF5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72A1C-4FF4-423A-819F-14E4F56FE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849D-0DDA-46FF-8694-E3A18074FF5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72A1C-4FF4-423A-819F-14E4F56FE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849D-0DDA-46FF-8694-E3A18074FF5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72A1C-4FF4-423A-819F-14E4F56FE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5849D-0DDA-46FF-8694-E3A18074FF5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72A1C-4FF4-423A-819F-14E4F56FE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audio" Target="../media/audio1.wav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gif"/><Relationship Id="rId19" Type="http://schemas.openxmlformats.org/officeDocument/2006/relationships/audio" Target="../media/audio11.wav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4.wav"/><Relationship Id="rId7" Type="http://schemas.openxmlformats.org/officeDocument/2006/relationships/image" Target="../media/image67.jpeg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gif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pn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60734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699792" cy="2038645"/>
          </a:xfrm>
          <a:prstGeom prst="rect">
            <a:avLst/>
          </a:prstGeom>
        </p:spPr>
      </p:pic>
      <p:pic>
        <p:nvPicPr>
          <p:cNvPr id="4" name="Рисунок 3" descr="a5a3faebf759b2fd3dab099c3fe5dc5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76672"/>
            <a:ext cx="2123728" cy="1061864"/>
          </a:xfrm>
          <a:prstGeom prst="rect">
            <a:avLst/>
          </a:prstGeom>
        </p:spPr>
      </p:pic>
      <p:sp>
        <p:nvSpPr>
          <p:cNvPr id="5" name="32-конечная звезда 4"/>
          <p:cNvSpPr/>
          <p:nvPr/>
        </p:nvSpPr>
        <p:spPr>
          <a:xfrm>
            <a:off x="8100392" y="188640"/>
            <a:ext cx="864096" cy="864096"/>
          </a:xfrm>
          <a:prstGeom prst="star32">
            <a:avLst>
              <a:gd name="adj" fmla="val 42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18+</a:t>
            </a:r>
            <a:endParaRPr lang="ru-RU" sz="1600" b="1" dirty="0"/>
          </a:p>
        </p:txBody>
      </p:sp>
      <p:pic>
        <p:nvPicPr>
          <p:cNvPr id="25602" name="Picture 2" descr="https://image.freepik.com/free-vector/_1308-2288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980"/>
          <a:stretch>
            <a:fillRect/>
          </a:stretch>
        </p:blipFill>
        <p:spPr bwMode="auto">
          <a:xfrm>
            <a:off x="0" y="2543577"/>
            <a:ext cx="2764116" cy="4314423"/>
          </a:xfrm>
          <a:prstGeom prst="rect">
            <a:avLst/>
          </a:prstGeom>
          <a:noFill/>
        </p:spPr>
      </p:pic>
      <p:pic>
        <p:nvPicPr>
          <p:cNvPr id="2" name="Рисунок 1" descr="175-1753084_vector-library-download-pin-by-tammt-rider-on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616" y="5013176"/>
            <a:ext cx="1744816" cy="1844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9739" y="188640"/>
            <a:ext cx="6712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entury" pitchFamily="18" charset="0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entury" pitchFamily="18" charset="0"/>
              </a:rPr>
              <a:t>Детский сад № 12 г.Кропоткина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entury" pitchFamily="18" charset="0"/>
              </a:rPr>
              <a:t>МО Кавказский район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entury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7704" y="1700808"/>
            <a:ext cx="51845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entury" pitchFamily="18" charset="0"/>
              </a:rPr>
              <a:t>«Интерактивная игра </a:t>
            </a:r>
          </a:p>
          <a:p>
            <a:pPr algn="ctr"/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entury" pitchFamily="18" charset="0"/>
              </a:rPr>
              <a:t>как средство формирования </a:t>
            </a:r>
          </a:p>
          <a:p>
            <a:pPr algn="ctr"/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entury" pitchFamily="18" charset="0"/>
              </a:rPr>
              <a:t>познавательного интереса дошкольников</a:t>
            </a:r>
          </a:p>
          <a:p>
            <a:pPr algn="ctr"/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entury" pitchFamily="18" charset="0"/>
              </a:rPr>
              <a:t>к изучению основ безопасности жизнедеятельности»</a:t>
            </a:r>
            <a:endParaRPr lang="ru-RU" sz="28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medic.ua/wp-content/uploads/2018/03/Nedostatok-vitamina-D.jpg"/>
          <p:cNvPicPr>
            <a:picLocks noChangeAspect="1" noChangeArrowheads="1"/>
          </p:cNvPicPr>
          <p:nvPr/>
        </p:nvPicPr>
        <p:blipFill>
          <a:blip r:embed="rId2" cstate="print"/>
          <a:srcRect l="5367" r="10723"/>
          <a:stretch>
            <a:fillRect/>
          </a:stretch>
        </p:blipFill>
        <p:spPr bwMode="auto">
          <a:xfrm>
            <a:off x="-43858" y="-17704"/>
            <a:ext cx="9187858" cy="68757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620_161347.jpg"/>
          <p:cNvPicPr>
            <a:picLocks noChangeAspect="1"/>
          </p:cNvPicPr>
          <p:nvPr/>
        </p:nvPicPr>
        <p:blipFill>
          <a:blip r:embed="rId2" cstate="print"/>
          <a:srcRect r="44488" b="30050"/>
          <a:stretch>
            <a:fillRect/>
          </a:stretch>
        </p:blipFill>
        <p:spPr>
          <a:xfrm>
            <a:off x="179512" y="2077778"/>
            <a:ext cx="4896544" cy="4627502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123728" y="188640"/>
            <a:ext cx="687625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latin typeface="Cambria" pitchFamily="18" charset="0"/>
              </a:rPr>
              <a:t>Под  </a:t>
            </a:r>
            <a:r>
              <a:rPr lang="ru-RU" sz="2800" b="1" dirty="0" smtClean="0">
                <a:latin typeface="Cambria" pitchFamily="18" charset="0"/>
              </a:rPr>
              <a:t>познавательной </a:t>
            </a:r>
            <a:r>
              <a:rPr lang="ru-RU" sz="2800" b="1" dirty="0">
                <a:latin typeface="Cambria" pitchFamily="18" charset="0"/>
              </a:rPr>
              <a:t>активностью </a:t>
            </a:r>
            <a:endParaRPr lang="ru-RU" sz="2800" b="1" dirty="0" smtClean="0">
              <a:latin typeface="Cambria" pitchFamily="18" charset="0"/>
            </a:endParaRPr>
          </a:p>
          <a:p>
            <a:pPr algn="r"/>
            <a:r>
              <a:rPr lang="ru-RU" sz="2800" dirty="0" smtClean="0">
                <a:latin typeface="Cambria" pitchFamily="18" charset="0"/>
              </a:rPr>
              <a:t>понимают </a:t>
            </a:r>
            <a:r>
              <a:rPr lang="ru-RU" sz="2800" dirty="0">
                <a:latin typeface="Cambria" pitchFamily="18" charset="0"/>
              </a:rPr>
              <a:t>самостоятельную, инициативную деятельность ребёнка, направленную на познание окружающей действительности </a:t>
            </a:r>
            <a:endParaRPr lang="ru-RU" sz="2800" dirty="0" smtClean="0">
              <a:latin typeface="Cambria" pitchFamily="18" charset="0"/>
            </a:endParaRPr>
          </a:p>
          <a:p>
            <a:pPr algn="r"/>
            <a:r>
              <a:rPr lang="ru-RU" sz="2800" dirty="0" smtClean="0">
                <a:latin typeface="Cambria" pitchFamily="18" charset="0"/>
              </a:rPr>
              <a:t>(</a:t>
            </a:r>
            <a:r>
              <a:rPr lang="ru-RU" sz="2800" dirty="0">
                <a:latin typeface="Cambria" pitchFamily="18" charset="0"/>
              </a:rPr>
              <a:t>как проявление </a:t>
            </a:r>
            <a:endParaRPr lang="ru-RU" sz="2800" dirty="0" smtClean="0">
              <a:latin typeface="Cambria" pitchFamily="18" charset="0"/>
            </a:endParaRPr>
          </a:p>
          <a:p>
            <a:pPr algn="r"/>
            <a:r>
              <a:rPr lang="ru-RU" sz="2800" dirty="0" smtClean="0">
                <a:latin typeface="Cambria" pitchFamily="18" charset="0"/>
              </a:rPr>
              <a:t>любознательности</a:t>
            </a:r>
            <a:r>
              <a:rPr lang="ru-RU" sz="2800" dirty="0">
                <a:latin typeface="Cambria" pitchFamily="18" charset="0"/>
              </a:rPr>
              <a:t>) </a:t>
            </a:r>
            <a:endParaRPr lang="ru-RU" sz="2800" dirty="0" smtClean="0">
              <a:latin typeface="Cambria" pitchFamily="18" charset="0"/>
            </a:endParaRPr>
          </a:p>
          <a:p>
            <a:pPr algn="r"/>
            <a:r>
              <a:rPr lang="ru-RU" sz="2800" dirty="0" smtClean="0">
                <a:latin typeface="Cambria" pitchFamily="18" charset="0"/>
              </a:rPr>
              <a:t>и определяющую</a:t>
            </a:r>
          </a:p>
          <a:p>
            <a:pPr algn="r"/>
            <a:r>
              <a:rPr lang="ru-RU" sz="2800" dirty="0" smtClean="0">
                <a:latin typeface="Cambria" pitchFamily="18" charset="0"/>
              </a:rPr>
              <a:t> </a:t>
            </a:r>
            <a:r>
              <a:rPr lang="ru-RU" sz="2800" dirty="0">
                <a:latin typeface="Cambria" pitchFamily="18" charset="0"/>
              </a:rPr>
              <a:t>необходимость </a:t>
            </a:r>
            <a:endParaRPr lang="ru-RU" sz="2800" dirty="0" smtClean="0">
              <a:latin typeface="Cambria" pitchFamily="18" charset="0"/>
            </a:endParaRPr>
          </a:p>
          <a:p>
            <a:pPr algn="r"/>
            <a:r>
              <a:rPr lang="ru-RU" sz="2800" dirty="0" smtClean="0">
                <a:latin typeface="Cambria" pitchFamily="18" charset="0"/>
              </a:rPr>
              <a:t>решать </a:t>
            </a:r>
            <a:r>
              <a:rPr lang="ru-RU" sz="2800" dirty="0">
                <a:latin typeface="Cambria" pitchFamily="18" charset="0"/>
              </a:rPr>
              <a:t>задания, </a:t>
            </a:r>
            <a:endParaRPr lang="ru-RU" sz="2800" dirty="0" smtClean="0">
              <a:latin typeface="Cambria" pitchFamily="18" charset="0"/>
            </a:endParaRPr>
          </a:p>
          <a:p>
            <a:pPr algn="r"/>
            <a:r>
              <a:rPr lang="ru-RU" sz="2800" dirty="0" smtClean="0">
                <a:latin typeface="Cambria" pitchFamily="18" charset="0"/>
              </a:rPr>
              <a:t>которые ставят</a:t>
            </a:r>
          </a:p>
          <a:p>
            <a:pPr algn="r"/>
            <a:r>
              <a:rPr lang="ru-RU" sz="2800" dirty="0" smtClean="0">
                <a:latin typeface="Cambria" pitchFamily="18" charset="0"/>
              </a:rPr>
              <a:t> </a:t>
            </a:r>
            <a:r>
              <a:rPr lang="ru-RU" sz="2800" dirty="0">
                <a:latin typeface="Cambria" pitchFamily="18" charset="0"/>
              </a:rPr>
              <a:t>перед ним </a:t>
            </a:r>
            <a:endParaRPr lang="ru-RU" sz="2800" dirty="0" smtClean="0">
              <a:latin typeface="Cambria" pitchFamily="18" charset="0"/>
            </a:endParaRPr>
          </a:p>
          <a:p>
            <a:pPr algn="r"/>
            <a:r>
              <a:rPr lang="ru-RU" sz="2800" dirty="0" smtClean="0">
                <a:latin typeface="Cambria" pitchFamily="18" charset="0"/>
              </a:rPr>
              <a:t>в </a:t>
            </a:r>
            <a:r>
              <a:rPr lang="ru-RU" sz="2800" dirty="0">
                <a:latin typeface="Cambria" pitchFamily="18" charset="0"/>
              </a:rPr>
              <a:t>конкретных </a:t>
            </a:r>
            <a:endParaRPr lang="ru-RU" sz="2800" dirty="0" smtClean="0">
              <a:latin typeface="Cambria" pitchFamily="18" charset="0"/>
            </a:endParaRPr>
          </a:p>
          <a:p>
            <a:pPr algn="r"/>
            <a:r>
              <a:rPr lang="ru-RU" sz="2800" dirty="0" smtClean="0">
                <a:latin typeface="Cambria" pitchFamily="18" charset="0"/>
              </a:rPr>
              <a:t>жизненных </a:t>
            </a:r>
            <a:r>
              <a:rPr lang="ru-RU" sz="2800" dirty="0">
                <a:latin typeface="Cambria" pitchFamily="18" charset="0"/>
              </a:rPr>
              <a:t>ситуациях.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ДД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3888432" cy="2916324"/>
          </a:xfrm>
          <a:prstGeom prst="rect">
            <a:avLst/>
          </a:prstGeom>
          <a:ln w="19050">
            <a:solidFill>
              <a:srgbClr val="0000CC"/>
            </a:solidFill>
          </a:ln>
        </p:spPr>
      </p:pic>
      <p:pic>
        <p:nvPicPr>
          <p:cNvPr id="4" name="Рисунок 3" descr="ИГРА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573016"/>
            <a:ext cx="3923928" cy="2942946"/>
          </a:xfrm>
          <a:prstGeom prst="rect">
            <a:avLst/>
          </a:prstGeom>
          <a:ln w="19050">
            <a:solidFill>
              <a:srgbClr val="0000CC"/>
            </a:solidFill>
          </a:ln>
        </p:spPr>
      </p:pic>
      <p:pic>
        <p:nvPicPr>
          <p:cNvPr id="5" name="Рисунок 4" descr="000000000000000000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60648"/>
            <a:ext cx="3923928" cy="2942946"/>
          </a:xfrm>
          <a:prstGeom prst="rect">
            <a:avLst/>
          </a:prstGeom>
          <a:ln w="19050">
            <a:solidFill>
              <a:srgbClr val="0000CC"/>
            </a:solidFill>
          </a:ln>
        </p:spPr>
      </p:pic>
      <p:pic>
        <p:nvPicPr>
          <p:cNvPr id="6" name="Рисунок 5" descr="ПД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573016"/>
            <a:ext cx="3816424" cy="2862318"/>
          </a:xfrm>
          <a:prstGeom prst="rect">
            <a:avLst/>
          </a:prstGeom>
          <a:ln w="19050">
            <a:solidFill>
              <a:srgbClr val="0000CC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сточники опасност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260648"/>
            <a:ext cx="8568953" cy="64267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188640"/>
            <a:ext cx="8640960" cy="6480720"/>
          </a:xfrm>
          <a:prstGeom prst="rect">
            <a:avLst/>
          </a:prstGeom>
          <a:ln>
            <a:solidFill>
              <a:srgbClr val="0000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ambria" pitchFamily="18" charset="0"/>
              </a:rPr>
              <a:t>Интерактивная игра</a:t>
            </a:r>
            <a:r>
              <a:rPr lang="ru-RU" sz="2800" dirty="0">
                <a:latin typeface="Cambria" pitchFamily="18" charset="0"/>
              </a:rPr>
              <a:t> – </a:t>
            </a:r>
            <a:r>
              <a:rPr lang="ru-RU" sz="2800" dirty="0" smtClean="0">
                <a:latin typeface="Cambria" pitchFamily="18" charset="0"/>
              </a:rPr>
              <a:t>это </a:t>
            </a:r>
            <a:r>
              <a:rPr lang="ru-RU" sz="2800" dirty="0">
                <a:latin typeface="Cambria" pitchFamily="18" charset="0"/>
              </a:rPr>
              <a:t>метод обучения </a:t>
            </a:r>
            <a:r>
              <a:rPr lang="ru-RU" sz="2800" dirty="0" smtClean="0">
                <a:latin typeface="Cambria" pitchFamily="18" charset="0"/>
              </a:rPr>
              <a:t>и </a:t>
            </a:r>
            <a:r>
              <a:rPr lang="ru-RU" sz="2800" dirty="0">
                <a:latin typeface="Cambria" pitchFamily="18" charset="0"/>
              </a:rPr>
              <a:t>воспитания, </a:t>
            </a:r>
            <a:r>
              <a:rPr lang="ru-RU" sz="2800" dirty="0" smtClean="0">
                <a:latin typeface="Cambria" pitchFamily="18" charset="0"/>
              </a:rPr>
              <a:t>в </a:t>
            </a:r>
            <a:r>
              <a:rPr lang="ru-RU" sz="2800" dirty="0">
                <a:latin typeface="Cambria" pitchFamily="18" charset="0"/>
              </a:rPr>
              <a:t>котором воедино </a:t>
            </a:r>
            <a:r>
              <a:rPr lang="ru-RU" sz="2800" dirty="0" smtClean="0">
                <a:latin typeface="Cambria" pitchFamily="18" charset="0"/>
              </a:rPr>
              <a:t>соединяются </a:t>
            </a:r>
            <a:r>
              <a:rPr lang="ru-RU" sz="2800" dirty="0">
                <a:latin typeface="Cambria" pitchFamily="18" charset="0"/>
              </a:rPr>
              <a:t>функции образования, развития </a:t>
            </a:r>
            <a:endParaRPr lang="ru-RU" sz="2800" dirty="0" smtClean="0">
              <a:latin typeface="Cambria" pitchFamily="18" charset="0"/>
            </a:endParaRPr>
          </a:p>
          <a:p>
            <a:r>
              <a:rPr lang="ru-RU" sz="2800" dirty="0" smtClean="0">
                <a:latin typeface="Cambria" pitchFamily="18" charset="0"/>
              </a:rPr>
              <a:t>и </a:t>
            </a:r>
            <a:r>
              <a:rPr lang="ru-RU" sz="2800" dirty="0">
                <a:latin typeface="Cambria" pitchFamily="18" charset="0"/>
              </a:rPr>
              <a:t>воспитания детей. </a:t>
            </a:r>
            <a:endParaRPr lang="ru-RU" sz="2800" dirty="0" smtClean="0">
              <a:latin typeface="Cambria" pitchFamily="18" charset="0"/>
            </a:endParaRPr>
          </a:p>
          <a:p>
            <a:r>
              <a:rPr lang="ru-RU" sz="2800" dirty="0" smtClean="0">
                <a:latin typeface="Cambria" pitchFamily="18" charset="0"/>
              </a:rPr>
              <a:t>Ребенок </a:t>
            </a:r>
            <a:r>
              <a:rPr lang="ru-RU" sz="2800" dirty="0">
                <a:latin typeface="Cambria" pitchFamily="18" charset="0"/>
              </a:rPr>
              <a:t>получает </a:t>
            </a:r>
            <a:endParaRPr lang="ru-RU" sz="2800" dirty="0" smtClean="0">
              <a:latin typeface="Cambria" pitchFamily="18" charset="0"/>
            </a:endParaRPr>
          </a:p>
          <a:p>
            <a:r>
              <a:rPr lang="ru-RU" sz="2800" dirty="0" smtClean="0">
                <a:latin typeface="Cambria" pitchFamily="18" charset="0"/>
              </a:rPr>
              <a:t>информацию </a:t>
            </a:r>
            <a:r>
              <a:rPr lang="ru-RU" sz="2800" dirty="0">
                <a:latin typeface="Cambria" pitchFamily="18" charset="0"/>
              </a:rPr>
              <a:t>через </a:t>
            </a:r>
            <a:endParaRPr lang="ru-RU" sz="2800" dirty="0" smtClean="0">
              <a:latin typeface="Cambria" pitchFamily="18" charset="0"/>
            </a:endParaRPr>
          </a:p>
          <a:p>
            <a:r>
              <a:rPr lang="ru-RU" sz="2800" i="1" u="sng" dirty="0" smtClean="0">
                <a:latin typeface="Cambria" pitchFamily="18" charset="0"/>
              </a:rPr>
              <a:t>познавательные </a:t>
            </a:r>
            <a:r>
              <a:rPr lang="ru-RU" sz="2800" i="1" u="sng" dirty="0">
                <a:latin typeface="Cambria" pitchFamily="18" charset="0"/>
              </a:rPr>
              <a:t>процессы</a:t>
            </a:r>
            <a:r>
              <a:rPr lang="ru-RU" sz="2800" dirty="0" smtClean="0">
                <a:latin typeface="Cambria" pitchFamily="18" charset="0"/>
              </a:rPr>
              <a:t>:</a:t>
            </a:r>
            <a:endParaRPr lang="ru-RU" sz="2800" dirty="0">
              <a:latin typeface="Cambria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483768" y="1412776"/>
          <a:ext cx="727280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717032"/>
            <a:ext cx="4355165" cy="2892610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5" name="Рисунок 4" descr="IMG_20171227_155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7"/>
            <a:ext cx="4176464" cy="3132347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4" name="Рисунок 3" descr="Слайд2.JPG"/>
          <p:cNvPicPr>
            <a:picLocks noChangeAspect="1"/>
          </p:cNvPicPr>
          <p:nvPr/>
        </p:nvPicPr>
        <p:blipFill>
          <a:blip r:embed="rId4" cstate="print"/>
          <a:srcRect l="9051" t="11151" r="27250" b="63650"/>
          <a:stretch>
            <a:fillRect/>
          </a:stretch>
        </p:blipFill>
        <p:spPr>
          <a:xfrm>
            <a:off x="4499992" y="260648"/>
            <a:ext cx="4464496" cy="2551140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2" name="Рисунок 1" descr="image (17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2204864"/>
            <a:ext cx="2712301" cy="2034226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7" name="Рисунок 6" descr="IMG-20191007-WA0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429000"/>
            <a:ext cx="4248472" cy="3186354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6" name="Рисунок 5" descr="IMG_20180830_1554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9592" y="2708920"/>
            <a:ext cx="2016224" cy="1512168"/>
          </a:xfrm>
          <a:prstGeom prst="rect">
            <a:avLst/>
          </a:prstGeom>
          <a:ln>
            <a:solidFill>
              <a:srgbClr val="0000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kiddyboom.ua/image/cache/data/products/product-id-7776-850x85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5229200"/>
            <a:ext cx="1331640" cy="1331640"/>
          </a:xfrm>
          <a:prstGeom prst="rect">
            <a:avLst/>
          </a:prstGeom>
          <a:noFill/>
        </p:spPr>
      </p:pic>
      <p:pic>
        <p:nvPicPr>
          <p:cNvPr id="6" name="Рисунок 5" descr="http://img1.liveinternet.ru/images/attach/c/5/85/141/85141715_large_Risunok10.jpg"/>
          <p:cNvPicPr/>
          <p:nvPr/>
        </p:nvPicPr>
        <p:blipFill>
          <a:blip r:embed="rId5" cstate="print"/>
          <a:srcRect t="51181" r="49968"/>
          <a:stretch>
            <a:fillRect/>
          </a:stretch>
        </p:blipFill>
        <p:spPr bwMode="auto">
          <a:xfrm>
            <a:off x="5292080" y="5733256"/>
            <a:ext cx="1426840" cy="98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g1.liveinternet.ru/images/attach/c/5/85/141/85141715_large_Risunok10.jpg"/>
          <p:cNvPicPr/>
          <p:nvPr/>
        </p:nvPicPr>
        <p:blipFill>
          <a:blip r:embed="rId5" cstate="print"/>
          <a:srcRect l="51440" b="51942"/>
          <a:stretch>
            <a:fillRect/>
          </a:stretch>
        </p:blipFill>
        <p:spPr bwMode="auto">
          <a:xfrm>
            <a:off x="7380312" y="4293096"/>
            <a:ext cx="1519426" cy="106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g0.liveinternet.ru/images/attach/b/4/113/126/113126340_f.png"/>
          <p:cNvPicPr/>
          <p:nvPr/>
        </p:nvPicPr>
        <p:blipFill>
          <a:blip r:embed="rId6" cstate="print"/>
          <a:srcRect t="41379"/>
          <a:stretch>
            <a:fillRect/>
          </a:stretch>
        </p:blipFill>
        <p:spPr bwMode="auto">
          <a:xfrm>
            <a:off x="251520" y="2564904"/>
            <a:ext cx="117729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boombob.ru/img/picture/Dec/21/9a79d22f13670358e606b503f667dd59/mini_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4221088"/>
            <a:ext cx="1478280" cy="110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alcogolizm.com/wp-content/uploads/2016/07/92859847584251xt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5301208"/>
            <a:ext cx="1809750" cy="107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www.sallybourneinteriors.co.uk/images/product/GRAND-POSY-VAS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4725144"/>
            <a:ext cx="1368152" cy="1824203"/>
          </a:xfrm>
          <a:prstGeom prst="rect">
            <a:avLst/>
          </a:prstGeom>
          <a:noFill/>
        </p:spPr>
      </p:pic>
      <p:pic>
        <p:nvPicPr>
          <p:cNvPr id="6148" name="Picture 4" descr="http://zkan.com.ua/wp-content/uploads/b/images_9/kak_narisovat_pilesos_poetapno_2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896" y="3284984"/>
            <a:ext cx="1905000" cy="2857500"/>
          </a:xfrm>
          <a:prstGeom prst="rect">
            <a:avLst/>
          </a:prstGeom>
          <a:noFill/>
        </p:spPr>
      </p:pic>
      <p:sp>
        <p:nvSpPr>
          <p:cNvPr id="2054" name="AutoShape 6" descr="https://ikea-kiev.com/images/product/drena-korobka-zeltyj_702873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https://avatars.mds.yandex.net/get-pdb/224463/0ca084d6-c156-4cac-ad5b-385ff4273b3c/s120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99792" y="3068960"/>
            <a:ext cx="1483331" cy="1255887"/>
          </a:xfrm>
          <a:prstGeom prst="rect">
            <a:avLst/>
          </a:prstGeom>
          <a:noFill/>
        </p:spPr>
      </p:pic>
      <p:pic>
        <p:nvPicPr>
          <p:cNvPr id="2062" name="Picture 14" descr="https://cdn3.vectorstock.com/i/1000x1000/19/92/cartoon-decorative-pillows-hand-drawn-set-of-vector-23011992.jpg"/>
          <p:cNvPicPr>
            <a:picLocks noChangeAspect="1" noChangeArrowheads="1"/>
          </p:cNvPicPr>
          <p:nvPr/>
        </p:nvPicPr>
        <p:blipFill>
          <a:blip r:embed="rId12" cstate="print"/>
          <a:srcRect l="15152" t="11223" r="12121" b="21437"/>
          <a:stretch>
            <a:fillRect/>
          </a:stretch>
        </p:blipFill>
        <p:spPr bwMode="auto">
          <a:xfrm rot="1886619">
            <a:off x="5332457" y="2101224"/>
            <a:ext cx="1368152" cy="1368152"/>
          </a:xfrm>
          <a:prstGeom prst="rect">
            <a:avLst/>
          </a:prstGeom>
          <a:noFill/>
        </p:spPr>
      </p:pic>
      <p:pic>
        <p:nvPicPr>
          <p:cNvPr id="2064" name="Picture 16" descr="https://offt.ru/wp-content/uploads/2018/10/Bytovaja-himija.jpg"/>
          <p:cNvPicPr>
            <a:picLocks noChangeAspect="1" noChangeArrowheads="1"/>
          </p:cNvPicPr>
          <p:nvPr/>
        </p:nvPicPr>
        <p:blipFill>
          <a:blip r:embed="rId13" cstate="print"/>
          <a:srcRect t="12091" b="15366"/>
          <a:stretch>
            <a:fillRect/>
          </a:stretch>
        </p:blipFill>
        <p:spPr bwMode="auto">
          <a:xfrm>
            <a:off x="6948264" y="2780928"/>
            <a:ext cx="1930729" cy="1400618"/>
          </a:xfrm>
          <a:prstGeom prst="rect">
            <a:avLst/>
          </a:prstGeom>
          <a:noFill/>
        </p:spPr>
      </p:pic>
      <p:pic>
        <p:nvPicPr>
          <p:cNvPr id="2066" name="Picture 18" descr="https://b1.culture.ru/c/66017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512" y="3429000"/>
            <a:ext cx="2260845" cy="1584176"/>
          </a:xfrm>
          <a:prstGeom prst="rect">
            <a:avLst/>
          </a:prstGeom>
          <a:noFill/>
        </p:spPr>
      </p:pic>
      <p:pic>
        <p:nvPicPr>
          <p:cNvPr id="9" name="Рисунок 8" descr="http://c8.quickcachr.fotos.sapo.pt/i/o51016035/5936767_11E5O.jpeg"/>
          <p:cNvPicPr/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5696" y="2924944"/>
            <a:ext cx="79629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chocomart.kz/upload/2e/2e03380f476ecc4c640225d10663e534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404664"/>
            <a:ext cx="2232248" cy="2232248"/>
          </a:xfrm>
          <a:prstGeom prst="rect">
            <a:avLst/>
          </a:prstGeom>
          <a:noFill/>
        </p:spPr>
      </p:pic>
      <p:pic>
        <p:nvPicPr>
          <p:cNvPr id="2058" name="Picture 10" descr="https://i.pinimg.com/736x/00/af/9e/00af9e6f53d09b9ca7427f23d8f5062c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260648"/>
            <a:ext cx="2376264" cy="2376264"/>
          </a:xfrm>
          <a:prstGeom prst="rect">
            <a:avLst/>
          </a:prstGeom>
          <a:noFill/>
        </p:spPr>
      </p:pic>
      <p:pic>
        <p:nvPicPr>
          <p:cNvPr id="2052" name="Picture 4" descr="https://images-eu.ssl-images-amazon.com/images/I/41eCBVRmIcL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260648"/>
            <a:ext cx="2520280" cy="25202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  <p:sndAc>
          <p:stSnd>
            <p:snd r:embed="rId19" name="chimes.wav"/>
          </p:stSnd>
        </p:sndAc>
      </p:transition>
    </mc:Choice>
    <mc:Fallback>
      <p:transition spd="slow">
        <p:circl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80204E-6 C 0.10382 -0.05597 0.20764 -0.11194 0.32084 -0.17484 C 0.43403 -0.23775 0.5566 -0.30759 0.67917 -0.3772 " pathEditMode="relative" ptsTypes="aaA">
                                      <p:cBhvr>
                                        <p:cTn id="6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51434E-6 C 0.04062 0.06429 0.08142 0.12881 0.13246 0.15587 C 0.1835 0.18293 0.26198 0.18964 0.30659 0.16281 C 0.35121 0.13598 0.37708 0.074 0.4 -0.00509 C 0.42291 -0.08419 0.4335 -0.19774 0.44427 -0.31129 " pathEditMode="relative" ptsTypes="aaaaA">
                                      <p:cBhvr>
                                        <p:cTn id="14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961E-6 L 0.15746 -0.175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-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4829E-6 L 0.02222 -0.167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-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42276E-7 L 0.16927 -0.5839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-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74746E-6 L -0.00955 -0.4389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-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12303E-7 L -0.70399 -0.280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72895E-6 L -0.38229 -0.4657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951E-6 L -0.66597 -0.6237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-3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17391E-6 L -0.54531 -0.4583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0074E-6 L -0.5033 -0.6903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" y="-3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78168E-6 C 3.61111E-6 -5.78168E-6 0.10781 -0.12374 0.21562 -0.24723 " pathEditMode="relative" ptsTypes="aA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34783E-6 L 0.69896 -0.6318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" y="-3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10"/>
          <p:cNvGrpSpPr/>
          <p:nvPr/>
        </p:nvGrpSpPr>
        <p:grpSpPr>
          <a:xfrm>
            <a:off x="1619672" y="1772816"/>
            <a:ext cx="6192688" cy="2592288"/>
            <a:chOff x="1619672" y="1772816"/>
            <a:chExt cx="6192688" cy="259228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619672" y="1772816"/>
              <a:ext cx="6192688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619672" y="3068960"/>
              <a:ext cx="6192688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Овал 3"/>
          <p:cNvSpPr/>
          <p:nvPr/>
        </p:nvSpPr>
        <p:spPr>
          <a:xfrm>
            <a:off x="1835696" y="2060848"/>
            <a:ext cx="720080" cy="7200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2060848"/>
            <a:ext cx="720080" cy="7200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3707904" y="2060848"/>
            <a:ext cx="792088" cy="72008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9"/>
          <p:cNvGrpSpPr/>
          <p:nvPr/>
        </p:nvGrpSpPr>
        <p:grpSpPr>
          <a:xfrm>
            <a:off x="4716016" y="2060848"/>
            <a:ext cx="2664296" cy="720080"/>
            <a:chOff x="4716016" y="2060848"/>
            <a:chExt cx="2664296" cy="720080"/>
          </a:xfrm>
        </p:grpSpPr>
        <p:sp>
          <p:nvSpPr>
            <p:cNvPr id="7" name="Овал 6"/>
            <p:cNvSpPr/>
            <p:nvPr/>
          </p:nvSpPr>
          <p:spPr>
            <a:xfrm>
              <a:off x="4716016" y="2060848"/>
              <a:ext cx="720080" cy="7200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652120" y="2060848"/>
              <a:ext cx="720080" cy="72008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Равнобедренный треугольник 8"/>
            <p:cNvSpPr/>
            <p:nvPr/>
          </p:nvSpPr>
          <p:spPr>
            <a:xfrm>
              <a:off x="6588224" y="2060848"/>
              <a:ext cx="792088" cy="72008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ключ">
            <a:hlinkClick r:id="" action="ppaction://media"/>
          </p:cNvPr>
          <p:cNvPicPr>
            <a:picLocks noRot="1" noChangeAspect="1"/>
          </p:cNvPicPr>
          <p:nvPr>
            <a:wavAudioFile r:embed="rId1" name="ключ"/>
          </p:nvPr>
        </p:nvPicPr>
        <p:blipFill>
          <a:blip r:embed="rId8" cstate="email"/>
          <a:stretch>
            <a:fillRect/>
          </a:stretch>
        </p:blipFill>
        <p:spPr>
          <a:xfrm>
            <a:off x="8460432" y="260648"/>
            <a:ext cx="304800" cy="304800"/>
          </a:xfrm>
          <a:prstGeom prst="rect">
            <a:avLst/>
          </a:prstGeom>
        </p:spPr>
      </p:pic>
      <p:pic>
        <p:nvPicPr>
          <p:cNvPr id="13" name="круг">
            <a:hlinkClick r:id="" action="ppaction://media"/>
          </p:cNvPr>
          <p:cNvPicPr>
            <a:picLocks noRot="1" noChangeAspect="1"/>
          </p:cNvPicPr>
          <p:nvPr>
            <a:wavAudioFile r:embed="rId2" name="круг"/>
          </p:nvPr>
        </p:nvPicPr>
        <p:blipFill>
          <a:blip r:embed="rId8" cstate="email"/>
          <a:stretch>
            <a:fillRect/>
          </a:stretch>
        </p:blipFill>
        <p:spPr>
          <a:xfrm>
            <a:off x="8460432" y="764704"/>
            <a:ext cx="304800" cy="304800"/>
          </a:xfrm>
          <a:prstGeom prst="rect">
            <a:avLst/>
          </a:prstGeom>
        </p:spPr>
      </p:pic>
      <p:pic>
        <p:nvPicPr>
          <p:cNvPr id="14" name="квадрат">
            <a:hlinkClick r:id="" action="ppaction://media"/>
          </p:cNvPr>
          <p:cNvPicPr>
            <a:picLocks noRot="1" noChangeAspect="1"/>
          </p:cNvPicPr>
          <p:nvPr>
            <a:wavAudioFile r:embed="rId3" name="квадрат"/>
          </p:nvPr>
        </p:nvPicPr>
        <p:blipFill>
          <a:blip r:embed="rId8" cstate="email"/>
          <a:stretch>
            <a:fillRect/>
          </a:stretch>
        </p:blipFill>
        <p:spPr>
          <a:xfrm>
            <a:off x="8460432" y="1340768"/>
            <a:ext cx="304800" cy="304800"/>
          </a:xfrm>
          <a:prstGeom prst="rect">
            <a:avLst/>
          </a:prstGeom>
        </p:spPr>
      </p:pic>
      <p:pic>
        <p:nvPicPr>
          <p:cNvPr id="15" name="треугольник">
            <a:hlinkClick r:id="" action="ppaction://media"/>
          </p:cNvPr>
          <p:cNvPicPr>
            <a:picLocks noRot="1" noChangeAspect="1"/>
          </p:cNvPicPr>
          <p:nvPr>
            <a:wavAudioFile r:embed="rId4" name="треугольник"/>
          </p:nvPr>
        </p:nvPicPr>
        <p:blipFill>
          <a:blip r:embed="rId8" cstate="email"/>
          <a:stretch>
            <a:fillRect/>
          </a:stretch>
        </p:blipFill>
        <p:spPr>
          <a:xfrm>
            <a:off x="8460432" y="1844824"/>
            <a:ext cx="304800" cy="304800"/>
          </a:xfrm>
          <a:prstGeom prst="rect">
            <a:avLst/>
          </a:prstGeom>
        </p:spPr>
      </p:pic>
      <p:pic>
        <p:nvPicPr>
          <p:cNvPr id="16" name="продолжите">
            <a:hlinkClick r:id="" action="ppaction://media"/>
          </p:cNvPr>
          <p:cNvPicPr>
            <a:picLocks noRot="1" noChangeAspect="1"/>
          </p:cNvPicPr>
          <p:nvPr>
            <a:wavAudioFile r:embed="rId5" name="продолжите"/>
          </p:nvPr>
        </p:nvPicPr>
        <p:blipFill>
          <a:blip r:embed="rId8" cstate="email"/>
          <a:stretch>
            <a:fillRect/>
          </a:stretch>
        </p:blipFill>
        <p:spPr>
          <a:xfrm>
            <a:off x="8460432" y="22768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2700338" y="0"/>
            <a:ext cx="4319587" cy="690563"/>
          </a:xfrm>
        </p:spPr>
        <p:txBody>
          <a:bodyPr>
            <a:normAutofit fontScale="90000"/>
          </a:bodyPr>
          <a:lstStyle/>
          <a:p>
            <a:r>
              <a:rPr lang="ru-RU" b="1" i="1" u="sng" smtClean="0">
                <a:solidFill>
                  <a:schemeClr val="tx1"/>
                </a:solidFill>
              </a:rPr>
              <a:t>ГДЕ РАСТЁТ?</a:t>
            </a:r>
          </a:p>
        </p:txBody>
      </p:sp>
      <p:pic>
        <p:nvPicPr>
          <p:cNvPr id="512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63713" y="2349500"/>
            <a:ext cx="5940425" cy="42608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" name="Рис картошка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855663"/>
            <a:ext cx="1295400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 лук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3538" y="293688"/>
            <a:ext cx="1239837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 морковь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3463" y="982663"/>
            <a:ext cx="1890712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 перец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432425"/>
            <a:ext cx="1468438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 свекла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644644">
            <a:off x="7646988" y="4545013"/>
            <a:ext cx="1684337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 яблоко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5250" y="3944938"/>
            <a:ext cx="1277938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 персик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1076325"/>
            <a:ext cx="1439863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 груша"/>
          <p:cNvPicPr>
            <a:picLocks noChangeAspect="1"/>
          </p:cNvPicPr>
          <p:nvPr/>
        </p:nvPicPr>
        <p:blipFill>
          <a:blip r:embed="rId11" cstate="print"/>
          <a:srcRect l="19476" r="31284" b="17606"/>
          <a:stretch>
            <a:fillRect/>
          </a:stretch>
        </p:blipFill>
        <p:spPr bwMode="auto">
          <a:xfrm rot="2853869">
            <a:off x="-161925" y="1903413"/>
            <a:ext cx="1728787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 абрикос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921734">
            <a:off x="7758892" y="1212850"/>
            <a:ext cx="1208115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 чеснок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48588" y="2897188"/>
            <a:ext cx="1382712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0934 0.5560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-0.22361 0.016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19774 -0.1187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-5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25781 0.03032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" y="1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51701 0.25463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" y="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4 0.08866 L -0.26545 0.3187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1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0.42431 0.39329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" y="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972 L -0.30903 0.17245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" y="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6701 -0.0078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6" presetClass="emph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0" dur="9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0.33837 0.70231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35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cdn2.vectorstock.com/i/1000x1000/19/26/happy-family-dad-mom-daughter-son-and-vector-14791926.jpg"/>
          <p:cNvPicPr>
            <a:picLocks noChangeAspect="1" noChangeArrowheads="1"/>
          </p:cNvPicPr>
          <p:nvPr/>
        </p:nvPicPr>
        <p:blipFill>
          <a:blip r:embed="rId2" cstate="print"/>
          <a:srcRect b="8793"/>
          <a:stretch>
            <a:fillRect/>
          </a:stretch>
        </p:blipFill>
        <p:spPr bwMode="auto">
          <a:xfrm>
            <a:off x="755576" y="-387424"/>
            <a:ext cx="7738126" cy="7622325"/>
          </a:xfrm>
          <a:prstGeom prst="rect">
            <a:avLst/>
          </a:prstGeom>
          <a:noFill/>
        </p:spPr>
      </p:pic>
      <p:sp>
        <p:nvSpPr>
          <p:cNvPr id="15364" name="AutoShape 4" descr="http://krasnoeznamia.ru/img/image_big/5d10a87c-cd8f-4699-a0bb-0f9bd05d55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6" name="Picture 6" descr="https://v3toys.ru/kiwi-public-data/Kiwi_Img/59b7d4e3d16b4.jpg"/>
          <p:cNvPicPr>
            <a:picLocks noChangeAspect="1" noChangeArrowheads="1"/>
          </p:cNvPicPr>
          <p:nvPr/>
        </p:nvPicPr>
        <p:blipFill>
          <a:blip r:embed="rId3" cstate="print"/>
          <a:srcRect l="55439" t="14183" r="8021" b="18353"/>
          <a:stretch>
            <a:fillRect/>
          </a:stretch>
        </p:blipFill>
        <p:spPr bwMode="auto">
          <a:xfrm>
            <a:off x="6876256" y="4869160"/>
            <a:ext cx="1155833" cy="1778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6" descr="https://v3toys.ru/kiwi-public-data/Kiwi_Img/59b7d4e3d16b4.jpg"/>
          <p:cNvPicPr>
            <a:picLocks noChangeAspect="1" noChangeArrowheads="1"/>
          </p:cNvPicPr>
          <p:nvPr/>
        </p:nvPicPr>
        <p:blipFill>
          <a:blip r:embed="rId3" cstate="print"/>
          <a:srcRect l="6849" t="12697" r="54355" b="13237"/>
          <a:stretch>
            <a:fillRect/>
          </a:stretch>
        </p:blipFill>
        <p:spPr bwMode="auto">
          <a:xfrm>
            <a:off x="1187624" y="4941168"/>
            <a:ext cx="1094522" cy="17412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5368" name="Picture 8" descr="http://krasnoeznamia.ru/img/image_big/5d10a87c-cd8f-4699-a0bb-0f9bd05d5592.jpg"/>
          <p:cNvPicPr>
            <a:picLocks noChangeAspect="1" noChangeArrowheads="1"/>
          </p:cNvPicPr>
          <p:nvPr/>
        </p:nvPicPr>
        <p:blipFill>
          <a:blip r:embed="rId4" cstate="print"/>
          <a:srcRect l="42524" t="46619" b="3274"/>
          <a:stretch>
            <a:fillRect/>
          </a:stretch>
        </p:blipFill>
        <p:spPr bwMode="auto">
          <a:xfrm>
            <a:off x="6588224" y="260648"/>
            <a:ext cx="1872208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9" name="Picture 8" descr="http://krasnoeznamia.ru/img/image_big/5d10a87c-cd8f-4699-a0bb-0f9bd05d5592.jpg"/>
          <p:cNvPicPr>
            <a:picLocks noChangeAspect="1" noChangeArrowheads="1"/>
          </p:cNvPicPr>
          <p:nvPr/>
        </p:nvPicPr>
        <p:blipFill>
          <a:blip r:embed="rId4" cstate="print"/>
          <a:srcRect l="42524" r="4556" b="54641"/>
          <a:stretch>
            <a:fillRect/>
          </a:stretch>
        </p:blipFill>
        <p:spPr bwMode="auto">
          <a:xfrm>
            <a:off x="611560" y="332656"/>
            <a:ext cx="1944216" cy="12498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5370" name="AutoShape 10" descr="https://ds03.infourok.ru/uploads/ex/013a/0004bc29-af559680/img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72" name="Picture 12" descr="https://img0.liveinternet.ru/images/attach/c/9/106/283/106283920_4979214_img760.jpg"/>
          <p:cNvPicPr>
            <a:picLocks noChangeAspect="1" noChangeArrowheads="1"/>
          </p:cNvPicPr>
          <p:nvPr/>
        </p:nvPicPr>
        <p:blipFill>
          <a:blip r:embed="rId5" cstate="print"/>
          <a:srcRect l="9276" t="3909" r="14971" b="57211"/>
          <a:stretch>
            <a:fillRect/>
          </a:stretch>
        </p:blipFill>
        <p:spPr bwMode="auto">
          <a:xfrm>
            <a:off x="179512" y="1700808"/>
            <a:ext cx="1738192" cy="1277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2" name="Picture 12" descr="https://img0.liveinternet.ru/images/attach/c/9/106/283/106283920_4979214_img760.jpg"/>
          <p:cNvPicPr>
            <a:picLocks noChangeAspect="1" noChangeArrowheads="1"/>
          </p:cNvPicPr>
          <p:nvPr/>
        </p:nvPicPr>
        <p:blipFill>
          <a:blip r:embed="rId5" cstate="print"/>
          <a:srcRect l="6184" t="55832" r="11879" b="5372"/>
          <a:stretch>
            <a:fillRect/>
          </a:stretch>
        </p:blipFill>
        <p:spPr bwMode="auto">
          <a:xfrm>
            <a:off x="7092280" y="1628800"/>
            <a:ext cx="1872208" cy="1268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5374" name="Picture 14" descr="http://data14.i.gallery.ru/albums/gallery/122338-4b5a4-41426889-m750x740-u2f00e.jpg"/>
          <p:cNvPicPr>
            <a:picLocks noChangeAspect="1" noChangeArrowheads="1"/>
          </p:cNvPicPr>
          <p:nvPr/>
        </p:nvPicPr>
        <p:blipFill>
          <a:blip r:embed="rId6" cstate="print"/>
          <a:srcRect l="52823" t="4348" r="3675" b="4348"/>
          <a:stretch>
            <a:fillRect/>
          </a:stretch>
        </p:blipFill>
        <p:spPr bwMode="auto">
          <a:xfrm>
            <a:off x="7428316" y="2996952"/>
            <a:ext cx="1176131" cy="17641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4" name="Picture 14" descr="http://data14.i.gallery.ru/albums/gallery/122338-4b5a4-41426889-m750x740-u2f00e.jpg"/>
          <p:cNvPicPr>
            <a:picLocks noChangeAspect="1" noChangeArrowheads="1"/>
          </p:cNvPicPr>
          <p:nvPr/>
        </p:nvPicPr>
        <p:blipFill>
          <a:blip r:embed="rId7" cstate="print"/>
          <a:srcRect l="3107" t="4348" r="53391" b="8696"/>
          <a:stretch>
            <a:fillRect/>
          </a:stretch>
        </p:blipFill>
        <p:spPr bwMode="auto">
          <a:xfrm>
            <a:off x="467544" y="3140968"/>
            <a:ext cx="1152128" cy="16458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5376" name="Picture 16" descr="https://ds04.infourok.ru/uploads/ex/0495/00148a7c-ad0ab050/img7.jpg"/>
          <p:cNvPicPr>
            <a:picLocks noChangeAspect="1" noChangeArrowheads="1"/>
          </p:cNvPicPr>
          <p:nvPr/>
        </p:nvPicPr>
        <p:blipFill>
          <a:blip r:embed="rId8" cstate="print"/>
          <a:srcRect l="12600" t="23750" r="12589" b="3801"/>
          <a:stretch>
            <a:fillRect/>
          </a:stretch>
        </p:blipFill>
        <p:spPr bwMode="auto">
          <a:xfrm>
            <a:off x="2771800" y="188640"/>
            <a:ext cx="1728192" cy="1255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5378" name="Picture 18" descr="http://ds4.detkin-club.ru/images/parents/img5_5d11f825cc17a.jpg"/>
          <p:cNvPicPr>
            <a:picLocks noChangeAspect="1" noChangeArrowheads="1"/>
          </p:cNvPicPr>
          <p:nvPr/>
        </p:nvPicPr>
        <p:blipFill>
          <a:blip r:embed="rId9" cstate="print"/>
          <a:srcRect r="16091" b="9636"/>
          <a:stretch>
            <a:fillRect/>
          </a:stretch>
        </p:blipFill>
        <p:spPr bwMode="auto">
          <a:xfrm>
            <a:off x="4788024" y="188640"/>
            <a:ext cx="1587606" cy="1282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8797E-6 L 0 0.129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71.jpg"/>
          <p:cNvPicPr>
            <a:picLocks noChangeAspect="1"/>
          </p:cNvPicPr>
          <p:nvPr/>
        </p:nvPicPr>
        <p:blipFill>
          <a:blip r:embed="rId3" cstate="print"/>
          <a:srcRect l="2963" r="2222"/>
          <a:stretch>
            <a:fillRect/>
          </a:stretch>
        </p:blipFill>
        <p:spPr>
          <a:xfrm>
            <a:off x="179512" y="188640"/>
            <a:ext cx="4608512" cy="648072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2530" name="AutoShape 2" descr="https://www.clipartmax.com/png/full/60-605720_watering-can-w-q0bqg-water-in-a-watering-ca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https://www.clipartmax.com/png/full/60-605720_watering-can-w-q0bqg-water-in-a-watering-ca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одеял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4077072"/>
            <a:ext cx="3225470" cy="2436326"/>
          </a:xfrm>
          <a:prstGeom prst="rect">
            <a:avLst/>
          </a:prstGeom>
        </p:spPr>
      </p:pic>
      <p:pic>
        <p:nvPicPr>
          <p:cNvPr id="9" name="Рисунок 8" descr="ведро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361266" y="476673"/>
            <a:ext cx="3181075" cy="3168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C -0.00677 0.13403 -0.01337 0.26805 -0.05399 0.3368 C -0.09462 0.40555 -0.1816 0.4743 -0.2434 0.41227 C -0.30521 0.35023 -0.39479 0.03935 -0.425 -0.03519 " pathEditMode="relative" ptsTypes="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7.40741E-7 C 0.03021 -0.10926 0.05938 -0.21829 0.06545 -0.29838 C 0.07188 -0.37847 0.06424 -0.42986 0.0382 -0.48079 C 0.0125 -0.53171 -0.03125 -0.57454 -0.0901 -0.6037 C -0.14896 -0.63287 -0.25364 -0.65926 -0.31458 -0.65625 C -0.37552 -0.65324 -0.4184 -0.63565 -0.4559 -0.58611 C -0.4934 -0.53657 -0.52517 -0.39745 -0.53871 -0.35972 " pathEditMode="relative" rAng="0" ptsTypes="aaaaa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https://www.clipartmax.com/png/full/60-605720_watering-can-w-q0bqg-water-in-a-watering-ca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https://www.clipartmax.com/png/full/60-605720_watering-can-w-q0bqg-water-in-a-watering-ca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0" name="Picture 2" descr="https://viki.rdf.ru/media/upload/preview/012_1.jpg"/>
          <p:cNvPicPr>
            <a:picLocks noChangeAspect="1" noChangeArrowheads="1"/>
          </p:cNvPicPr>
          <p:nvPr/>
        </p:nvPicPr>
        <p:blipFill>
          <a:blip r:embed="rId4" cstate="print"/>
          <a:srcRect l="58423" t="12170" r="6145" b="15680"/>
          <a:stretch>
            <a:fillRect/>
          </a:stretch>
        </p:blipFill>
        <p:spPr bwMode="auto">
          <a:xfrm>
            <a:off x="4788024" y="366696"/>
            <a:ext cx="4032448" cy="615864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1028" name="Picture 4" descr="https://i07.fotocdn.net/s108/882d6399a10efdb4/public_pin_l/2359417564.jpg"/>
          <p:cNvPicPr>
            <a:picLocks noChangeAspect="1" noChangeArrowheads="1"/>
          </p:cNvPicPr>
          <p:nvPr/>
        </p:nvPicPr>
        <p:blipFill>
          <a:blip r:embed="rId5" cstate="print"/>
          <a:srcRect l="4013" t="4591" r="53494" b="6649"/>
          <a:stretch>
            <a:fillRect/>
          </a:stretch>
        </p:blipFill>
        <p:spPr bwMode="auto">
          <a:xfrm>
            <a:off x="323528" y="384091"/>
            <a:ext cx="4176464" cy="616525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788024" y="332656"/>
            <a:ext cx="4032448" cy="61926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4788024" y="332656"/>
            <a:ext cx="4032448" cy="61926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7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8" descr="https://img2.freepng.ru/20180308/qbq/kisspng-cartoon-child-vector-cartoon-boy-learning-5aa1576baa63e3.199354081520523115697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 l="7962" r="18273"/>
          <a:stretch>
            <a:fillRect/>
          </a:stretch>
        </p:blipFill>
        <p:spPr bwMode="auto">
          <a:xfrm>
            <a:off x="0" y="3429000"/>
            <a:ext cx="2339752" cy="3171900"/>
          </a:xfrm>
          <a:prstGeom prst="rect">
            <a:avLst/>
          </a:prstGeom>
          <a:noFill/>
        </p:spPr>
      </p:pic>
      <p:pic>
        <p:nvPicPr>
          <p:cNvPr id="32770" name="Picture 2" descr="https://img.findtm.ru/img/tz_registered_img/4/4102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60648"/>
            <a:ext cx="5019675" cy="195262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148064" y="2348880"/>
            <a:ext cx="2700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https://www.rusprofile.ru/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923928" y="2204864"/>
            <a:ext cx="50405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772" name="Picture 4" descr="http://stroikairemont.com/wp-content/uploads/2017/02/obuchayushhie-kompyuternye-igry-dlya-detej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741564"/>
            <a:ext cx="6499049" cy="387776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2774" name="Picture 6" descr="https://pbs.twimg.com/media/D0jiaxUXcAAI7FW.jpg: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188640"/>
            <a:ext cx="3384376" cy="22622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renovacion_pagina_web-01-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628800"/>
            <a:ext cx="6645601" cy="384626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Полилиния 4"/>
          <p:cNvSpPr/>
          <p:nvPr/>
        </p:nvSpPr>
        <p:spPr>
          <a:xfrm rot="21600000">
            <a:off x="1896722" y="191943"/>
            <a:ext cx="5794123" cy="555836"/>
          </a:xfrm>
          <a:custGeom>
            <a:avLst/>
            <a:gdLst>
              <a:gd name="connsiteX0" fmla="*/ 0 w 5794123"/>
              <a:gd name="connsiteY0" fmla="*/ 0 h 555834"/>
              <a:gd name="connsiteX1" fmla="*/ 5516206 w 5794123"/>
              <a:gd name="connsiteY1" fmla="*/ 0 h 555834"/>
              <a:gd name="connsiteX2" fmla="*/ 5794123 w 5794123"/>
              <a:gd name="connsiteY2" fmla="*/ 277917 h 555834"/>
              <a:gd name="connsiteX3" fmla="*/ 5516206 w 5794123"/>
              <a:gd name="connsiteY3" fmla="*/ 555834 h 555834"/>
              <a:gd name="connsiteX4" fmla="*/ 0 w 5794123"/>
              <a:gd name="connsiteY4" fmla="*/ 555834 h 555834"/>
              <a:gd name="connsiteX5" fmla="*/ 0 w 5794123"/>
              <a:gd name="connsiteY5" fmla="*/ 0 h 55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4123" h="555834">
                <a:moveTo>
                  <a:pt x="5794123" y="555833"/>
                </a:moveTo>
                <a:lnTo>
                  <a:pt x="277917" y="555833"/>
                </a:lnTo>
                <a:lnTo>
                  <a:pt x="0" y="277917"/>
                </a:lnTo>
                <a:lnTo>
                  <a:pt x="277917" y="1"/>
                </a:lnTo>
                <a:lnTo>
                  <a:pt x="5794123" y="1"/>
                </a:lnTo>
                <a:lnTo>
                  <a:pt x="5794123" y="555833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384069" tIns="106681" rIns="199136" bIns="106681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mbria" pitchFamily="18" charset="0"/>
              </a:rPr>
              <a:t>Форма, цвет, величина</a:t>
            </a:r>
            <a:endParaRPr lang="ru-RU" sz="2800" kern="1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5966" y="189076"/>
            <a:ext cx="743123" cy="555834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Полилиния 6"/>
          <p:cNvSpPr/>
          <p:nvPr/>
        </p:nvSpPr>
        <p:spPr>
          <a:xfrm rot="21600000">
            <a:off x="1932315" y="913698"/>
            <a:ext cx="5794123" cy="555836"/>
          </a:xfrm>
          <a:custGeom>
            <a:avLst/>
            <a:gdLst>
              <a:gd name="connsiteX0" fmla="*/ 0 w 5794123"/>
              <a:gd name="connsiteY0" fmla="*/ 0 h 555834"/>
              <a:gd name="connsiteX1" fmla="*/ 5516206 w 5794123"/>
              <a:gd name="connsiteY1" fmla="*/ 0 h 555834"/>
              <a:gd name="connsiteX2" fmla="*/ 5794123 w 5794123"/>
              <a:gd name="connsiteY2" fmla="*/ 277917 h 555834"/>
              <a:gd name="connsiteX3" fmla="*/ 5516206 w 5794123"/>
              <a:gd name="connsiteY3" fmla="*/ 555834 h 555834"/>
              <a:gd name="connsiteX4" fmla="*/ 0 w 5794123"/>
              <a:gd name="connsiteY4" fmla="*/ 555834 h 555834"/>
              <a:gd name="connsiteX5" fmla="*/ 0 w 5794123"/>
              <a:gd name="connsiteY5" fmla="*/ 0 h 55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4123" h="555834">
                <a:moveTo>
                  <a:pt x="5794123" y="555833"/>
                </a:moveTo>
                <a:lnTo>
                  <a:pt x="277917" y="555833"/>
                </a:lnTo>
                <a:lnTo>
                  <a:pt x="0" y="277917"/>
                </a:lnTo>
                <a:lnTo>
                  <a:pt x="277917" y="1"/>
                </a:lnTo>
                <a:lnTo>
                  <a:pt x="5794123" y="1"/>
                </a:lnTo>
                <a:lnTo>
                  <a:pt x="5794123" y="555833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384069" tIns="106681" rIns="199136" bIns="106681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mbria" pitchFamily="18" charset="0"/>
              </a:rPr>
              <a:t>Пространственные отношения </a:t>
            </a:r>
            <a:endParaRPr lang="ru-RU" sz="2800" kern="1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mbria" pitchFamily="18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1335969" y="900943"/>
            <a:ext cx="885494" cy="555834"/>
          </a:xfrm>
          <a:prstGeom prst="flowChartProcess">
            <a:avLst/>
          </a:prstGeom>
          <a:blipFill rotWithShape="0"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олилиния 8"/>
          <p:cNvSpPr/>
          <p:nvPr/>
        </p:nvSpPr>
        <p:spPr>
          <a:xfrm rot="21600000">
            <a:off x="1896722" y="1635454"/>
            <a:ext cx="5794123" cy="555836"/>
          </a:xfrm>
          <a:custGeom>
            <a:avLst/>
            <a:gdLst>
              <a:gd name="connsiteX0" fmla="*/ 0 w 5794123"/>
              <a:gd name="connsiteY0" fmla="*/ 0 h 555834"/>
              <a:gd name="connsiteX1" fmla="*/ 5516206 w 5794123"/>
              <a:gd name="connsiteY1" fmla="*/ 0 h 555834"/>
              <a:gd name="connsiteX2" fmla="*/ 5794123 w 5794123"/>
              <a:gd name="connsiteY2" fmla="*/ 277917 h 555834"/>
              <a:gd name="connsiteX3" fmla="*/ 5516206 w 5794123"/>
              <a:gd name="connsiteY3" fmla="*/ 555834 h 555834"/>
              <a:gd name="connsiteX4" fmla="*/ 0 w 5794123"/>
              <a:gd name="connsiteY4" fmla="*/ 555834 h 555834"/>
              <a:gd name="connsiteX5" fmla="*/ 0 w 5794123"/>
              <a:gd name="connsiteY5" fmla="*/ 0 h 55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4123" h="555834">
                <a:moveTo>
                  <a:pt x="5794123" y="555833"/>
                </a:moveTo>
                <a:lnTo>
                  <a:pt x="277917" y="555833"/>
                </a:lnTo>
                <a:lnTo>
                  <a:pt x="0" y="277917"/>
                </a:lnTo>
                <a:lnTo>
                  <a:pt x="277917" y="1"/>
                </a:lnTo>
                <a:lnTo>
                  <a:pt x="5794123" y="1"/>
                </a:lnTo>
                <a:lnTo>
                  <a:pt x="5794123" y="555833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384069" tIns="106681" rIns="199136" bIns="106681" numCol="1" spcCol="1270" anchor="t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mbria" pitchFamily="18" charset="0"/>
              </a:rPr>
              <a:t>Внимание, память</a:t>
            </a:r>
            <a:endParaRPr lang="ru-RU" sz="2800" kern="1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mbria" pitchFamily="18" charset="0"/>
            </a:endParaRPr>
          </a:p>
          <a:p>
            <a:pPr marL="228600" lvl="1" indent="-228600" algn="ctr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2000" kern="1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35966" y="1612810"/>
            <a:ext cx="743123" cy="555834"/>
          </a:xfrm>
          <a:prstGeom prst="rect">
            <a:avLst/>
          </a:prstGeom>
          <a:blipFill rotWithShape="0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Полилиния 10"/>
          <p:cNvSpPr/>
          <p:nvPr/>
        </p:nvSpPr>
        <p:spPr>
          <a:xfrm rot="21600000">
            <a:off x="1881508" y="2393322"/>
            <a:ext cx="5794123" cy="555835"/>
          </a:xfrm>
          <a:custGeom>
            <a:avLst/>
            <a:gdLst>
              <a:gd name="connsiteX0" fmla="*/ 0 w 5794123"/>
              <a:gd name="connsiteY0" fmla="*/ 0 h 555834"/>
              <a:gd name="connsiteX1" fmla="*/ 5516206 w 5794123"/>
              <a:gd name="connsiteY1" fmla="*/ 0 h 555834"/>
              <a:gd name="connsiteX2" fmla="*/ 5794123 w 5794123"/>
              <a:gd name="connsiteY2" fmla="*/ 277917 h 555834"/>
              <a:gd name="connsiteX3" fmla="*/ 5516206 w 5794123"/>
              <a:gd name="connsiteY3" fmla="*/ 555834 h 555834"/>
              <a:gd name="connsiteX4" fmla="*/ 0 w 5794123"/>
              <a:gd name="connsiteY4" fmla="*/ 555834 h 555834"/>
              <a:gd name="connsiteX5" fmla="*/ 0 w 5794123"/>
              <a:gd name="connsiteY5" fmla="*/ 0 h 55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4123" h="555834">
                <a:moveTo>
                  <a:pt x="5794123" y="555833"/>
                </a:moveTo>
                <a:lnTo>
                  <a:pt x="277917" y="555833"/>
                </a:lnTo>
                <a:lnTo>
                  <a:pt x="0" y="277917"/>
                </a:lnTo>
                <a:lnTo>
                  <a:pt x="277917" y="1"/>
                </a:lnTo>
                <a:lnTo>
                  <a:pt x="5794123" y="1"/>
                </a:lnTo>
                <a:lnTo>
                  <a:pt x="5794123" y="555833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384069" tIns="106681" rIns="199136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mbria" pitchFamily="18" charset="0"/>
              </a:rPr>
              <a:t>Чтение, письмо</a:t>
            </a:r>
            <a:endParaRPr lang="ru-RU" sz="2800" kern="1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83330" y="2376992"/>
            <a:ext cx="682264" cy="628059"/>
          </a:xfrm>
          <a:prstGeom prst="rect">
            <a:avLst/>
          </a:prstGeom>
          <a:blipFill rotWithShape="0">
            <a:blip r:embed="rId7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Полилиния 12"/>
          <p:cNvSpPr/>
          <p:nvPr/>
        </p:nvSpPr>
        <p:spPr>
          <a:xfrm rot="21600000">
            <a:off x="1896722" y="3151190"/>
            <a:ext cx="5794123" cy="555835"/>
          </a:xfrm>
          <a:custGeom>
            <a:avLst/>
            <a:gdLst>
              <a:gd name="connsiteX0" fmla="*/ 0 w 5794123"/>
              <a:gd name="connsiteY0" fmla="*/ 0 h 555834"/>
              <a:gd name="connsiteX1" fmla="*/ 5516206 w 5794123"/>
              <a:gd name="connsiteY1" fmla="*/ 0 h 555834"/>
              <a:gd name="connsiteX2" fmla="*/ 5794123 w 5794123"/>
              <a:gd name="connsiteY2" fmla="*/ 277917 h 555834"/>
              <a:gd name="connsiteX3" fmla="*/ 5516206 w 5794123"/>
              <a:gd name="connsiteY3" fmla="*/ 555834 h 555834"/>
              <a:gd name="connsiteX4" fmla="*/ 0 w 5794123"/>
              <a:gd name="connsiteY4" fmla="*/ 555834 h 555834"/>
              <a:gd name="connsiteX5" fmla="*/ 0 w 5794123"/>
              <a:gd name="connsiteY5" fmla="*/ 0 h 55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4123" h="555834">
                <a:moveTo>
                  <a:pt x="5794123" y="555833"/>
                </a:moveTo>
                <a:lnTo>
                  <a:pt x="277917" y="555833"/>
                </a:lnTo>
                <a:lnTo>
                  <a:pt x="0" y="277917"/>
                </a:lnTo>
                <a:lnTo>
                  <a:pt x="277917" y="1"/>
                </a:lnTo>
                <a:lnTo>
                  <a:pt x="5794123" y="1"/>
                </a:lnTo>
                <a:lnTo>
                  <a:pt x="5794123" y="555833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384069" tIns="106681" rIns="199136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mbria" pitchFamily="18" charset="0"/>
              </a:rPr>
              <a:t>Активный словарь</a:t>
            </a:r>
            <a:endParaRPr lang="ru-RU" sz="2800" kern="1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mbr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35966" y="3179955"/>
            <a:ext cx="743123" cy="555834"/>
          </a:xfrm>
          <a:prstGeom prst="rect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Полилиния 14"/>
          <p:cNvSpPr/>
          <p:nvPr/>
        </p:nvSpPr>
        <p:spPr>
          <a:xfrm rot="21600000">
            <a:off x="1849900" y="3872945"/>
            <a:ext cx="5794123" cy="555835"/>
          </a:xfrm>
          <a:custGeom>
            <a:avLst/>
            <a:gdLst>
              <a:gd name="connsiteX0" fmla="*/ 0 w 5794123"/>
              <a:gd name="connsiteY0" fmla="*/ 0 h 555834"/>
              <a:gd name="connsiteX1" fmla="*/ 5516206 w 5794123"/>
              <a:gd name="connsiteY1" fmla="*/ 0 h 555834"/>
              <a:gd name="connsiteX2" fmla="*/ 5794123 w 5794123"/>
              <a:gd name="connsiteY2" fmla="*/ 277917 h 555834"/>
              <a:gd name="connsiteX3" fmla="*/ 5516206 w 5794123"/>
              <a:gd name="connsiteY3" fmla="*/ 555834 h 555834"/>
              <a:gd name="connsiteX4" fmla="*/ 0 w 5794123"/>
              <a:gd name="connsiteY4" fmla="*/ 555834 h 555834"/>
              <a:gd name="connsiteX5" fmla="*/ 0 w 5794123"/>
              <a:gd name="connsiteY5" fmla="*/ 0 h 55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4123" h="555834">
                <a:moveTo>
                  <a:pt x="5794123" y="555833"/>
                </a:moveTo>
                <a:lnTo>
                  <a:pt x="277917" y="555833"/>
                </a:lnTo>
                <a:lnTo>
                  <a:pt x="0" y="277917"/>
                </a:lnTo>
                <a:lnTo>
                  <a:pt x="277917" y="1"/>
                </a:lnTo>
                <a:lnTo>
                  <a:pt x="5794123" y="1"/>
                </a:lnTo>
                <a:lnTo>
                  <a:pt x="5794123" y="555833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384069" tIns="106681" rIns="199136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mbria" pitchFamily="18" charset="0"/>
              </a:rPr>
              <a:t>Моторика</a:t>
            </a:r>
            <a:endParaRPr lang="ru-RU" sz="2800" kern="1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mbr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71983" y="3872946"/>
            <a:ext cx="555834" cy="555834"/>
          </a:xfrm>
          <a:prstGeom prst="rect">
            <a:avLst/>
          </a:prstGeom>
          <a:blipFill rotWithShape="0">
            <a:blip r:embed="rId9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Полилиния 16"/>
          <p:cNvSpPr/>
          <p:nvPr/>
        </p:nvSpPr>
        <p:spPr>
          <a:xfrm rot="21600000">
            <a:off x="1958148" y="4594701"/>
            <a:ext cx="5710196" cy="555835"/>
          </a:xfrm>
          <a:custGeom>
            <a:avLst/>
            <a:gdLst>
              <a:gd name="connsiteX0" fmla="*/ 0 w 5794123"/>
              <a:gd name="connsiteY0" fmla="*/ 0 h 555834"/>
              <a:gd name="connsiteX1" fmla="*/ 5516206 w 5794123"/>
              <a:gd name="connsiteY1" fmla="*/ 0 h 555834"/>
              <a:gd name="connsiteX2" fmla="*/ 5794123 w 5794123"/>
              <a:gd name="connsiteY2" fmla="*/ 277917 h 555834"/>
              <a:gd name="connsiteX3" fmla="*/ 5516206 w 5794123"/>
              <a:gd name="connsiteY3" fmla="*/ 555834 h 555834"/>
              <a:gd name="connsiteX4" fmla="*/ 0 w 5794123"/>
              <a:gd name="connsiteY4" fmla="*/ 555834 h 555834"/>
              <a:gd name="connsiteX5" fmla="*/ 0 w 5794123"/>
              <a:gd name="connsiteY5" fmla="*/ 0 h 55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4123" h="555834">
                <a:moveTo>
                  <a:pt x="5794123" y="555833"/>
                </a:moveTo>
                <a:lnTo>
                  <a:pt x="277917" y="555833"/>
                </a:lnTo>
                <a:lnTo>
                  <a:pt x="0" y="277917"/>
                </a:lnTo>
                <a:lnTo>
                  <a:pt x="277917" y="1"/>
                </a:lnTo>
                <a:lnTo>
                  <a:pt x="5794123" y="1"/>
                </a:lnTo>
                <a:lnTo>
                  <a:pt x="5794123" y="555833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384069" tIns="106681" rIns="199137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mbria" pitchFamily="18" charset="0"/>
              </a:rPr>
              <a:t>Волевые качества</a:t>
            </a:r>
            <a:endParaRPr lang="ru-RU" sz="2800" kern="1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mbr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95635" y="4581128"/>
            <a:ext cx="988824" cy="555834"/>
          </a:xfrm>
          <a:prstGeom prst="rect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Полилиния 18"/>
          <p:cNvSpPr/>
          <p:nvPr/>
        </p:nvSpPr>
        <p:spPr>
          <a:xfrm rot="21600000">
            <a:off x="1849900" y="5316456"/>
            <a:ext cx="5794124" cy="555835"/>
          </a:xfrm>
          <a:custGeom>
            <a:avLst/>
            <a:gdLst>
              <a:gd name="connsiteX0" fmla="*/ 0 w 5794123"/>
              <a:gd name="connsiteY0" fmla="*/ 0 h 555834"/>
              <a:gd name="connsiteX1" fmla="*/ 5516206 w 5794123"/>
              <a:gd name="connsiteY1" fmla="*/ 0 h 555834"/>
              <a:gd name="connsiteX2" fmla="*/ 5794123 w 5794123"/>
              <a:gd name="connsiteY2" fmla="*/ 277917 h 555834"/>
              <a:gd name="connsiteX3" fmla="*/ 5516206 w 5794123"/>
              <a:gd name="connsiteY3" fmla="*/ 555834 h 555834"/>
              <a:gd name="connsiteX4" fmla="*/ 0 w 5794123"/>
              <a:gd name="connsiteY4" fmla="*/ 555834 h 555834"/>
              <a:gd name="connsiteX5" fmla="*/ 0 w 5794123"/>
              <a:gd name="connsiteY5" fmla="*/ 0 h 55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4123" h="555834">
                <a:moveTo>
                  <a:pt x="5794123" y="555833"/>
                </a:moveTo>
                <a:lnTo>
                  <a:pt x="277917" y="555833"/>
                </a:lnTo>
                <a:lnTo>
                  <a:pt x="0" y="277917"/>
                </a:lnTo>
                <a:lnTo>
                  <a:pt x="277917" y="1"/>
                </a:lnTo>
                <a:lnTo>
                  <a:pt x="5794123" y="1"/>
                </a:lnTo>
                <a:lnTo>
                  <a:pt x="5794123" y="555833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384069" tIns="106681" rIns="199137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mbria" pitchFamily="18" charset="0"/>
              </a:rPr>
              <a:t>Творческие способности</a:t>
            </a:r>
            <a:endParaRPr lang="ru-RU" sz="2800" kern="1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mbria" pitchFamily="18" charset="0"/>
            </a:endParaRPr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1571983" y="5316457"/>
            <a:ext cx="555834" cy="555834"/>
          </a:xfrm>
          <a:prstGeom prst="flowChartProcess">
            <a:avLst/>
          </a:prstGeom>
          <a:blipFill rotWithShape="0">
            <a:blip r:embed="rId11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Полилиния 20"/>
          <p:cNvSpPr/>
          <p:nvPr/>
        </p:nvSpPr>
        <p:spPr>
          <a:xfrm rot="21600000">
            <a:off x="1849900" y="6038211"/>
            <a:ext cx="5794124" cy="555835"/>
          </a:xfrm>
          <a:custGeom>
            <a:avLst/>
            <a:gdLst>
              <a:gd name="connsiteX0" fmla="*/ 0 w 5794123"/>
              <a:gd name="connsiteY0" fmla="*/ 0 h 555834"/>
              <a:gd name="connsiteX1" fmla="*/ 5516206 w 5794123"/>
              <a:gd name="connsiteY1" fmla="*/ 0 h 555834"/>
              <a:gd name="connsiteX2" fmla="*/ 5794123 w 5794123"/>
              <a:gd name="connsiteY2" fmla="*/ 277917 h 555834"/>
              <a:gd name="connsiteX3" fmla="*/ 5516206 w 5794123"/>
              <a:gd name="connsiteY3" fmla="*/ 555834 h 555834"/>
              <a:gd name="connsiteX4" fmla="*/ 0 w 5794123"/>
              <a:gd name="connsiteY4" fmla="*/ 555834 h 555834"/>
              <a:gd name="connsiteX5" fmla="*/ 0 w 5794123"/>
              <a:gd name="connsiteY5" fmla="*/ 0 h 55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4123" h="555834">
                <a:moveTo>
                  <a:pt x="5794123" y="555833"/>
                </a:moveTo>
                <a:lnTo>
                  <a:pt x="277917" y="555833"/>
                </a:lnTo>
                <a:lnTo>
                  <a:pt x="0" y="277917"/>
                </a:lnTo>
                <a:lnTo>
                  <a:pt x="277917" y="1"/>
                </a:lnTo>
                <a:lnTo>
                  <a:pt x="5794123" y="1"/>
                </a:lnTo>
                <a:lnTo>
                  <a:pt x="5794123" y="555833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384069" tIns="106681" rIns="199137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mbria" pitchFamily="18" charset="0"/>
              </a:rPr>
              <a:t>Мышление </a:t>
            </a:r>
            <a:endParaRPr lang="ru-RU" sz="2800" kern="1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mbria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71983" y="6038212"/>
            <a:ext cx="555834" cy="555834"/>
          </a:xfrm>
          <a:prstGeom prst="rect">
            <a:avLst/>
          </a:prstGeom>
          <a:blipFill rotWithShape="0">
            <a:blip r:embed="rId1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28vxsZBwvgjf7UBCNBCTNqXqKJWbpaX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5339"/>
          <a:stretch>
            <a:fillRect/>
          </a:stretch>
        </p:blipFill>
        <p:spPr>
          <a:xfrm>
            <a:off x="1402632" y="0"/>
            <a:ext cx="7741368" cy="48768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7" name="Овал 6"/>
          <p:cNvSpPr/>
          <p:nvPr/>
        </p:nvSpPr>
        <p:spPr>
          <a:xfrm>
            <a:off x="4139952" y="1052736"/>
            <a:ext cx="2088232" cy="13681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ambria" pitchFamily="18" charset="0"/>
              </a:rPr>
              <a:t>Кругозор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779912" y="980728"/>
            <a:ext cx="2736304" cy="136815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ambria" pitchFamily="18" charset="0"/>
              </a:rPr>
              <a:t>Произвольность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491880" y="980728"/>
            <a:ext cx="3275856" cy="1368152"/>
          </a:xfrm>
          <a:prstGeom prst="ellipse">
            <a:avLst/>
          </a:prstGeom>
          <a:solidFill>
            <a:srgbClr val="00808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ambria" pitchFamily="18" charset="0"/>
              </a:rPr>
              <a:t>Самостоятельность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851920" y="980728"/>
            <a:ext cx="2664296" cy="1368152"/>
          </a:xfrm>
          <a:prstGeom prst="ellipse">
            <a:avLst/>
          </a:prstGeom>
          <a:solidFill>
            <a:srgbClr val="CC99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ambria" pitchFamily="18" charset="0"/>
              </a:rPr>
              <a:t>Познавательная активность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211960" y="980728"/>
            <a:ext cx="2016224" cy="136815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ambria" pitchFamily="18" charset="0"/>
              </a:rPr>
              <a:t>Учебная мотивация</a:t>
            </a:r>
            <a:endParaRPr lang="ru-RU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361 0.00694 0.04746 -0.004 0.07732 C -0.01493 0.10718 -0.02917 0.15347 -0.0658 0.17894 C -0.10243 0.2044 -0.1724 0.22963 -0.22379 0.22986 C -0.27518 0.23009 -0.3408 0.20255 -0.37379 0.18079 C -0.40677 0.15903 -0.4158 0.12986 -0.42118 0.1 C -0.42656 0.07014 -0.41754 0.03056 -0.4066 0.00185 C -0.39566 -0.02685 -0.37552 -0.04954 -0.35538 -0.07199 " pathEditMode="relative" ptsTypes="aaa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55042E-7 C -0.02153 0.04487 -0.04271 0.09019 -0.05729 0.12188 C -0.07205 0.15356 -0.07656 0.17322 -0.08733 0.19033 C -0.09809 0.20768 -0.11128 0.21462 -0.12257 0.22479 C -0.13368 0.23474 -0.14236 0.24306 -0.15382 0.25069 C -0.16528 0.25833 -0.17743 0.26596 -0.19167 0.27128 C -0.20573 0.2766 -0.21649 0.27937 -0.23837 0.28215 C -0.26042 0.28492 -0.30312 0.28723 -0.32309 0.2877 C -0.34306 0.28839 -0.35069 0.28654 -0.35816 0.28492 " pathEditMode="relative" rAng="0" ptsTypes="aaaaaaa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1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284 0.05718 0.12569 0.11458 0.16059 0.17546 C 0.19548 0.23634 0.20521 0.30949 0.2092 0.36481 C 0.21319 0.42014 0.20972 0.46296 0.1842 0.50694 C 0.15868 0.55093 0.121 0.60532 0.05659 0.62801 C -0.00782 0.65069 -0.13559 0.65648 -0.20261 0.64375 C -0.26962 0.63102 -0.30782 0.59097 -0.34601 0.55093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26 -0.0456 0.04653 -0.0912 0.06302 -0.11574 C 0.07951 -0.14028 0.08107 -0.14329 0.09861 -0.14745 C 0.11614 -0.15162 0.14409 -0.14884 0.1684 -0.14028 C 0.19271 -0.13171 0.22239 -0.12477 0.24462 -0.09653 C 0.26684 -0.06829 0.28802 -0.0294 0.30121 0.02986 C 0.31441 0.08912 0.32396 0.18171 0.32361 0.25972 C 0.32326 0.33773 0.3184 0.43658 0.29861 0.49815 C 0.27882 0.55972 0.23455 0.60347 0.20521 0.62986 C 0.17587 0.65625 0.14791 0.65185 0.12222 0.65625 C 0.09653 0.66065 0.07552 0.65996 0.05121 0.65625 C 0.02691 0.65255 0.00156 0.64283 -0.02379 0.63334 " pathEditMode="relative" ptsTypes="aaaaaaaaaa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691 0.06088 -0.05364 0.12199 -0.06059 0.17384 C -0.06753 0.22569 -0.05694 0.27476 -0.04219 0.31064 C -0.02743 0.34652 0.00573 0.36412 0.02761 0.38958 C 0.04948 0.41504 0.06406 0.44537 0.08941 0.46319 C 0.11476 0.48101 0.15625 0.48796 0.18021 0.49652 C 0.20417 0.50509 0.2184 0.50949 0.23281 0.51412 " pathEditMode="relative" ptsTypes="aaaaa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  <p:bldP spid="6" grpId="1" animBg="1"/>
      <p:bldP spid="5" grpId="1" animBg="1"/>
      <p:bldP spid="5" grpId="2" animBg="1"/>
      <p:bldP spid="5" grpId="3" animBg="1"/>
      <p:bldP spid="4" grpId="0" animBg="1"/>
      <p:bldP spid="4" grpId="1" animBg="1"/>
      <p:bldP spid="4" grpId="2" animBg="1"/>
      <p:bldP spid="3" grpId="0" animBg="1"/>
      <p:bldP spid="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Board-IR-interactive-whiteboar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10" y="434128"/>
            <a:ext cx="4185184" cy="3138888"/>
          </a:xfrm>
          <a:prstGeom prst="rect">
            <a:avLst/>
          </a:prstGeom>
          <a:ln w="38100">
            <a:solidFill>
              <a:srgbClr val="FF99FF"/>
            </a:solidFill>
          </a:ln>
        </p:spPr>
      </p:pic>
      <p:pic>
        <p:nvPicPr>
          <p:cNvPr id="2" name="Рисунок 1" descr="118585931-illustration-of-kids-and-teacher-looking-and-learning-about-different-planets-outer-spa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3473637"/>
            <a:ext cx="4228718" cy="3171538"/>
          </a:xfrm>
          <a:prstGeom prst="rect">
            <a:avLst/>
          </a:prstGeom>
          <a:ln w="38100">
            <a:solidFill>
              <a:srgbClr val="00CCFF"/>
            </a:solidFill>
          </a:ln>
        </p:spPr>
      </p:pic>
      <p:pic>
        <p:nvPicPr>
          <p:cNvPr id="4" name="Рисунок 3" descr="depositphotos_107647092-stock-illustration-little-computer-gam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009" y="440668"/>
            <a:ext cx="4179975" cy="313498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611560" y="188640"/>
            <a:ext cx="8076249" cy="1224136"/>
          </a:xfrm>
          <a:prstGeom prst="round2SameRect">
            <a:avLst>
              <a:gd name="adj1" fmla="val 43657"/>
              <a:gd name="adj2" fmla="val 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spc="0" dirty="0" smtClean="0">
                <a:solidFill>
                  <a:schemeClr val="bg1"/>
                </a:solidFill>
                <a:effectLst/>
                <a:latin typeface="Cambria" pitchFamily="18" charset="0"/>
              </a:rPr>
              <a:t>Виды интерактивных игр </a:t>
            </a:r>
          </a:p>
          <a:p>
            <a:pPr algn="ctr"/>
            <a:r>
              <a:rPr lang="ru-RU" sz="3200" b="1" spc="0" dirty="0" smtClean="0">
                <a:solidFill>
                  <a:schemeClr val="bg1"/>
                </a:solidFill>
                <a:effectLst/>
                <a:latin typeface="Cambria" pitchFamily="18" charset="0"/>
              </a:rPr>
              <a:t>для дошкольников</a:t>
            </a:r>
            <a:endParaRPr lang="ru-RU" sz="3200" b="1" spc="0" dirty="0">
              <a:solidFill>
                <a:schemeClr val="bg1"/>
              </a:solidFill>
              <a:effectLst/>
              <a:latin typeface="Cambria" pitchFamily="18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67544" y="1628800"/>
            <a:ext cx="3096344" cy="1368152"/>
          </a:xfrm>
          <a:prstGeom prst="round2DiagRect">
            <a:avLst>
              <a:gd name="adj1" fmla="val 44724"/>
              <a:gd name="adj2" fmla="val 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ambria" pitchFamily="18" charset="0"/>
              </a:rPr>
              <a:t>Развивающие</a:t>
            </a:r>
            <a:endParaRPr lang="ru-RU" sz="3200" dirty="0">
              <a:latin typeface="Cambria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5868144" y="1556792"/>
            <a:ext cx="2952328" cy="1368152"/>
          </a:xfrm>
          <a:prstGeom prst="round2DiagRect">
            <a:avLst>
              <a:gd name="adj1" fmla="val 0"/>
              <a:gd name="adj2" fmla="val 49475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ambria" pitchFamily="18" charset="0"/>
              </a:rPr>
              <a:t>Обучающие</a:t>
            </a:r>
            <a:endParaRPr lang="ru-RU" sz="3200" dirty="0">
              <a:latin typeface="Cambria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79512" y="3861048"/>
            <a:ext cx="2952328" cy="1368152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ambria" pitchFamily="18" charset="0"/>
              </a:rPr>
              <a:t>Логические</a:t>
            </a:r>
            <a:endParaRPr lang="ru-RU" sz="3200" dirty="0">
              <a:latin typeface="Cambria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6047656" y="3933056"/>
            <a:ext cx="3096344" cy="1368152"/>
          </a:xfrm>
          <a:prstGeom prst="round2DiagRect">
            <a:avLst>
              <a:gd name="adj1" fmla="val 0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ambria" pitchFamily="18" charset="0"/>
              </a:rPr>
              <a:t>Игры-забавы</a:t>
            </a:r>
            <a:endParaRPr lang="ru-RU" sz="3200" dirty="0">
              <a:latin typeface="Cambria" pitchFamily="18" charset="0"/>
            </a:endParaRPr>
          </a:p>
        </p:txBody>
      </p:sp>
      <p:pic>
        <p:nvPicPr>
          <p:cNvPr id="33796" name="Picture 4" descr="https://dou18-dubna.ru/wp-content/uploads/2019/04/tmp104650332248106598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b="7235"/>
          <a:stretch>
            <a:fillRect/>
          </a:stretch>
        </p:blipFill>
        <p:spPr bwMode="auto">
          <a:xfrm>
            <a:off x="2483768" y="2636912"/>
            <a:ext cx="4163693" cy="4221088"/>
          </a:xfrm>
          <a:prstGeom prst="rect">
            <a:avLst/>
          </a:prstGeom>
          <a:noFill/>
        </p:spPr>
      </p:pic>
      <p:pic>
        <p:nvPicPr>
          <p:cNvPr id="9" name="Рисунок 8" descr="космическо-математическое путешествие.jpg"/>
          <p:cNvPicPr>
            <a:picLocks noChangeAspect="1"/>
          </p:cNvPicPr>
          <p:nvPr/>
        </p:nvPicPr>
        <p:blipFill>
          <a:blip r:embed="rId4" cstate="print"/>
          <a:srcRect t="16216" b="13514"/>
          <a:stretch>
            <a:fillRect/>
          </a:stretch>
        </p:blipFill>
        <p:spPr>
          <a:xfrm>
            <a:off x="3707904" y="4132538"/>
            <a:ext cx="1944216" cy="1024654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852936"/>
            <a:ext cx="7035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/>
        </p:nvGraphicFramePr>
        <p:xfrm>
          <a:off x="755576" y="1556792"/>
          <a:ext cx="8112224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23728" y="260648"/>
            <a:ext cx="4880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ДЕТСКИЙ ТРАВМАТИЗМ</a:t>
            </a:r>
            <a:endParaRPr lang="ru-RU" sz="3200" b="1" dirty="0"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836712"/>
            <a:ext cx="6163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Cambria" pitchFamily="18" charset="0"/>
              </a:rPr>
              <a:t>Классификация травм по месту получения</a:t>
            </a:r>
            <a:endParaRPr lang="ru-RU" sz="2400" dirty="0">
              <a:latin typeface="Cambria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0" y="836712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270" name="AutoShape 6" descr="https://www.clipartmax.com/png/middle/221-2214163_icono-de-columpi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2" name="AutoShape 8" descr="https://www.clipartmax.com/png/middle/221-2214163_icono-de-columpi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4" name="Picture 10" descr="http://bazismgn.ru/image/data/Info/Bazis_term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812718"/>
            <a:ext cx="720080" cy="384123"/>
          </a:xfrm>
          <a:prstGeom prst="rect">
            <a:avLst/>
          </a:prstGeom>
          <a:noFill/>
        </p:spPr>
      </p:pic>
      <p:sp>
        <p:nvSpPr>
          <p:cNvPr id="11276" name="AutoShape 12" descr="https://www.clipartmax.com/png/middle/221-2214163_icono-de-columpi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8" name="Picture 14" descr="https://icon-library.net/images/kisspng-noida-computer-icons-child-playground-childs-playing-in-playgrpound-svg-png-icon-free-do-5b6d6a63c05416.255317691533897315787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2420888"/>
            <a:ext cx="763246" cy="593636"/>
          </a:xfrm>
          <a:prstGeom prst="rect">
            <a:avLst/>
          </a:prstGeom>
          <a:noFill/>
        </p:spPr>
      </p:pic>
      <p:sp>
        <p:nvSpPr>
          <p:cNvPr id="11280" name="AutoShape 16" descr="https://www.clipartmax.com/png/middle/407-4071807_energy-appraiser-certification-course-materials-icon-energy-appraiser-certification-course-materials-ico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82" name="Picture 18" descr="https://cdn3.iconfinder.com/data/icons/misc-vol-6/512/bible-book-bookshelf-dictionary-school-study-5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140968"/>
            <a:ext cx="606433" cy="606433"/>
          </a:xfrm>
          <a:prstGeom prst="rect">
            <a:avLst/>
          </a:prstGeom>
          <a:noFill/>
        </p:spPr>
      </p:pic>
      <p:pic>
        <p:nvPicPr>
          <p:cNvPr id="11284" name="Picture 20" descr="https://img2.freepng.ru/20180528/psl/kisspng-balance-bicycle-computer-icons-cycling-chore-chart-people-bike-5b0c58158ef287.326584241527535637585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 r="20556"/>
          <a:stretch>
            <a:fillRect/>
          </a:stretch>
        </p:blipFill>
        <p:spPr bwMode="auto">
          <a:xfrm>
            <a:off x="1259632" y="3789040"/>
            <a:ext cx="763246" cy="555089"/>
          </a:xfrm>
          <a:prstGeom prst="rect">
            <a:avLst/>
          </a:prstGeom>
          <a:noFill/>
        </p:spPr>
      </p:pic>
      <p:pic>
        <p:nvPicPr>
          <p:cNvPr id="11286" name="Picture 22" descr="https://image.freepik.com/free-icon/no-translate-detected_318-595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4509120"/>
            <a:ext cx="761563" cy="746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251520" y="332656"/>
          <a:ext cx="849694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s://for-teacher.ru/edu/data/img/pic-023pg28ge1-009.jpg"/>
          <p:cNvPicPr>
            <a:picLocks noChangeAspect="1" noChangeArrowheads="1"/>
          </p:cNvPicPr>
          <p:nvPr/>
        </p:nvPicPr>
        <p:blipFill>
          <a:blip r:embed="rId2" cstate="print"/>
          <a:srcRect t="3905" b="24982"/>
          <a:stretch>
            <a:fillRect/>
          </a:stretch>
        </p:blipFill>
        <p:spPr bwMode="auto">
          <a:xfrm>
            <a:off x="0" y="3136449"/>
            <a:ext cx="4932040" cy="37215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" name="Picture 12" descr="http://t-l.ru/i/n/228/266228/tn_266228_72c5564d232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573016"/>
            <a:ext cx="3280809" cy="328498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" name="Picture 10" descr="https://ds02.infourok.ru/uploads/ex/0bdf/000835b6-0531b983/hello_html_mdaa2c88.jpg"/>
          <p:cNvPicPr>
            <a:picLocks noChangeAspect="1" noChangeArrowheads="1"/>
          </p:cNvPicPr>
          <p:nvPr/>
        </p:nvPicPr>
        <p:blipFill>
          <a:blip r:embed="rId4" cstate="print"/>
          <a:srcRect l="3101" t="3801" b="28295"/>
          <a:stretch>
            <a:fillRect/>
          </a:stretch>
        </p:blipFill>
        <p:spPr bwMode="auto">
          <a:xfrm>
            <a:off x="4392124" y="0"/>
            <a:ext cx="4751876" cy="355877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" name="Picture 8" descr="https://belylesok-school.pruzhany.by/wp-content/uploads/2013/12/123-6-obzh-kartinki-detyam.jpg"/>
          <p:cNvPicPr>
            <a:picLocks noChangeAspect="1" noChangeArrowheads="1"/>
          </p:cNvPicPr>
          <p:nvPr/>
        </p:nvPicPr>
        <p:blipFill>
          <a:blip r:embed="rId5" cstate="print"/>
          <a:srcRect t="5384" b="9388"/>
          <a:stretch>
            <a:fillRect/>
          </a:stretch>
        </p:blipFill>
        <p:spPr bwMode="auto">
          <a:xfrm>
            <a:off x="539552" y="0"/>
            <a:ext cx="3318499" cy="31683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ch571.mskobr.ru/files/%D0%B1%D0%B5%D0%B7%D0%BE%D0%BF%D0%B0%D1%81%D0%BD%D0%BE%D1%81%D1%82%D1%8C/%D0%BA%D0%B0%D1%80%D1%82%D0%B8%D0%BD%D0%BA%D0%B8/102483-18.jpg"/>
          <p:cNvPicPr>
            <a:picLocks noChangeAspect="1" noChangeArrowheads="1"/>
          </p:cNvPicPr>
          <p:nvPr/>
        </p:nvPicPr>
        <p:blipFill>
          <a:blip r:embed="rId2" cstate="print"/>
          <a:srcRect l="10484" t="3030" r="2273" b="6061"/>
          <a:stretch>
            <a:fillRect/>
          </a:stretch>
        </p:blipFill>
        <p:spPr bwMode="auto">
          <a:xfrm>
            <a:off x="5004048" y="3557282"/>
            <a:ext cx="3960440" cy="309513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16390" name="Picture 6" descr="https://belylesok-school.pruzhany.by/wp-content/uploads/2013/12/123-3-obzh-kartinki-detyam.jpg"/>
          <p:cNvPicPr>
            <a:picLocks noChangeAspect="1" noChangeArrowheads="1"/>
          </p:cNvPicPr>
          <p:nvPr/>
        </p:nvPicPr>
        <p:blipFill>
          <a:blip r:embed="rId3" cstate="print"/>
          <a:srcRect b="23216"/>
          <a:stretch>
            <a:fillRect/>
          </a:stretch>
        </p:blipFill>
        <p:spPr bwMode="auto">
          <a:xfrm>
            <a:off x="5004048" y="188638"/>
            <a:ext cx="3960372" cy="33138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16400" name="Picture 16" descr="https://i.pinimg.com/736x/02/4c/13/024c13baa1172472d2827ac94fdab918.jpg"/>
          <p:cNvPicPr>
            <a:picLocks noChangeAspect="1" noChangeArrowheads="1"/>
          </p:cNvPicPr>
          <p:nvPr/>
        </p:nvPicPr>
        <p:blipFill>
          <a:blip r:embed="rId4" cstate="print"/>
          <a:srcRect b="1999"/>
          <a:stretch>
            <a:fillRect/>
          </a:stretch>
        </p:blipFill>
        <p:spPr bwMode="auto">
          <a:xfrm>
            <a:off x="179512" y="123877"/>
            <a:ext cx="4608512" cy="654548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620_161435.jpg"/>
          <p:cNvPicPr>
            <a:picLocks noChangeAspect="1"/>
          </p:cNvPicPr>
          <p:nvPr/>
        </p:nvPicPr>
        <p:blipFill>
          <a:blip r:embed="rId2" cstate="print"/>
          <a:srcRect l="9838" t="4851" r="17713" b="38450"/>
          <a:stretch>
            <a:fillRect/>
          </a:stretch>
        </p:blipFill>
        <p:spPr>
          <a:xfrm>
            <a:off x="2339752" y="2780928"/>
            <a:ext cx="6624736" cy="388843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Рисунок 3" descr="IMG-20190620-WA0022.jpg"/>
          <p:cNvPicPr>
            <a:picLocks noChangeAspect="1"/>
          </p:cNvPicPr>
          <p:nvPr/>
        </p:nvPicPr>
        <p:blipFill>
          <a:blip r:embed="rId3" cstate="print"/>
          <a:srcRect l="4687" b="12500"/>
          <a:stretch>
            <a:fillRect/>
          </a:stretch>
        </p:blipFill>
        <p:spPr>
          <a:xfrm>
            <a:off x="179512" y="116631"/>
            <a:ext cx="4752528" cy="327223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Рисунок 4" descr="IMG-20190620-WA00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573016"/>
            <a:ext cx="2268252" cy="302433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Рисунок 5" descr="IMG_20190619_0915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06558" y="116632"/>
            <a:ext cx="3552394" cy="2664296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190621-WA0021.jpg"/>
          <p:cNvPicPr>
            <a:picLocks noChangeAspect="1"/>
          </p:cNvPicPr>
          <p:nvPr/>
        </p:nvPicPr>
        <p:blipFill>
          <a:blip r:embed="rId2" cstate="print"/>
          <a:srcRect l="10743" t="13388" r="16741" b="12411"/>
          <a:stretch>
            <a:fillRect/>
          </a:stretch>
        </p:blipFill>
        <p:spPr>
          <a:xfrm>
            <a:off x="4427984" y="0"/>
            <a:ext cx="4552869" cy="33569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Рисунок 3" descr="IMG-20190621-WA0098.jpg"/>
          <p:cNvPicPr>
            <a:picLocks noChangeAspect="1"/>
          </p:cNvPicPr>
          <p:nvPr/>
        </p:nvPicPr>
        <p:blipFill>
          <a:blip r:embed="rId3" cstate="print"/>
          <a:srcRect t="11700" b="5316"/>
          <a:stretch>
            <a:fillRect/>
          </a:stretch>
        </p:blipFill>
        <p:spPr>
          <a:xfrm>
            <a:off x="179512" y="3461607"/>
            <a:ext cx="4176464" cy="32308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 descr="IMG-20190621-WA0037.jpg"/>
          <p:cNvPicPr>
            <a:picLocks noChangeAspect="1"/>
          </p:cNvPicPr>
          <p:nvPr/>
        </p:nvPicPr>
        <p:blipFill>
          <a:blip r:embed="rId4" cstate="print"/>
          <a:srcRect t="2246"/>
          <a:stretch>
            <a:fillRect/>
          </a:stretch>
        </p:blipFill>
        <p:spPr>
          <a:xfrm>
            <a:off x="179512" y="0"/>
            <a:ext cx="4176464" cy="33851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 descr="IMG-20190621-WA00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429000"/>
            <a:ext cx="4499992" cy="329530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190917-WA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708920"/>
            <a:ext cx="5280587" cy="3960440"/>
          </a:xfrm>
          <a:prstGeom prst="rect">
            <a:avLst/>
          </a:prstGeom>
        </p:spPr>
      </p:pic>
      <p:pic>
        <p:nvPicPr>
          <p:cNvPr id="4" name="Рисунок 3" descr="IMG-20190917-WA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188640"/>
            <a:ext cx="5292080" cy="3969060"/>
          </a:xfrm>
          <a:prstGeom prst="rect">
            <a:avLst/>
          </a:prstGeom>
        </p:spPr>
      </p:pic>
      <p:pic>
        <p:nvPicPr>
          <p:cNvPr id="5" name="Рисунок 4" descr="IMG-20190917-WA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4185084"/>
            <a:ext cx="3312368" cy="2484276"/>
          </a:xfrm>
          <a:prstGeom prst="rect">
            <a:avLst/>
          </a:prstGeom>
        </p:spPr>
      </p:pic>
      <p:pic>
        <p:nvPicPr>
          <p:cNvPr id="6" name="Рисунок 5" descr="IMG-20190917-WA0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88640"/>
            <a:ext cx="3299859" cy="24748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226</Words>
  <Application>Microsoft Office PowerPoint</Application>
  <PresentationFormat>Экран (4:3)</PresentationFormat>
  <Paragraphs>62</Paragraphs>
  <Slides>27</Slides>
  <Notes>2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Century</vt:lpstr>
      <vt:lpstr>Cambria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ГДЕ РАСТЁТ?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Microsoft Office</dc:creator>
  <cp:lastModifiedBy>Microsoft Office</cp:lastModifiedBy>
  <cp:revision>73</cp:revision>
  <dcterms:created xsi:type="dcterms:W3CDTF">2019-10-06T13:46:54Z</dcterms:created>
  <dcterms:modified xsi:type="dcterms:W3CDTF">2019-10-08T13:29:45Z</dcterms:modified>
</cp:coreProperties>
</file>