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1" r:id="rId6"/>
    <p:sldId id="262" r:id="rId7"/>
    <p:sldId id="299" r:id="rId8"/>
    <p:sldId id="263" r:id="rId9"/>
    <p:sldId id="264" r:id="rId10"/>
    <p:sldId id="265" r:id="rId11"/>
    <p:sldId id="267" r:id="rId12"/>
    <p:sldId id="271" r:id="rId13"/>
    <p:sldId id="268" r:id="rId14"/>
    <p:sldId id="300" r:id="rId15"/>
    <p:sldId id="269" r:id="rId16"/>
    <p:sldId id="272" r:id="rId17"/>
    <p:sldId id="273" r:id="rId18"/>
    <p:sldId id="274" r:id="rId19"/>
    <p:sldId id="275" r:id="rId20"/>
    <p:sldId id="276" r:id="rId21"/>
    <p:sldId id="277" r:id="rId22"/>
    <p:sldId id="301" r:id="rId23"/>
    <p:sldId id="284" r:id="rId24"/>
    <p:sldId id="285" r:id="rId25"/>
    <p:sldId id="286" r:id="rId26"/>
    <p:sldId id="289" r:id="rId27"/>
    <p:sldId id="287" r:id="rId28"/>
    <p:sldId id="288" r:id="rId29"/>
    <p:sldId id="290" r:id="rId30"/>
    <p:sldId id="291" r:id="rId31"/>
    <p:sldId id="292" r:id="rId32"/>
    <p:sldId id="293" r:id="rId33"/>
    <p:sldId id="294" r:id="rId34"/>
    <p:sldId id="295" r:id="rId35"/>
    <p:sldId id="296" r:id="rId36"/>
    <p:sldId id="297" r:id="rId37"/>
    <p:sldId id="308" r:id="rId38"/>
    <p:sldId id="302" r:id="rId39"/>
    <p:sldId id="309" r:id="rId40"/>
    <p:sldId id="310" r:id="rId41"/>
    <p:sldId id="311" r:id="rId42"/>
    <p:sldId id="303" r:id="rId43"/>
    <p:sldId id="304" r:id="rId44"/>
    <p:sldId id="312" r:id="rId45"/>
    <p:sldId id="313" r:id="rId46"/>
    <p:sldId id="314" r:id="rId47"/>
    <p:sldId id="306" r:id="rId48"/>
    <p:sldId id="315" r:id="rId49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116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10/25/2016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sz="6700" b="1" i="1" dirty="0" smtClean="0"/>
              <a:t>Удивительная и многоликая…</a:t>
            </a:r>
            <a:endParaRPr lang="ru-RU" sz="67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J:\Мама\мама\Химия\Вода\Для презентаций о воде\EARTH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24000" y="1066800"/>
            <a:ext cx="5983288" cy="4429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81000" y="5791200"/>
            <a:ext cx="8458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Arial Black" pitchFamily="34" charset="0"/>
                <a:cs typeface="Times New Roman" pitchFamily="18" charset="0"/>
              </a:rPr>
              <a:t>Поглощая теплоту летом и отдавая ее зимой, океан смягчает климат на планете. 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533400" y="152400"/>
            <a:ext cx="82702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Arial Black" pitchFamily="34" charset="0"/>
              </a:rPr>
              <a:t>Аномально высокая теплоемкость</a:t>
            </a:r>
            <a:endParaRPr lang="ru-RU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3400" y="152400"/>
            <a:ext cx="8001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Arial Black" pitchFamily="34" charset="0"/>
              </a:rPr>
              <a:t>Аномально высокое поверхностное натяжение</a:t>
            </a:r>
            <a:endParaRPr lang="ru-RU" sz="3200" dirty="0"/>
          </a:p>
        </p:txBody>
      </p:sp>
      <p:pic>
        <p:nvPicPr>
          <p:cNvPr id="3" name="Picture 4" descr="J:\Мама\мама\Химия\Вода\Для презентаций о воде\водоем\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74" y="3492726"/>
            <a:ext cx="4200525" cy="31509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D:\Ируша\фото\вода роса 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62400" y="1371600"/>
            <a:ext cx="4957136" cy="3000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Группа 26"/>
          <p:cNvGrpSpPr/>
          <p:nvPr/>
        </p:nvGrpSpPr>
        <p:grpSpPr>
          <a:xfrm>
            <a:off x="1752600" y="1295400"/>
            <a:ext cx="6210300" cy="4181475"/>
            <a:chOff x="1714500" y="2857500"/>
            <a:chExt cx="4643438" cy="3000375"/>
          </a:xfrm>
        </p:grpSpPr>
        <p:sp>
          <p:nvSpPr>
            <p:cNvPr id="3" name="Овал 2"/>
            <p:cNvSpPr/>
            <p:nvPr/>
          </p:nvSpPr>
          <p:spPr>
            <a:xfrm>
              <a:off x="1857375" y="3643313"/>
              <a:ext cx="714375" cy="714375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>
                  <a:solidFill>
                    <a:schemeClr val="bg1"/>
                  </a:solidFill>
                </a:rPr>
                <a:t>-</a:t>
              </a:r>
            </a:p>
          </p:txBody>
        </p:sp>
        <p:sp>
          <p:nvSpPr>
            <p:cNvPr id="4" name="Овал 3"/>
            <p:cNvSpPr/>
            <p:nvPr/>
          </p:nvSpPr>
          <p:spPr>
            <a:xfrm>
              <a:off x="3214688" y="2857500"/>
              <a:ext cx="714375" cy="714375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>
                  <a:solidFill>
                    <a:schemeClr val="bg1"/>
                  </a:solidFill>
                </a:rPr>
                <a:t>-</a:t>
              </a:r>
            </a:p>
          </p:txBody>
        </p:sp>
        <p:sp>
          <p:nvSpPr>
            <p:cNvPr id="5" name="Овал 4"/>
            <p:cNvSpPr/>
            <p:nvPr/>
          </p:nvSpPr>
          <p:spPr>
            <a:xfrm>
              <a:off x="2286000" y="5143500"/>
              <a:ext cx="714375" cy="714375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>
                  <a:solidFill>
                    <a:schemeClr val="bg1"/>
                  </a:solidFill>
                </a:rPr>
                <a:t>-</a:t>
              </a:r>
            </a:p>
          </p:txBody>
        </p:sp>
        <p:sp>
          <p:nvSpPr>
            <p:cNvPr id="6" name="Овал 5"/>
            <p:cNvSpPr/>
            <p:nvPr/>
          </p:nvSpPr>
          <p:spPr>
            <a:xfrm>
              <a:off x="3786188" y="4429125"/>
              <a:ext cx="714375" cy="714375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>
                  <a:solidFill>
                    <a:schemeClr val="bg1"/>
                  </a:solidFill>
                </a:rPr>
                <a:t>-</a:t>
              </a:r>
            </a:p>
          </p:txBody>
        </p:sp>
        <p:sp>
          <p:nvSpPr>
            <p:cNvPr id="7" name="Овал 6"/>
            <p:cNvSpPr/>
            <p:nvPr/>
          </p:nvSpPr>
          <p:spPr>
            <a:xfrm>
              <a:off x="5357813" y="5000625"/>
              <a:ext cx="714375" cy="714375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>
                  <a:solidFill>
                    <a:schemeClr val="bg1"/>
                  </a:solidFill>
                </a:rPr>
                <a:t>-</a:t>
              </a:r>
            </a:p>
          </p:txBody>
        </p:sp>
        <p:sp>
          <p:nvSpPr>
            <p:cNvPr id="8" name="Овал 7"/>
            <p:cNvSpPr/>
            <p:nvPr/>
          </p:nvSpPr>
          <p:spPr>
            <a:xfrm>
              <a:off x="3786188" y="3429000"/>
              <a:ext cx="285750" cy="28575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>
                  <a:solidFill>
                    <a:schemeClr val="bg1"/>
                  </a:solidFill>
                </a:rPr>
                <a:t>+</a:t>
              </a:r>
            </a:p>
          </p:txBody>
        </p:sp>
        <p:sp>
          <p:nvSpPr>
            <p:cNvPr id="9" name="Овал 8"/>
            <p:cNvSpPr/>
            <p:nvPr/>
          </p:nvSpPr>
          <p:spPr>
            <a:xfrm>
              <a:off x="2500313" y="3571875"/>
              <a:ext cx="285750" cy="28575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>
                  <a:solidFill>
                    <a:schemeClr val="bg1"/>
                  </a:solidFill>
                </a:rPr>
                <a:t>+</a:t>
              </a:r>
            </a:p>
          </p:txBody>
        </p:sp>
        <p:sp>
          <p:nvSpPr>
            <p:cNvPr id="10" name="Овал 9"/>
            <p:cNvSpPr/>
            <p:nvPr/>
          </p:nvSpPr>
          <p:spPr>
            <a:xfrm>
              <a:off x="1714500" y="3500438"/>
              <a:ext cx="285750" cy="28575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>
                  <a:solidFill>
                    <a:schemeClr val="bg1"/>
                  </a:solidFill>
                </a:rPr>
                <a:t>+</a:t>
              </a:r>
            </a:p>
          </p:txBody>
        </p:sp>
        <p:sp>
          <p:nvSpPr>
            <p:cNvPr id="11" name="Овал 10"/>
            <p:cNvSpPr/>
            <p:nvPr/>
          </p:nvSpPr>
          <p:spPr>
            <a:xfrm>
              <a:off x="3857625" y="2857500"/>
              <a:ext cx="285750" cy="28575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>
                  <a:solidFill>
                    <a:schemeClr val="bg1"/>
                  </a:solidFill>
                </a:rPr>
                <a:t>+</a:t>
              </a:r>
            </a:p>
          </p:txBody>
        </p:sp>
        <p:sp>
          <p:nvSpPr>
            <p:cNvPr id="12" name="Овал 11"/>
            <p:cNvSpPr/>
            <p:nvPr/>
          </p:nvSpPr>
          <p:spPr>
            <a:xfrm>
              <a:off x="2928938" y="5143500"/>
              <a:ext cx="285750" cy="28575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>
                  <a:solidFill>
                    <a:schemeClr val="bg1"/>
                  </a:solidFill>
                </a:rPr>
                <a:t>+</a:t>
              </a:r>
            </a:p>
          </p:txBody>
        </p:sp>
        <p:sp>
          <p:nvSpPr>
            <p:cNvPr id="13" name="Овал 12"/>
            <p:cNvSpPr/>
            <p:nvPr/>
          </p:nvSpPr>
          <p:spPr>
            <a:xfrm>
              <a:off x="2286000" y="4929188"/>
              <a:ext cx="285750" cy="28575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>
                  <a:solidFill>
                    <a:schemeClr val="bg1"/>
                  </a:solidFill>
                </a:rPr>
                <a:t>+</a:t>
              </a:r>
            </a:p>
          </p:txBody>
        </p:sp>
        <p:sp>
          <p:nvSpPr>
            <p:cNvPr id="14" name="Овал 13"/>
            <p:cNvSpPr/>
            <p:nvPr/>
          </p:nvSpPr>
          <p:spPr>
            <a:xfrm>
              <a:off x="4357688" y="4286250"/>
              <a:ext cx="285750" cy="28575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>
                  <a:solidFill>
                    <a:schemeClr val="bg1"/>
                  </a:solidFill>
                </a:rPr>
                <a:t>+</a:t>
              </a:r>
            </a:p>
          </p:txBody>
        </p:sp>
        <p:sp>
          <p:nvSpPr>
            <p:cNvPr id="15" name="Овал 14"/>
            <p:cNvSpPr/>
            <p:nvPr/>
          </p:nvSpPr>
          <p:spPr>
            <a:xfrm>
              <a:off x="4429125" y="4929188"/>
              <a:ext cx="285750" cy="28575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>
                  <a:solidFill>
                    <a:schemeClr val="bg1"/>
                  </a:solidFill>
                </a:rPr>
                <a:t>+</a:t>
              </a:r>
            </a:p>
          </p:txBody>
        </p:sp>
        <p:sp>
          <p:nvSpPr>
            <p:cNvPr id="16" name="Овал 15"/>
            <p:cNvSpPr/>
            <p:nvPr/>
          </p:nvSpPr>
          <p:spPr>
            <a:xfrm>
              <a:off x="5500688" y="4714875"/>
              <a:ext cx="285750" cy="28575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>
                  <a:solidFill>
                    <a:schemeClr val="bg1"/>
                  </a:solidFill>
                </a:rPr>
                <a:t>+</a:t>
              </a:r>
            </a:p>
          </p:txBody>
        </p:sp>
        <p:sp>
          <p:nvSpPr>
            <p:cNvPr id="17" name="Овал 16"/>
            <p:cNvSpPr/>
            <p:nvPr/>
          </p:nvSpPr>
          <p:spPr>
            <a:xfrm>
              <a:off x="6072188" y="5072063"/>
              <a:ext cx="285750" cy="28575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>
                  <a:solidFill>
                    <a:schemeClr val="bg1"/>
                  </a:solidFill>
                </a:rPr>
                <a:t>+</a:t>
              </a:r>
            </a:p>
          </p:txBody>
        </p:sp>
        <p:sp>
          <p:nvSpPr>
            <p:cNvPr id="18" name="Овал 17"/>
            <p:cNvSpPr/>
            <p:nvPr/>
          </p:nvSpPr>
          <p:spPr>
            <a:xfrm>
              <a:off x="5286375" y="3214688"/>
              <a:ext cx="285750" cy="28575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>
                  <a:solidFill>
                    <a:schemeClr val="bg1"/>
                  </a:solidFill>
                </a:rPr>
                <a:t>+</a:t>
              </a:r>
            </a:p>
          </p:txBody>
        </p:sp>
        <p:sp>
          <p:nvSpPr>
            <p:cNvPr id="19" name="Овал 18"/>
            <p:cNvSpPr/>
            <p:nvPr/>
          </p:nvSpPr>
          <p:spPr>
            <a:xfrm>
              <a:off x="5857875" y="3429000"/>
              <a:ext cx="285750" cy="28575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>
                  <a:solidFill>
                    <a:schemeClr val="bg1"/>
                  </a:solidFill>
                </a:rPr>
                <a:t>+</a:t>
              </a:r>
            </a:p>
          </p:txBody>
        </p:sp>
        <p:sp>
          <p:nvSpPr>
            <p:cNvPr id="20" name="Овал 19"/>
            <p:cNvSpPr/>
            <p:nvPr/>
          </p:nvSpPr>
          <p:spPr>
            <a:xfrm>
              <a:off x="5214938" y="3500438"/>
              <a:ext cx="714375" cy="714375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>
                  <a:solidFill>
                    <a:schemeClr val="bg1"/>
                  </a:solidFill>
                </a:rPr>
                <a:t>-</a:t>
              </a:r>
            </a:p>
          </p:txBody>
        </p:sp>
        <p:cxnSp>
          <p:nvCxnSpPr>
            <p:cNvPr id="22" name="Прямая соединительная линия 21"/>
            <p:cNvCxnSpPr/>
            <p:nvPr/>
          </p:nvCxnSpPr>
          <p:spPr>
            <a:xfrm flipV="1">
              <a:off x="2786063" y="3429000"/>
              <a:ext cx="428625" cy="214313"/>
            </a:xfrm>
            <a:prstGeom prst="line">
              <a:avLst/>
            </a:prstGeom>
            <a:ln w="254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>
              <a:stCxn id="15" idx="6"/>
            </p:cNvCxnSpPr>
            <p:nvPr/>
          </p:nvCxnSpPr>
          <p:spPr>
            <a:xfrm>
              <a:off x="4714875" y="5072063"/>
              <a:ext cx="642938" cy="142875"/>
            </a:xfrm>
            <a:prstGeom prst="line">
              <a:avLst/>
            </a:prstGeom>
            <a:ln w="254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 flipV="1">
              <a:off x="4643438" y="4071938"/>
              <a:ext cx="571500" cy="285750"/>
            </a:xfrm>
            <a:prstGeom prst="line">
              <a:avLst/>
            </a:prstGeom>
            <a:ln w="254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>
              <a:endCxn id="13" idx="0"/>
            </p:cNvCxnSpPr>
            <p:nvPr/>
          </p:nvCxnSpPr>
          <p:spPr>
            <a:xfrm rot="16200000" flipH="1">
              <a:off x="2071688" y="4572000"/>
              <a:ext cx="571500" cy="142875"/>
            </a:xfrm>
            <a:prstGeom prst="line">
              <a:avLst/>
            </a:prstGeom>
            <a:ln w="254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единительная линия 35"/>
            <p:cNvCxnSpPr/>
            <p:nvPr/>
          </p:nvCxnSpPr>
          <p:spPr>
            <a:xfrm flipV="1">
              <a:off x="3214688" y="4929188"/>
              <a:ext cx="571500" cy="285750"/>
            </a:xfrm>
            <a:prstGeom prst="line">
              <a:avLst/>
            </a:prstGeom>
            <a:ln w="254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Прямая соединительная линия 40"/>
            <p:cNvCxnSpPr>
              <a:endCxn id="20" idx="4"/>
            </p:cNvCxnSpPr>
            <p:nvPr/>
          </p:nvCxnSpPr>
          <p:spPr>
            <a:xfrm rot="16200000" flipV="1">
              <a:off x="5357813" y="4429125"/>
              <a:ext cx="500062" cy="71438"/>
            </a:xfrm>
            <a:prstGeom prst="line">
              <a:avLst/>
            </a:prstGeom>
            <a:ln w="254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Прямоугольник 56"/>
          <p:cNvSpPr/>
          <p:nvPr/>
        </p:nvSpPr>
        <p:spPr>
          <a:xfrm>
            <a:off x="228600" y="304800"/>
            <a:ext cx="8915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Arial Black" pitchFamily="34" charset="0"/>
              </a:rPr>
              <a:t>Причина аномальных свойств воды </a:t>
            </a:r>
            <a:endParaRPr lang="ru-RU" sz="3200" dirty="0"/>
          </a:p>
        </p:txBody>
      </p:sp>
      <p:sp>
        <p:nvSpPr>
          <p:cNvPr id="28" name="TextBox 27"/>
          <p:cNvSpPr txBox="1"/>
          <p:nvPr/>
        </p:nvSpPr>
        <p:spPr>
          <a:xfrm>
            <a:off x="1066800" y="5791200"/>
            <a:ext cx="70551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 Black" pitchFamily="34" charset="0"/>
              </a:rPr>
              <a:t>Водородные химические связи между </a:t>
            </a:r>
          </a:p>
          <a:p>
            <a:pPr algn="ctr"/>
            <a:r>
              <a:rPr lang="ru-RU" sz="2400" dirty="0" smtClean="0">
                <a:latin typeface="Arial Black" pitchFamily="34" charset="0"/>
              </a:rPr>
              <a:t>молекулами воды</a:t>
            </a:r>
            <a:endParaRPr lang="ru-RU" sz="24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296733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  <a:latin typeface="Arial Black" pitchFamily="34" charset="0"/>
              </a:rPr>
              <a:t>Без любой из этих из аномалий воды жизнь была бы </a:t>
            </a:r>
          </a:p>
          <a:p>
            <a:pPr algn="ctr"/>
            <a:r>
              <a:rPr lang="ru-RU" dirty="0" smtClean="0">
                <a:solidFill>
                  <a:srgbClr val="FFFF00"/>
                </a:solidFill>
                <a:latin typeface="Arial Black" pitchFamily="34" charset="0"/>
              </a:rPr>
              <a:t>не возможна! </a:t>
            </a:r>
            <a:endParaRPr lang="ru-RU" dirty="0">
              <a:solidFill>
                <a:srgbClr val="FFFF00"/>
              </a:solidFill>
              <a:latin typeface="Arial Black" pitchFamily="34" charset="0"/>
            </a:endParaRPr>
          </a:p>
        </p:txBody>
      </p:sp>
      <p:pic>
        <p:nvPicPr>
          <p:cNvPr id="3" name="Picture 22" descr="nn,b,b,b,nb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81000" y="381000"/>
            <a:ext cx="67818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latin typeface="Arial Black" pitchFamily="34" charset="0"/>
              </a:rPr>
              <a:t>Без любой из </a:t>
            </a:r>
            <a:r>
              <a:rPr lang="ru-RU" sz="4000" smtClean="0">
                <a:latin typeface="Arial Black" pitchFamily="34" charset="0"/>
              </a:rPr>
              <a:t>этих  </a:t>
            </a:r>
            <a:r>
              <a:rPr lang="ru-RU" sz="4000" dirty="0" smtClean="0">
                <a:latin typeface="Arial Black" pitchFamily="34" charset="0"/>
              </a:rPr>
              <a:t>аномалий воды жизнь была бы </a:t>
            </a:r>
          </a:p>
          <a:p>
            <a:r>
              <a:rPr lang="ru-RU" sz="4000" dirty="0" smtClean="0">
                <a:latin typeface="Arial Black" pitchFamily="34" charset="0"/>
              </a:rPr>
              <a:t>не возможна! </a:t>
            </a:r>
            <a:endParaRPr lang="ru-RU" sz="40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2" descr="nn,b,b,b,nb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33400" y="457200"/>
            <a:ext cx="52578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ВОДА</a:t>
            </a:r>
          </a:p>
          <a:p>
            <a:pPr algn="ctr"/>
            <a:r>
              <a:rPr lang="ru-RU" sz="6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здоровье человека</a:t>
            </a:r>
            <a:endParaRPr lang="ru-RU" sz="6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im2-tub-ru.yandex.net/i?id=8f5e0739496a6af0495893b80243a50b&amp;n=33&amp;h=215&amp;w=3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990600"/>
            <a:ext cx="5265948" cy="3505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914400" y="304800"/>
            <a:ext cx="7162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Arial Black" pitchFamily="34" charset="0"/>
              </a:rPr>
              <a:t>Без воды человек умирает 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133600" y="4724400"/>
            <a:ext cx="490230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 Black" pitchFamily="34" charset="0"/>
              </a:rPr>
              <a:t>2 % - сильная жажда</a:t>
            </a:r>
          </a:p>
          <a:p>
            <a:r>
              <a:rPr lang="ru-RU" sz="2400" dirty="0" smtClean="0">
                <a:latin typeface="Arial Black" pitchFamily="34" charset="0"/>
              </a:rPr>
              <a:t>10% - галлюцинации</a:t>
            </a:r>
          </a:p>
          <a:p>
            <a:r>
              <a:rPr lang="ru-RU" sz="2400" dirty="0" smtClean="0">
                <a:latin typeface="Arial Black" pitchFamily="34" charset="0"/>
              </a:rPr>
              <a:t>12% - нужна помощь врача</a:t>
            </a:r>
          </a:p>
          <a:p>
            <a:r>
              <a:rPr lang="ru-RU" sz="2400" dirty="0" smtClean="0">
                <a:latin typeface="Arial Black" pitchFamily="34" charset="0"/>
              </a:rPr>
              <a:t>20% - смерть</a:t>
            </a:r>
            <a:endParaRPr lang="ru-RU" sz="24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 descr="https://im3-tub-ru.yandex.net/i?id=12f3a8fde57c7cade920d1e1cee022a1&amp;n=33&amp;h=215&amp;w=34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2438400"/>
            <a:ext cx="4590872" cy="28860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295400" y="228600"/>
            <a:ext cx="64924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latin typeface="Arial Black" pitchFamily="34" charset="0"/>
              </a:rPr>
              <a:t>Вода – источник болезней </a:t>
            </a:r>
            <a:endParaRPr lang="ru-RU" sz="3200" dirty="0"/>
          </a:p>
        </p:txBody>
      </p:sp>
      <p:pic>
        <p:nvPicPr>
          <p:cNvPr id="30722" name="Picture 2" descr="https://im1-tub-ru.yandex.net/i?id=496f50aa5dbfc1daf50157f5ed8a53d9&amp;n=33&amp;h=215&amp;w=28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8200" y="990600"/>
            <a:ext cx="4095750" cy="3078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800600" y="4191000"/>
            <a:ext cx="419217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 Black" pitchFamily="34" charset="0"/>
              </a:rPr>
              <a:t>85% - заболеваний в </a:t>
            </a:r>
          </a:p>
          <a:p>
            <a:r>
              <a:rPr lang="ru-RU" sz="2400" dirty="0" smtClean="0">
                <a:latin typeface="Arial Black" pitchFamily="34" charset="0"/>
              </a:rPr>
              <a:t>        мире передается </a:t>
            </a:r>
          </a:p>
          <a:p>
            <a:r>
              <a:rPr lang="ru-RU" sz="2400" dirty="0" smtClean="0">
                <a:latin typeface="Arial Black" pitchFamily="34" charset="0"/>
              </a:rPr>
              <a:t>        с помощью воды</a:t>
            </a:r>
          </a:p>
          <a:p>
            <a:r>
              <a:rPr lang="ru-RU" sz="2400" dirty="0" smtClean="0">
                <a:latin typeface="Arial Black" pitchFamily="34" charset="0"/>
              </a:rPr>
              <a:t>25 млн. человек  в год </a:t>
            </a:r>
          </a:p>
          <a:p>
            <a:r>
              <a:rPr lang="ru-RU" sz="2400" dirty="0" smtClean="0">
                <a:latin typeface="Arial Black" pitchFamily="34" charset="0"/>
              </a:rPr>
              <a:t>        умирает от этих </a:t>
            </a:r>
          </a:p>
          <a:p>
            <a:r>
              <a:rPr lang="ru-RU" sz="2400" dirty="0" smtClean="0">
                <a:latin typeface="Arial Black" pitchFamily="34" charset="0"/>
              </a:rPr>
              <a:t>        болезней</a:t>
            </a:r>
            <a:endParaRPr lang="ru-RU" sz="24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4" descr="https://im3-tub-ru.yandex.net/i?id=4930e67100e5ef67dabce432b165efe3&amp;n=33&amp;h=215&amp;w=29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24400" y="1600200"/>
            <a:ext cx="4419600" cy="3210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286000" y="228600"/>
            <a:ext cx="39885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latin typeface="Arial Black" pitchFamily="34" charset="0"/>
              </a:rPr>
              <a:t>Вода как диета  </a:t>
            </a:r>
            <a:endParaRPr lang="ru-RU" sz="3200" dirty="0"/>
          </a:p>
        </p:txBody>
      </p:sp>
      <p:pic>
        <p:nvPicPr>
          <p:cNvPr id="31746" name="Picture 2" descr="https://im1-tub-ru.yandex.net/i?id=a594217e3afacf4710b281903cf6d477&amp;n=33&amp;h=215&amp;w=32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762000"/>
            <a:ext cx="4664147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28600" y="5029200"/>
            <a:ext cx="85315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Снижается потребление калорийных сладких </a:t>
            </a:r>
          </a:p>
          <a:p>
            <a:pPr algn="ctr"/>
            <a:r>
              <a:rPr lang="ru-RU" sz="2400" dirty="0" smtClean="0">
                <a:latin typeface="Arial Black" pitchFamily="34" charset="0"/>
              </a:rPr>
              <a:t>напитков</a:t>
            </a:r>
          </a:p>
          <a:p>
            <a:pPr algn="ctr"/>
            <a:r>
              <a:rPr lang="ru-RU" sz="2400" dirty="0" smtClean="0">
                <a:latin typeface="Arial Black" pitchFamily="34" charset="0"/>
              </a:rPr>
              <a:t>После воды снижается потребление сладостей</a:t>
            </a:r>
            <a:endParaRPr lang="ru-RU" sz="24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s://im2-tub-ru.yandex.net/i?id=2db27104a53120eabdbb378d10da4cff&amp;n=33&amp;h=215&amp;w=28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1295400"/>
            <a:ext cx="5797931" cy="4343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981200" y="152400"/>
            <a:ext cx="5315879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latin typeface="Arial Black" pitchFamily="34" charset="0"/>
              </a:rPr>
              <a:t>Вода необходима </a:t>
            </a:r>
          </a:p>
          <a:p>
            <a:pPr algn="ctr"/>
            <a:r>
              <a:rPr lang="ru-RU" sz="3200" dirty="0" smtClean="0">
                <a:latin typeface="Arial Black" pitchFamily="34" charset="0"/>
              </a:rPr>
              <a:t>для здорового сердца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838200" y="5638800"/>
            <a:ext cx="77540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Достаточно 6 стаканов воды в день, чтобы </a:t>
            </a:r>
          </a:p>
          <a:p>
            <a:pPr algn="ctr"/>
            <a:r>
              <a:rPr lang="ru-RU" sz="2400" dirty="0" smtClean="0">
                <a:latin typeface="Arial Black" pitchFamily="34" charset="0"/>
              </a:rPr>
              <a:t>снизить вероятность сердечного приступа</a:t>
            </a:r>
            <a:endParaRPr lang="ru-RU" sz="24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200" y="381000"/>
            <a:ext cx="8686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Arial Black" pitchFamily="34" charset="0"/>
              </a:rPr>
              <a:t>Сколько воды выпиваем за жизнь?</a:t>
            </a:r>
            <a:endParaRPr lang="ru-RU" sz="3200" dirty="0"/>
          </a:p>
        </p:txBody>
      </p:sp>
      <p:pic>
        <p:nvPicPr>
          <p:cNvPr id="33794" name="Picture 2" descr="https://im0-tub-ru.yandex.net/i?id=787997f23c7de3302215c3b006dca6a0&amp;n=33&amp;h=215&amp;w=28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990600"/>
            <a:ext cx="6629400" cy="49662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38200" y="1905000"/>
            <a:ext cx="76962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Много меня - пропал бы мир,</a:t>
            </a:r>
            <a:b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Мало меня - пропал бы мир</a:t>
            </a:r>
            <a:b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200" y="381000"/>
            <a:ext cx="8686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Arial Black" pitchFamily="34" charset="0"/>
              </a:rPr>
              <a:t>Сколько воды выпиваем за жизнь?</a:t>
            </a:r>
            <a:endParaRPr lang="ru-RU" sz="3200" dirty="0"/>
          </a:p>
        </p:txBody>
      </p:sp>
      <p:pic>
        <p:nvPicPr>
          <p:cNvPr id="33794" name="Picture 2" descr="https://im0-tub-ru.yandex.net/i?id=787997f23c7de3302215c3b006dca6a0&amp;n=33&amp;h=215&amp;w=28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990600"/>
            <a:ext cx="6629400" cy="49662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3429000" y="5638800"/>
            <a:ext cx="29931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solidFill>
                  <a:srgbClr val="FF0000"/>
                </a:solidFill>
              </a:rPr>
              <a:t>35 тонн</a:t>
            </a:r>
            <a:endParaRPr lang="ru-RU" sz="60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s://im1-tub-ru.yandex.net/i?id=1ba358ec173cf3861e8695b35b8dbbd8&amp;n=33&amp;h=215&amp;w=3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143000"/>
            <a:ext cx="4607440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820" name="Picture 4" descr="https://im1-tub-ru.yandex.net/i?id=8a6519013cb6ebff738ba72663d47b95&amp;n=33&amp;h=215&amp;w=32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8200" y="3804721"/>
            <a:ext cx="4114800" cy="27389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981200" y="457200"/>
            <a:ext cx="5562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Arial Black" pitchFamily="34" charset="0"/>
              </a:rPr>
              <a:t>Закаливание водой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2" descr="nn,b,b,b,nb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33400" y="609600"/>
            <a:ext cx="52578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/>
              <a:t>Память  </a:t>
            </a:r>
          </a:p>
          <a:p>
            <a:pPr algn="ctr"/>
            <a:r>
              <a:rPr lang="ru-RU" sz="9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ВОДЫ</a:t>
            </a:r>
            <a:endParaRPr lang="ru-RU" sz="9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6" descr="C:\Users\Вася\Desktop\вода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2286000"/>
            <a:ext cx="2895600" cy="28956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" name="Рисунок 16" descr="cses2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24200" y="2286000"/>
            <a:ext cx="3026922" cy="288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066800" y="685800"/>
            <a:ext cx="7086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Arial Black" pitchFamily="34" charset="0"/>
              </a:rPr>
              <a:t>Образование кластеров воды</a:t>
            </a:r>
            <a:endParaRPr lang="ru-RU" sz="3200" dirty="0"/>
          </a:p>
        </p:txBody>
      </p:sp>
      <p:pic>
        <p:nvPicPr>
          <p:cNvPr id="6" name="Picture 11" descr="C:\Users\Вася\Desktop\Gallery-Snowflakes-A-Stel-0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0" y="2286000"/>
            <a:ext cx="2886666" cy="290671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838200" y="1371600"/>
            <a:ext cx="7848600" cy="4800600"/>
            <a:chOff x="852568" y="1447800"/>
            <a:chExt cx="7108664" cy="4286250"/>
          </a:xfrm>
        </p:grpSpPr>
        <p:pic>
          <p:nvPicPr>
            <p:cNvPr id="7" name="Picture 2" descr="C:\Users\Вася\Desktop\a-glass-of-water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819400" y="1447800"/>
              <a:ext cx="3429000" cy="4286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3" descr="C:\Users\Вася\Desktop\74259_124863184237774_100001422800663_165832_3828385_n.jpg"/>
            <p:cNvPicPr>
              <a:picLocks noChangeAspect="1" noChangeArrowheads="1"/>
            </p:cNvPicPr>
            <p:nvPr/>
          </p:nvPicPr>
          <p:blipFill>
            <a:blip r:embed="rId3"/>
            <a:srcRect l="4545" t="4125"/>
            <a:stretch>
              <a:fillRect/>
            </a:stretch>
          </p:blipFill>
          <p:spPr bwMode="auto">
            <a:xfrm>
              <a:off x="1059616" y="1787979"/>
              <a:ext cx="1449339" cy="15441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5" descr="C:\Users\Вася\Desktop\1.jp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52568" y="4033157"/>
              <a:ext cx="1858963" cy="14866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0" name="Прямая со стрелкой 9"/>
            <p:cNvCxnSpPr/>
            <p:nvPr/>
          </p:nvCxnSpPr>
          <p:spPr>
            <a:xfrm rot="10800000" flipV="1">
              <a:off x="5181600" y="2971800"/>
              <a:ext cx="990600" cy="53340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 стрелкой 10"/>
            <p:cNvCxnSpPr/>
            <p:nvPr/>
          </p:nvCxnSpPr>
          <p:spPr>
            <a:xfrm>
              <a:off x="2785020" y="3080657"/>
              <a:ext cx="872580" cy="500743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 стрелкой 11"/>
            <p:cNvCxnSpPr/>
            <p:nvPr/>
          </p:nvCxnSpPr>
          <p:spPr>
            <a:xfrm flipV="1">
              <a:off x="2785020" y="4191000"/>
              <a:ext cx="1024980" cy="522514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 стрелкой 12"/>
            <p:cNvCxnSpPr/>
            <p:nvPr/>
          </p:nvCxnSpPr>
          <p:spPr>
            <a:xfrm rot="10800000">
              <a:off x="5181600" y="4114800"/>
              <a:ext cx="762000" cy="68580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4" name="Picture 6" descr="C:\Users\Вася\Desktop\i (2).jp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248400" y="3809999"/>
              <a:ext cx="1712832" cy="17128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7" descr="C:\Users\Вася\Desktop\photos0-800x600.jpeg"/>
            <p:cNvPicPr>
              <a:picLocks noChangeAspect="1" noChangeArrowheads="1"/>
            </p:cNvPicPr>
            <p:nvPr/>
          </p:nvPicPr>
          <p:blipFill>
            <a:blip r:embed="rId6"/>
            <a:srcRect l="20083" r="15983" b="13235"/>
            <a:stretch>
              <a:fillRect/>
            </a:stretch>
          </p:blipFill>
          <p:spPr bwMode="auto">
            <a:xfrm>
              <a:off x="6442877" y="1752599"/>
              <a:ext cx="1449339" cy="14751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8" name="Прямоугольник 17"/>
          <p:cNvSpPr/>
          <p:nvPr/>
        </p:nvSpPr>
        <p:spPr>
          <a:xfrm>
            <a:off x="228600" y="304800"/>
            <a:ext cx="8537914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latin typeface="Arial Black" pitchFamily="34" charset="0"/>
              </a:rPr>
              <a:t>Способы воздействия на структуру </a:t>
            </a:r>
          </a:p>
          <a:p>
            <a:pPr algn="ctr"/>
            <a:r>
              <a:rPr lang="ru-RU" sz="3200" dirty="0" smtClean="0">
                <a:latin typeface="Arial Black" pitchFamily="34" charset="0"/>
              </a:rPr>
              <a:t>воды</a:t>
            </a:r>
            <a:endParaRPr lang="ru-RU" sz="32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685800" y="3429000"/>
            <a:ext cx="26640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/>
              <a:t>электромагнитное</a:t>
            </a:r>
            <a:endParaRPr lang="ru-RU" sz="2400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609600" y="6096000"/>
            <a:ext cx="17904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/>
              <a:t>химическое</a:t>
            </a:r>
            <a:endParaRPr lang="ru-RU" sz="24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6629400" y="3505200"/>
            <a:ext cx="20925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/>
              <a:t>механическое</a:t>
            </a:r>
            <a:endParaRPr lang="ru-RU" sz="24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6248400" y="6019800"/>
            <a:ext cx="26019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/>
              <a:t>информационное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Вася\Desktop\emot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304800"/>
            <a:ext cx="3352800" cy="39116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657600" y="3733800"/>
            <a:ext cx="51054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dirty="0" smtClean="0"/>
              <a:t>Один из первых идею «информационной памяти воды» представил </a:t>
            </a:r>
          </a:p>
          <a:p>
            <a:pPr algn="r"/>
            <a:r>
              <a:rPr lang="ru-RU" sz="3200" b="1" dirty="0" err="1" smtClean="0"/>
              <a:t>Масару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Эмото</a:t>
            </a:r>
            <a:r>
              <a:rPr lang="ru-RU" sz="3200" b="1" dirty="0" smtClean="0"/>
              <a:t> </a:t>
            </a:r>
          </a:p>
          <a:p>
            <a:pPr algn="r"/>
            <a:r>
              <a:rPr lang="ru-RU" sz="3200" dirty="0" smtClean="0"/>
              <a:t>(японский исследователь)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image0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38400" y="1524000"/>
            <a:ext cx="4424362" cy="46053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524000" y="609600"/>
            <a:ext cx="65550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Arial Black" pitchFamily="34" charset="0"/>
              </a:rPr>
              <a:t>Любовь и признательность</a:t>
            </a:r>
            <a:endParaRPr lang="ru-RU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4" descr="C:\Users\Вася\Desktop\pamiat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2819400"/>
            <a:ext cx="3505200" cy="3757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6" descr="C:\Users\Вася\Desktop\27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81600" y="2819400"/>
            <a:ext cx="3263839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0" y="1219200"/>
            <a:ext cx="4876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Constantia" pitchFamily="18" charset="0"/>
              </a:rPr>
              <a:t>И.С. Бах</a:t>
            </a:r>
          </a:p>
          <a:p>
            <a:pPr algn="ctr"/>
            <a:r>
              <a:rPr lang="ru-RU" sz="3200" dirty="0" smtClean="0">
                <a:latin typeface="Constantia" pitchFamily="18" charset="0"/>
              </a:rPr>
              <a:t>« Ария из оркестровой сюиты» </a:t>
            </a:r>
            <a:endParaRPr lang="ru-RU" sz="3200" dirty="0">
              <a:latin typeface="Constant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638800" y="1752600"/>
            <a:ext cx="27285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Constantia" pitchFamily="18" charset="0"/>
              </a:rPr>
              <a:t>Тяжелый рок </a:t>
            </a:r>
            <a:endParaRPr lang="ru-RU" sz="3200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image0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492375"/>
            <a:ext cx="3978275" cy="36877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5" descr="image0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2492375"/>
            <a:ext cx="4427537" cy="3673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228600" y="1447800"/>
            <a:ext cx="44598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Arial Black" pitchFamily="34" charset="0"/>
              </a:rPr>
              <a:t>Водопад Виктория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19800" y="1447800"/>
            <a:ext cx="19223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Arial Black" pitchFamily="34" charset="0"/>
              </a:rPr>
              <a:t>Солнце</a:t>
            </a:r>
            <a:endParaRPr lang="ru-RU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image0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989138"/>
            <a:ext cx="4392613" cy="4176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5" descr="Озерная вода после буддийской молитв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3800" y="1989138"/>
            <a:ext cx="3816350" cy="4176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838200" y="1295400"/>
            <a:ext cx="29803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Arial Black" pitchFamily="34" charset="0"/>
              </a:rPr>
              <a:t>До молитвы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29200" y="1371600"/>
            <a:ext cx="3818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Arial Black" pitchFamily="34" charset="0"/>
              </a:rPr>
              <a:t>После молитвы</a:t>
            </a:r>
            <a:endParaRPr lang="ru-RU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2" descr="nn,b,b,b,nb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33400" y="609600"/>
            <a:ext cx="525780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/>
              <a:t>Удивительная </a:t>
            </a:r>
          </a:p>
          <a:p>
            <a:pPr algn="ctr"/>
            <a:r>
              <a:rPr lang="ru-RU" sz="5400" b="1" i="1" dirty="0" smtClean="0"/>
              <a:t>и многоликая  </a:t>
            </a:r>
          </a:p>
          <a:p>
            <a:pPr algn="ctr"/>
            <a:r>
              <a:rPr lang="ru-RU" sz="9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ВОДА</a:t>
            </a:r>
            <a:endParaRPr lang="ru-RU" sz="9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спасиб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447800"/>
            <a:ext cx="3914775" cy="3600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5" descr="спасиб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6100" y="2636838"/>
            <a:ext cx="4471988" cy="37226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838200" y="304800"/>
            <a:ext cx="316945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Arial Black" pitchFamily="34" charset="0"/>
              </a:rPr>
              <a:t>«СПАСИБО» </a:t>
            </a:r>
          </a:p>
          <a:p>
            <a:r>
              <a:rPr lang="ru-RU" sz="3200" dirty="0" smtClean="0">
                <a:latin typeface="Arial Black" pitchFamily="34" charset="0"/>
              </a:rPr>
              <a:t>по-японски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24400" y="1600200"/>
            <a:ext cx="3765774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Arial Black" pitchFamily="34" charset="0"/>
              </a:rPr>
              <a:t>«СПАСИБО» </a:t>
            </a:r>
          </a:p>
          <a:p>
            <a:r>
              <a:rPr lang="ru-RU" sz="3200" dirty="0" smtClean="0">
                <a:latin typeface="Arial Black" pitchFamily="34" charset="0"/>
              </a:rPr>
              <a:t>по-французски</a:t>
            </a:r>
            <a:endParaRPr lang="ru-RU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image0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565400"/>
            <a:ext cx="3960813" cy="3959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5" descr="image00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5800" y="2590800"/>
            <a:ext cx="4248150" cy="39449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533400" y="1371600"/>
            <a:ext cx="366638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Arial Black" pitchFamily="34" charset="0"/>
              </a:rPr>
              <a:t>Ты – </a:t>
            </a:r>
            <a:r>
              <a:rPr lang="ru-RU" sz="3200" dirty="0" err="1" smtClean="0">
                <a:latin typeface="Arial Black" pitchFamily="34" charset="0"/>
              </a:rPr>
              <a:t>дурак</a:t>
            </a:r>
            <a:r>
              <a:rPr lang="ru-RU" sz="3200" dirty="0" smtClean="0">
                <a:latin typeface="Arial Black" pitchFamily="34" charset="0"/>
              </a:rPr>
              <a:t> </a:t>
            </a:r>
          </a:p>
          <a:p>
            <a:r>
              <a:rPr lang="ru-RU" sz="3200" dirty="0" smtClean="0">
                <a:latin typeface="Arial Black" pitchFamily="34" charset="0"/>
              </a:rPr>
              <a:t>(по-английски)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29200" y="1447800"/>
            <a:ext cx="31149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Arial Black" pitchFamily="34" charset="0"/>
              </a:rPr>
              <a:t>Ты – </a:t>
            </a:r>
            <a:r>
              <a:rPr lang="ru-RU" sz="3200" dirty="0" err="1" smtClean="0">
                <a:latin typeface="Arial Black" pitchFamily="34" charset="0"/>
              </a:rPr>
              <a:t>дурак</a:t>
            </a:r>
            <a:r>
              <a:rPr lang="ru-RU" sz="3200" dirty="0" smtClean="0">
                <a:latin typeface="Arial Black" pitchFamily="34" charset="0"/>
              </a:rPr>
              <a:t> </a:t>
            </a:r>
          </a:p>
          <a:p>
            <a:r>
              <a:rPr lang="ru-RU" sz="3200" dirty="0" smtClean="0">
                <a:latin typeface="Arial Black" pitchFamily="34" charset="0"/>
              </a:rPr>
              <a:t>(по-японски)</a:t>
            </a:r>
            <a:endParaRPr lang="ru-RU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image0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33800" y="457200"/>
            <a:ext cx="4932363" cy="46529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457200" y="5105400"/>
            <a:ext cx="7467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Arial Black" pitchFamily="34" charset="0"/>
              </a:rPr>
              <a:t>Ты мне противен. </a:t>
            </a:r>
            <a:br>
              <a:rPr lang="ru-RU" sz="3200" dirty="0" smtClean="0">
                <a:latin typeface="Arial Black" pitchFamily="34" charset="0"/>
              </a:rPr>
            </a:br>
            <a:r>
              <a:rPr lang="ru-RU" sz="3200" dirty="0" smtClean="0">
                <a:latin typeface="Arial Black" pitchFamily="34" charset="0"/>
              </a:rPr>
              <a:t>Я убью тебя! ( по-японски)</a:t>
            </a:r>
            <a:endParaRPr lang="ru-RU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ангел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1571612"/>
            <a:ext cx="4929190" cy="42487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219200" y="1219200"/>
            <a:ext cx="15728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Arial Black" pitchFamily="34" charset="0"/>
              </a:rPr>
              <a:t>Ангел</a:t>
            </a:r>
            <a:endParaRPr lang="ru-RU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дьявол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6600" y="1484313"/>
            <a:ext cx="5291138" cy="4641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685800" y="1295400"/>
            <a:ext cx="18614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Arial Black" pitchFamily="34" charset="0"/>
              </a:rPr>
              <a:t>Дьявол</a:t>
            </a:r>
            <a:endParaRPr lang="ru-RU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Мудрост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35375" y="1484313"/>
            <a:ext cx="5257800" cy="49069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457200" y="1600200"/>
            <a:ext cx="2380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Arial Black" pitchFamily="34" charset="0"/>
              </a:rPr>
              <a:t>Мудрость</a:t>
            </a:r>
            <a:endParaRPr lang="ru-RU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image0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304800"/>
            <a:ext cx="4090831" cy="3657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304800" y="4114800"/>
            <a:ext cx="33297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Arial Black" pitchFamily="34" charset="0"/>
              </a:rPr>
              <a:t>Ты - хороший</a:t>
            </a:r>
            <a:endParaRPr lang="ru-RU" sz="3200" dirty="0">
              <a:latin typeface="Arial Black" pitchFamily="34" charset="0"/>
            </a:endParaRPr>
          </a:p>
        </p:txBody>
      </p:sp>
      <p:pic>
        <p:nvPicPr>
          <p:cNvPr id="4" name="Picture 5" descr="image00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0" y="3048000"/>
            <a:ext cx="5063990" cy="34718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648200" y="2438400"/>
            <a:ext cx="35557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Arial Black" pitchFamily="34" charset="0"/>
              </a:rPr>
              <a:t>Ты - красивый</a:t>
            </a:r>
            <a:endParaRPr lang="ru-RU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2" descr="nn,b,b,b,nb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33400" y="609600"/>
            <a:ext cx="525780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/>
              <a:t>Интересные факты о  </a:t>
            </a:r>
          </a:p>
          <a:p>
            <a:pPr algn="ctr"/>
            <a:r>
              <a:rPr lang="ru-RU" sz="9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ВОДЕ</a:t>
            </a:r>
            <a:endParaRPr lang="ru-RU" sz="9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52600" y="457200"/>
            <a:ext cx="53719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latin typeface="Arial Black" pitchFamily="34" charset="0"/>
              </a:rPr>
              <a:t>Размер молекул воды</a:t>
            </a:r>
            <a:endParaRPr lang="ru-RU" sz="3200" dirty="0"/>
          </a:p>
        </p:txBody>
      </p:sp>
      <p:pic>
        <p:nvPicPr>
          <p:cNvPr id="37890" name="Picture 2" descr="https://im2-tub-ru.yandex.net/i?id=e6694a64aa7f89abb438a9044f5baaec&amp;n=33&amp;h=192&amp;w=480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33400" y="1295400"/>
            <a:ext cx="7772400" cy="310896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762000" y="4800600"/>
            <a:ext cx="748102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latin typeface="Arial" pitchFamily="34" charset="0"/>
                <a:cs typeface="Arial" pitchFamily="34" charset="0"/>
              </a:rPr>
              <a:t>В стакане воды </a:t>
            </a:r>
          </a:p>
          <a:p>
            <a:pPr algn="ctr"/>
            <a:r>
              <a:rPr lang="ru-RU" sz="2800" dirty="0" smtClean="0">
                <a:latin typeface="Arial" pitchFamily="34" charset="0"/>
                <a:cs typeface="Arial" pitchFamily="34" charset="0"/>
              </a:rPr>
              <a:t>8 000 000 000 000 000 000 000 000 молекул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s://im3-tub-ru.yandex.net/i?id=73024b446f0e940399e65a1ada0ee4a0&amp;n=33&amp;h=211&amp;w=480"/>
          <p:cNvPicPr>
            <a:picLocks noChangeAspect="1" noChangeArrowheads="1"/>
          </p:cNvPicPr>
          <p:nvPr/>
        </p:nvPicPr>
        <p:blipFill>
          <a:blip r:embed="rId2"/>
          <a:srcRect t="15166"/>
          <a:stretch>
            <a:fillRect/>
          </a:stretch>
        </p:blipFill>
        <p:spPr bwMode="auto">
          <a:xfrm>
            <a:off x="381000" y="1981200"/>
            <a:ext cx="7969068" cy="2971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990600" y="457200"/>
            <a:ext cx="6858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Arial Black" pitchFamily="34" charset="0"/>
              </a:rPr>
              <a:t>Агрегатные состояния воды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057400" y="5181600"/>
            <a:ext cx="42771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5 состояний – жидких</a:t>
            </a:r>
          </a:p>
          <a:p>
            <a:pPr algn="ctr"/>
            <a:r>
              <a:rPr lang="ru-RU" sz="2400" dirty="0" smtClean="0">
                <a:latin typeface="Arial Black" pitchFamily="34" charset="0"/>
              </a:rPr>
              <a:t>14 состояний - твердых</a:t>
            </a:r>
            <a:endParaRPr lang="ru-RU" sz="24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3400" y="914400"/>
            <a:ext cx="82296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/>
              <a:t>«…У тебя нет ни вкуса, ни цвета, ни запаха, тебя невозможно описать, тобой наслаждаются, не ведая, что ты такое! Нельзя сказать, что ты необходима для жизни: ты сама жизнь. Ты наполняешь нас радостью… Ты самое большое богатство на свете…» </a:t>
            </a:r>
            <a:endParaRPr lang="ru-RU" sz="36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886200" y="5943600"/>
            <a:ext cx="50511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err="1" smtClean="0"/>
              <a:t>Антуан</a:t>
            </a:r>
            <a:r>
              <a:rPr lang="ru-RU" sz="3200" b="1" dirty="0" smtClean="0"/>
              <a:t> де </a:t>
            </a:r>
            <a:r>
              <a:rPr lang="ru-RU" sz="3200" b="1" dirty="0" err="1" smtClean="0"/>
              <a:t>Сент</a:t>
            </a:r>
            <a:r>
              <a:rPr lang="ru-RU" sz="3200" b="1" dirty="0" smtClean="0"/>
              <a:t> – </a:t>
            </a:r>
            <a:r>
              <a:rPr lang="ru-RU" sz="3200" b="1" dirty="0" err="1" smtClean="0"/>
              <a:t>Экзюпери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PIC_038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914400" y="1295400"/>
            <a:ext cx="3048000" cy="40647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4" descr="PIC_0397"/>
          <p:cNvPicPr>
            <a:picLocks noChangeAspect="1" noChangeArrowheads="1"/>
          </p:cNvPicPr>
          <p:nvPr/>
        </p:nvPicPr>
        <p:blipFill>
          <a:blip r:embed="rId3">
            <a:lum bright="-6000" contrast="18000"/>
          </a:blip>
          <a:srcRect/>
          <a:stretch>
            <a:fillRect/>
          </a:stretch>
        </p:blipFill>
        <p:spPr bwMode="auto">
          <a:xfrm>
            <a:off x="4191000" y="3200400"/>
            <a:ext cx="4343400" cy="32436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2133600" y="457200"/>
            <a:ext cx="57887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Arial Black" pitchFamily="34" charset="0"/>
              </a:rPr>
              <a:t>Сверхохлаждение воды</a:t>
            </a:r>
            <a:endParaRPr lang="ru-RU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1000" y="381000"/>
            <a:ext cx="87046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latin typeface="Arial Black" pitchFamily="34" charset="0"/>
              </a:rPr>
              <a:t>Лед из горячей или холодной воды?</a:t>
            </a:r>
            <a:endParaRPr lang="ru-RU" sz="3200" dirty="0"/>
          </a:p>
        </p:txBody>
      </p:sp>
      <p:pic>
        <p:nvPicPr>
          <p:cNvPr id="41986" name="Picture 2" descr="https://im2-tub-ru.yandex.net/i?id=0212641f8e051ccd8f14ce3584d6ee7a&amp;n=33&amp;h=215&amp;w=25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1219200"/>
            <a:ext cx="6019800" cy="49971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s://im2-tub-ru.yandex.net/i?id=8e39014a806412ada9e0bab190fc2cfd&amp;n=33&amp;h=215&amp;w=29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1600200"/>
            <a:ext cx="6705600" cy="4727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838200" y="304800"/>
            <a:ext cx="77636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latin typeface="Arial Black" pitchFamily="34" charset="0"/>
              </a:rPr>
              <a:t>Самая чистая вода в Финляндии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2360" y="228600"/>
            <a:ext cx="90316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latin typeface="Arial Black" pitchFamily="34" charset="0"/>
              </a:rPr>
              <a:t>Самая дорогая вода в Лос-Анджелесе</a:t>
            </a:r>
            <a:endParaRPr lang="ru-RU" sz="3200" dirty="0"/>
          </a:p>
        </p:txBody>
      </p:sp>
      <p:pic>
        <p:nvPicPr>
          <p:cNvPr id="38916" name="Picture 4" descr="http://ru2.anyfad.com/items/t1@717d8e24-33be-4043-8ea3-024334612a0e/Bling-H2O--samaya-dorogaya-voda-v-mir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14800" y="3429000"/>
            <a:ext cx="4762500" cy="3171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914" name="Picture 2" descr="https://im1-tub-ru.yandex.net/i?id=d6fc05a615672118e1e5ee6055201025&amp;n=33&amp;h=215&amp;w=23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199" y="990600"/>
            <a:ext cx="3929791" cy="3657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нтересные факты о воде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1752600"/>
            <a:ext cx="76962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143000" y="381000"/>
            <a:ext cx="680987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Arial Black" pitchFamily="34" charset="0"/>
              </a:rPr>
              <a:t>Больше всего пресной воды</a:t>
            </a:r>
          </a:p>
          <a:p>
            <a:pPr algn="ctr"/>
            <a:r>
              <a:rPr lang="ru-RU" sz="3200" dirty="0" smtClean="0">
                <a:latin typeface="Arial Black" pitchFamily="34" charset="0"/>
              </a:rPr>
              <a:t> в ледниках</a:t>
            </a:r>
            <a:endParaRPr lang="ru-RU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4200" y="1524000"/>
            <a:ext cx="3081338" cy="44402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066800" y="304800"/>
            <a:ext cx="71577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Arial Black" pitchFamily="34" charset="0"/>
              </a:rPr>
              <a:t>Вода – хороший растворитель</a:t>
            </a:r>
            <a:endParaRPr lang="ru-RU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s://im2-tub-ru.yandex.net/i?id=5106021f94560dbe1d71e45f4e739137&amp;n=33&amp;h=215&amp;w=3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1267944"/>
            <a:ext cx="7239000" cy="48185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828800" y="533400"/>
            <a:ext cx="48125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Arial Black" pitchFamily="34" charset="0"/>
              </a:rPr>
              <a:t>Вода, которая горит</a:t>
            </a:r>
            <a:endParaRPr lang="ru-RU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s://im1-tub-ru.yandex.net/i?id=1f6dd55a12ffc77197a660436ff5de10&amp;n=33&amp;h=215&amp;w=38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1676400"/>
            <a:ext cx="7446331" cy="4191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133600" y="533400"/>
            <a:ext cx="51139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latin typeface="Arial Black" pitchFamily="34" charset="0"/>
              </a:rPr>
              <a:t>Вода – основа жизни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2" descr="nn,b,b,b,nb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09600" y="1295400"/>
            <a:ext cx="52578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6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57200" y="838200"/>
          <a:ext cx="8077200" cy="5151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90600"/>
                <a:gridCol w="5334000"/>
                <a:gridCol w="17526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/>
                        <a:t>№ </a:t>
                      </a:r>
                      <a:r>
                        <a:rPr lang="ru-RU" sz="2000" b="1" i="1" dirty="0" err="1" smtClean="0"/>
                        <a:t>п</a:t>
                      </a:r>
                      <a:r>
                        <a:rPr lang="ru-RU" sz="2000" b="1" i="1" dirty="0" smtClean="0"/>
                        <a:t>/</a:t>
                      </a:r>
                      <a:r>
                        <a:rPr lang="ru-RU" sz="2000" b="1" i="1" dirty="0" err="1" smtClean="0"/>
                        <a:t>п</a:t>
                      </a:r>
                      <a:endParaRPr lang="ru-RU" sz="20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i="1" dirty="0" smtClean="0"/>
                        <a:t>                        Свойство воды</a:t>
                      </a:r>
                      <a:endParaRPr lang="ru-RU" sz="20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/>
                        <a:t>Значение</a:t>
                      </a:r>
                      <a:endParaRPr lang="ru-RU" sz="2000" b="1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Вкус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Цвет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Запах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Прозрачность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Температура плавления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Температура кипения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Плотность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Удельная теплоемкость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Является ли растворителем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Химическая формула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Относительная молекулярная</a:t>
                      </a:r>
                      <a:r>
                        <a:rPr lang="ru-RU" sz="2000" b="1" baseline="0" dirty="0" smtClean="0"/>
                        <a:t> масса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Агрегатные состояния (в условиях Земли)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09600" y="609600"/>
          <a:ext cx="8001000" cy="5115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90600"/>
                <a:gridCol w="4572000"/>
                <a:gridCol w="2438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/>
                        <a:t>№ </a:t>
                      </a:r>
                      <a:r>
                        <a:rPr lang="ru-RU" sz="2000" b="1" i="1" dirty="0" err="1" smtClean="0"/>
                        <a:t>п</a:t>
                      </a:r>
                      <a:r>
                        <a:rPr lang="ru-RU" sz="2000" b="1" i="1" dirty="0" smtClean="0"/>
                        <a:t>/</a:t>
                      </a:r>
                      <a:r>
                        <a:rPr lang="ru-RU" sz="2000" b="1" i="1" dirty="0" err="1" smtClean="0"/>
                        <a:t>п</a:t>
                      </a:r>
                      <a:endParaRPr lang="ru-RU" sz="20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i="1" dirty="0" smtClean="0"/>
                        <a:t>                        Свойство воды</a:t>
                      </a:r>
                      <a:endParaRPr lang="ru-RU" sz="20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/>
                        <a:t>Значение</a:t>
                      </a:r>
                      <a:endParaRPr lang="ru-RU" sz="2000" b="1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Вкус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Без вкуса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Цвет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Без цвета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Запах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Без запаха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Прозрачность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Прозрачная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Температура плавления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0˚ С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Температура кипения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100˚С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Плотность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1000 кг/м</a:t>
                      </a:r>
                      <a:r>
                        <a:rPr lang="ru-RU" baseline="30000" dirty="0" smtClean="0"/>
                        <a:t>3  </a:t>
                      </a:r>
                      <a:r>
                        <a:rPr lang="ru-RU" baseline="0" dirty="0" smtClean="0"/>
                        <a:t> или 1 г/см</a:t>
                      </a:r>
                      <a:r>
                        <a:rPr lang="ru-RU" baseline="30000" dirty="0" smtClean="0"/>
                        <a:t>3</a:t>
                      </a:r>
                      <a:endParaRPr lang="ru-RU" baseline="30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Удельная теплоемкость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4200 Дж/кг </a:t>
                      </a:r>
                      <a:r>
                        <a:rPr lang="ru-RU" baseline="0" dirty="0" smtClean="0"/>
                        <a:t>• ˚С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Является ли растворителем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Да,  хорошим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Химическая формула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</a:t>
                      </a:r>
                      <a:r>
                        <a:rPr lang="ru-RU" baseline="-25000" dirty="0" smtClean="0"/>
                        <a:t>2</a:t>
                      </a:r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Относительная молекулярная</a:t>
                      </a:r>
                      <a:r>
                        <a:rPr lang="ru-RU" b="1" baseline="0" dirty="0" smtClean="0"/>
                        <a:t> масса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М</a:t>
                      </a:r>
                      <a:r>
                        <a:rPr lang="en-US" baseline="-25000" dirty="0" smtClean="0"/>
                        <a:t>r</a:t>
                      </a:r>
                      <a:r>
                        <a:rPr lang="ru-RU" baseline="0" dirty="0" smtClean="0"/>
                        <a:t>(</a:t>
                      </a:r>
                      <a:r>
                        <a:rPr lang="ru-RU" dirty="0" smtClean="0"/>
                        <a:t>Н</a:t>
                      </a:r>
                      <a:r>
                        <a:rPr lang="ru-RU" baseline="-25000" dirty="0" smtClean="0"/>
                        <a:t>2</a:t>
                      </a:r>
                      <a:r>
                        <a:rPr lang="ru-RU" dirty="0" smtClean="0"/>
                        <a:t>О</a:t>
                      </a:r>
                      <a:r>
                        <a:rPr lang="ru-RU" baseline="0" dirty="0" smtClean="0"/>
                        <a:t>) = 18</a:t>
                      </a:r>
                      <a:endParaRPr lang="ru-RU" baseline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Агрегатные состояния (в условиях Земли)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Твердое, жидкое, газообразное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2" descr="nn,b,b,b,nb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33400" y="609600"/>
            <a:ext cx="525780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/>
              <a:t>Аномальные свойства  </a:t>
            </a:r>
          </a:p>
          <a:p>
            <a:pPr algn="ctr"/>
            <a:r>
              <a:rPr lang="ru-RU" sz="9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ВОДЫ</a:t>
            </a:r>
            <a:endParaRPr lang="ru-RU" sz="9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J:\Мама\мама\Химия\Вода\Для презентаций о воде\Температуры.jpg"/>
          <p:cNvPicPr>
            <a:picLocks noChangeAspect="1" noChangeArrowheads="1"/>
          </p:cNvPicPr>
          <p:nvPr/>
        </p:nvPicPr>
        <p:blipFill>
          <a:blip r:embed="rId2" cstate="email"/>
          <a:srcRect t="1317" b="31522"/>
          <a:stretch>
            <a:fillRect/>
          </a:stretch>
        </p:blipFill>
        <p:spPr bwMode="auto">
          <a:xfrm>
            <a:off x="1447800" y="1295400"/>
            <a:ext cx="61976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6027003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Сравнение свойств водородных </a:t>
            </a:r>
          </a:p>
          <a:p>
            <a:pPr algn="ctr"/>
            <a:r>
              <a:rPr lang="ru-RU" sz="2400" dirty="0" smtClean="0">
                <a:latin typeface="Arial Black" pitchFamily="34" charset="0"/>
              </a:rPr>
              <a:t>соединений 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533400" y="228600"/>
            <a:ext cx="825258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Arial Black" pitchFamily="34" charset="0"/>
              </a:rPr>
              <a:t>Аномально высокие температуры </a:t>
            </a:r>
          </a:p>
          <a:p>
            <a:pPr algn="ctr"/>
            <a:r>
              <a:rPr lang="ru-RU" sz="3200" dirty="0" smtClean="0">
                <a:latin typeface="Arial Black" pitchFamily="34" charset="0"/>
              </a:rPr>
              <a:t>плавления и кипения</a:t>
            </a:r>
            <a:endParaRPr lang="ru-RU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J:\Мама\мама\Химия\Вода\Для презентаций о воде\Водоем зимой.bmp"/>
          <p:cNvPicPr>
            <a:picLocks noChangeAspect="1" noChangeArrowheads="1"/>
          </p:cNvPicPr>
          <p:nvPr/>
        </p:nvPicPr>
        <p:blipFill>
          <a:blip r:embed="rId2" cstate="email"/>
          <a:srcRect t="22400"/>
          <a:stretch>
            <a:fillRect/>
          </a:stretch>
        </p:blipFill>
        <p:spPr bwMode="auto">
          <a:xfrm>
            <a:off x="381000" y="1219200"/>
            <a:ext cx="6553200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28600" y="4800600"/>
            <a:ext cx="57912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Лед плавает на поверхности воды, </a:t>
            </a:r>
          </a:p>
          <a:p>
            <a:pPr algn="ctr"/>
            <a:r>
              <a:rPr lang="ru-RU" sz="2400" dirty="0" smtClean="0">
                <a:latin typeface="Arial Black" pitchFamily="34" charset="0"/>
              </a:rPr>
              <a:t>так как плотность льда </a:t>
            </a:r>
          </a:p>
          <a:p>
            <a:pPr algn="ctr"/>
            <a:r>
              <a:rPr lang="ru-RU" sz="2400" dirty="0" smtClean="0">
                <a:latin typeface="Arial Black" pitchFamily="34" charset="0"/>
              </a:rPr>
              <a:t>меньше – 900 кг/м</a:t>
            </a:r>
            <a:r>
              <a:rPr lang="ru-RU" sz="2400" baseline="30000" dirty="0" smtClean="0">
                <a:latin typeface="Arial Black" pitchFamily="34" charset="0"/>
              </a:rPr>
              <a:t>3</a:t>
            </a:r>
            <a:r>
              <a:rPr lang="ru-RU" sz="2400" dirty="0" smtClean="0">
                <a:latin typeface="Arial Black" pitchFamily="34" charset="0"/>
              </a:rPr>
              <a:t>.</a:t>
            </a:r>
            <a:endParaRPr lang="ru-RU" sz="2400" dirty="0"/>
          </a:p>
        </p:txBody>
      </p:sp>
      <p:pic>
        <p:nvPicPr>
          <p:cNvPr id="4" name="Picture 4" descr="J:\Мама\мама\Химия\Вода\Для презентаций о воде\водоем\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943600" y="4419600"/>
            <a:ext cx="2886075" cy="2012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95103" y="152400"/>
            <a:ext cx="884889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Arial Black" pitchFamily="34" charset="0"/>
              </a:rPr>
              <a:t>Аномальная зависимость плотность </a:t>
            </a:r>
          </a:p>
          <a:p>
            <a:pPr algn="ctr"/>
            <a:r>
              <a:rPr lang="ru-RU" sz="3200" dirty="0" smtClean="0">
                <a:latin typeface="Arial Black" pitchFamily="34" charset="0"/>
              </a:rPr>
              <a:t>от температуры</a:t>
            </a:r>
            <a:endParaRPr lang="ru-RU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333</TotalTime>
  <Words>559</Words>
  <PresentationFormat>Экран (4:3)</PresentationFormat>
  <Paragraphs>190</Paragraphs>
  <Slides>48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49" baseType="lpstr">
      <vt:lpstr>Office Theme</vt:lpstr>
      <vt:lpstr>     Удивительная и многоликая…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Удивительная и многоликая…</dc:title>
  <cp:lastModifiedBy>SamLab.ws</cp:lastModifiedBy>
  <cp:revision>36</cp:revision>
  <dcterms:modified xsi:type="dcterms:W3CDTF">2016-10-25T05:02:23Z</dcterms:modified>
</cp:coreProperties>
</file>