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5" r:id="rId3"/>
    <p:sldId id="292" r:id="rId4"/>
    <p:sldId id="289" r:id="rId5"/>
    <p:sldId id="287" r:id="rId6"/>
    <p:sldId id="266" r:id="rId7"/>
    <p:sldId id="267" r:id="rId8"/>
    <p:sldId id="259" r:id="rId9"/>
    <p:sldId id="260" r:id="rId10"/>
    <p:sldId id="261" r:id="rId11"/>
    <p:sldId id="275" r:id="rId12"/>
    <p:sldId id="276" r:id="rId13"/>
    <p:sldId id="277" r:id="rId14"/>
    <p:sldId id="295" r:id="rId15"/>
    <p:sldId id="279" r:id="rId16"/>
    <p:sldId id="262" r:id="rId17"/>
    <p:sldId id="298" r:id="rId18"/>
    <p:sldId id="296" r:id="rId19"/>
    <p:sldId id="272" r:id="rId20"/>
    <p:sldId id="290" r:id="rId21"/>
    <p:sldId id="291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EBCEA-5F41-45BF-9ECC-2CF9330B5CBF}" type="datetimeFigureOut">
              <a:rPr lang="ru-RU" smtClean="0"/>
              <a:pPr/>
              <a:t>17.11.2016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3FEED-454F-437C-B440-7998E1DAC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85984" y="1142984"/>
            <a:ext cx="4286280" cy="328614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onstantia" pitchFamily="18" charset="0"/>
              </a:rPr>
              <a:t>Создание условий для речевой активности дошкольников</a:t>
            </a:r>
          </a:p>
          <a:p>
            <a:pPr algn="ctr"/>
            <a:endParaRPr lang="ru-RU" sz="2800" dirty="0" smtClean="0">
              <a:solidFill>
                <a:srgbClr val="006600"/>
              </a:solidFill>
              <a:latin typeface="Constantia" pitchFamily="18" charset="0"/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Воспитатель: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</a:rPr>
              <a:t>Улитина Е.Н.</a:t>
            </a:r>
            <a:endParaRPr lang="ru-RU" sz="2000" b="1" dirty="0">
              <a:solidFill>
                <a:schemeClr val="tx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_82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8856984" cy="5949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512" y="0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Речевой уголок в группе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DSC_8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3744416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DSC_83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32656"/>
            <a:ext cx="3672408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DSC_83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573016"/>
            <a:ext cx="3672408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DSC_83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573016"/>
            <a:ext cx="3744416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 rot="10800000" flipV="1">
            <a:off x="251520" y="6180693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Настольно-печатные игры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06896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Папки по лексическим темам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299695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Сюжетные картинки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623731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Предметные картинки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pic>
        <p:nvPicPr>
          <p:cNvPr id="6" name="Рисунок 5" descr="DSC_8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908720"/>
            <a:ext cx="331236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51520" y="11663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Игры на развитие словаря</a:t>
            </a:r>
            <a:endParaRPr lang="ru-RU" sz="4800" b="1" dirty="0"/>
          </a:p>
        </p:txBody>
      </p:sp>
      <p:pic>
        <p:nvPicPr>
          <p:cNvPr id="13" name="Рисунок 12" descr="DSC_83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08720"/>
            <a:ext cx="360040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83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905672"/>
            <a:ext cx="338437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716016" y="342900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«Собери лукошко», «Укрась ёлочку»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1979712" y="6309320"/>
            <a:ext cx="4392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Виды спорта</a:t>
            </a:r>
            <a:endParaRPr lang="ru-RU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259632" y="3429000"/>
            <a:ext cx="2304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Собери цепочку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DSC_8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36004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59632" y="2852936"/>
            <a:ext cx="2664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Игра «Какой, какая, какое»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Игры на развитие грамматического стоя речи</a:t>
            </a:r>
            <a:endParaRPr lang="ru-RU" sz="3200" b="1" dirty="0"/>
          </a:p>
        </p:txBody>
      </p:sp>
      <p:pic>
        <p:nvPicPr>
          <p:cNvPr id="11" name="Рисунок 10" descr="DSC_83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692696"/>
            <a:ext cx="403244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_83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429000"/>
            <a:ext cx="374441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278092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«Ателье»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07704" y="566124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«Дима и его друзья»</a:t>
            </a:r>
            <a:endParaRPr lang="ru-RU" sz="1600" b="1" dirty="0"/>
          </a:p>
        </p:txBody>
      </p:sp>
      <p:pic>
        <p:nvPicPr>
          <p:cNvPr id="15" name="Рисунок 14" descr="DSCN88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3356992"/>
            <a:ext cx="396044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300192" y="5589240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«Чей хвост»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 descr="DSC_8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7616" y="620688"/>
            <a:ext cx="345638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Игры на развитие связной речи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3284984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Составь рассказ по картинкам</a:t>
            </a:r>
            <a:endParaRPr lang="ru-RU" sz="1600" b="1" dirty="0"/>
          </a:p>
        </p:txBody>
      </p:sp>
      <p:pic>
        <p:nvPicPr>
          <p:cNvPr id="8" name="Рисунок 7" descr="DSCN88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761656"/>
            <a:ext cx="3312368" cy="3096344"/>
          </a:xfrm>
          <a:prstGeom prst="rect">
            <a:avLst/>
          </a:prstGeom>
        </p:spPr>
      </p:pic>
      <p:pic>
        <p:nvPicPr>
          <p:cNvPr id="9" name="Рисунок 8" descr="DSCF44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620688"/>
            <a:ext cx="345638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3284984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Составление рассказа по картине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99792" y="6381328"/>
            <a:ext cx="5338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Игра «Расскажи сказку по картинкам»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Рисунок 7" descr="DSC_82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8640"/>
            <a:ext cx="504056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DSCF4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295232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F44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3861048"/>
            <a:ext cx="2808312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F44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3861048"/>
            <a:ext cx="280831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012160" y="0"/>
            <a:ext cx="3024336" cy="408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Пособия для развития мелкой моторики рук и выработке воздушной струи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27985" y="6381328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Мягкие </a:t>
            </a:r>
            <a:r>
              <a:rPr lang="ru-RU" sz="1600" b="1" dirty="0" err="1" smtClean="0"/>
              <a:t>пазлы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31640" y="6381328"/>
            <a:ext cx="1678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Трафареты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20272" y="638132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Пособие «Ёжик»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7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340768"/>
            <a:ext cx="288032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F44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4077072"/>
            <a:ext cx="266429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72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340768"/>
            <a:ext cx="266429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F44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077072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F44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340768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F44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4077072"/>
            <a:ext cx="288032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2040" y="350100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шнуровка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1" y="6237312"/>
            <a:ext cx="936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мозаика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28184" y="60932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Деревянные вкладыши и </a:t>
            </a:r>
          </a:p>
          <a:p>
            <a:r>
              <a:rPr lang="ru-RU" sz="1600" b="1" dirty="0" smtClean="0"/>
              <a:t>нанизывание бус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342900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Работа с природным</a:t>
            </a:r>
          </a:p>
          <a:p>
            <a:r>
              <a:rPr lang="ru-RU" sz="1600" b="1" dirty="0" smtClean="0"/>
              <a:t>материалом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372200" y="3501008"/>
            <a:ext cx="27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Игра с разноцветными  камешками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0034" y="6215082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Су </a:t>
            </a:r>
            <a:r>
              <a:rPr lang="ru-RU" sz="1600" b="1" dirty="0" err="1" smtClean="0"/>
              <a:t>Джок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26064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Работаем пальчиками- развиваем речь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5" grpId="0"/>
      <p:bldP spid="16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F4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2952328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F44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908720"/>
            <a:ext cx="295232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F44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861048"/>
            <a:ext cx="2952328" cy="283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F44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3861048"/>
            <a:ext cx="295232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F44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836712"/>
            <a:ext cx="259228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F44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3861048"/>
            <a:ext cx="26288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Пособия </a:t>
            </a:r>
            <a:r>
              <a:rPr lang="ru-RU" sz="3600" b="1" dirty="0" smtClean="0"/>
              <a:t>д</a:t>
            </a:r>
            <a:r>
              <a:rPr lang="ru-RU" sz="3600" b="1" dirty="0" smtClean="0"/>
              <a:t>ля </a:t>
            </a:r>
            <a:r>
              <a:rPr lang="ru-RU" sz="3600" b="1" dirty="0" smtClean="0"/>
              <a:t>выработки воздушной струи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Развитие фонематического восприятия</a:t>
            </a:r>
            <a:endParaRPr lang="ru-RU" sz="3200" b="1" dirty="0"/>
          </a:p>
        </p:txBody>
      </p:sp>
      <p:pic>
        <p:nvPicPr>
          <p:cNvPr id="4" name="Рисунок 3" descr="DSCN88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20688"/>
            <a:ext cx="3168352" cy="3384376"/>
          </a:xfrm>
          <a:prstGeom prst="rect">
            <a:avLst/>
          </a:prstGeom>
        </p:spPr>
      </p:pic>
      <p:pic>
        <p:nvPicPr>
          <p:cNvPr id="6" name="Рисунок 5" descr="DSCN88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620688"/>
            <a:ext cx="3312368" cy="3456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400506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Игра на музыкальных инструментах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4077072"/>
            <a:ext cx="3779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Игра с шумовыми инструментами</a:t>
            </a:r>
            <a:endParaRPr lang="ru-RU" sz="1600" b="1" dirty="0"/>
          </a:p>
        </p:txBody>
      </p:sp>
      <p:pic>
        <p:nvPicPr>
          <p:cNvPr id="9" name="Рисунок 8" descr="DSCN88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3284984"/>
            <a:ext cx="3168352" cy="3384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165304"/>
            <a:ext cx="269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Игра со звуковыми коробочками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F4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4022304"/>
            <a:ext cx="5184576" cy="2835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DSC_82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620688"/>
            <a:ext cx="2880320" cy="3420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72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620688"/>
            <a:ext cx="284380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F44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620688"/>
            <a:ext cx="295232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7504" y="-171400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Различные виды театра</a:t>
            </a:r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364502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Пальчиковый театр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95936" y="357301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Плоскостной театр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48264" y="3573016"/>
            <a:ext cx="219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Кукольный театр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476672"/>
            <a:ext cx="9036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    Развивающая среда - это естественная обстановка, рационально организованная, насыщенная разнообразными сенсорными раздражителями и игровыми материалами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3068960"/>
            <a:ext cx="856895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   Речевая  развивающая среда – это особым образом организованное  окружение, наиболее эффективно влияющее на развитие разных сторон речи каждого ребёнка.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Рисунок 2" descr="DSCN8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3744416" cy="3096344"/>
          </a:xfrm>
          <a:prstGeom prst="rect">
            <a:avLst/>
          </a:prstGeom>
        </p:spPr>
      </p:pic>
      <p:pic>
        <p:nvPicPr>
          <p:cNvPr id="1026" name="Picture 2" descr="F:\Новая папка\DSCN6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764704"/>
            <a:ext cx="3600400" cy="3240360"/>
          </a:xfrm>
          <a:prstGeom prst="rect">
            <a:avLst/>
          </a:prstGeom>
          <a:noFill/>
        </p:spPr>
      </p:pic>
      <p:pic>
        <p:nvPicPr>
          <p:cNvPr id="5" name="Picture 2" descr="F:\Новая папка\DSCN8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573016"/>
            <a:ext cx="3744417" cy="30963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1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Виды деятельности</a:t>
            </a:r>
            <a:endParaRPr lang="ru-RU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005064"/>
            <a:ext cx="255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Экскурсия в медицинский кабинет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04248" y="414908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Весенний утренник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88224" y="5805264"/>
            <a:ext cx="255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Ознакомление с правилами дорожного движения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 descr="DSCN55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836712"/>
            <a:ext cx="3240360" cy="3312368"/>
          </a:xfrm>
          <a:prstGeom prst="rect">
            <a:avLst/>
          </a:prstGeom>
        </p:spPr>
      </p:pic>
      <p:pic>
        <p:nvPicPr>
          <p:cNvPr id="6" name="Рисунок 5" descr="IMG_92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764704"/>
            <a:ext cx="3168352" cy="3312368"/>
          </a:xfrm>
          <a:prstGeom prst="rect">
            <a:avLst/>
          </a:prstGeom>
        </p:spPr>
      </p:pic>
      <p:pic>
        <p:nvPicPr>
          <p:cNvPr id="5" name="Picture 3" descr="F:\Новая папка\DSCN2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356992"/>
            <a:ext cx="3240360" cy="33123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Территория детского сада</a:t>
            </a:r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221088"/>
            <a:ext cx="3923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Сюжетно ролевая игра «Моряки»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293096"/>
            <a:ext cx="284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Экскурсия по территории 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16216" y="6237312"/>
            <a:ext cx="262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Огород  детского сада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pic>
        <p:nvPicPr>
          <p:cNvPr id="6" name="Рисунок 5" descr="330026694634_1299146207_39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0800000" flipV="1">
            <a:off x="179512" y="5842337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87849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Речевая развивающая среда  состоит из трёх компонентов:</a:t>
            </a:r>
          </a:p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- речи педагога</a:t>
            </a:r>
          </a:p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-методов и приёмов руководства развитием разных сторон речи дошкольников</a:t>
            </a:r>
          </a:p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-специального оборудования  для каждой возрастной группы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933056"/>
            <a:ext cx="75608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В </a:t>
            </a:r>
            <a:r>
              <a:rPr lang="ru-RU" sz="4400" b="1" i="1" dirty="0" smtClean="0">
                <a:solidFill>
                  <a:srgbClr val="FF0000"/>
                </a:solidFill>
              </a:rPr>
              <a:t>пустых </a:t>
            </a:r>
            <a:r>
              <a:rPr lang="ru-RU" sz="4400" b="1" i="1" dirty="0" smtClean="0">
                <a:solidFill>
                  <a:srgbClr val="FF0000"/>
                </a:solidFill>
              </a:rPr>
              <a:t>стенах ребёнок не заговорит</a:t>
            </a:r>
          </a:p>
          <a:p>
            <a:pPr algn="r"/>
            <a:r>
              <a:rPr lang="ru-RU" sz="2800" b="1" i="1" dirty="0" smtClean="0">
                <a:solidFill>
                  <a:srgbClr val="FF0000"/>
                </a:solidFill>
              </a:rPr>
              <a:t>Е.И.Тихеева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A048E"/>
                </a:solidFill>
              </a:rPr>
              <a:t>Предметно-развивающая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FontTx/>
              <a:buNone/>
              <a:defRPr/>
            </a:pP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</a:rPr>
              <a:t>*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Создаёт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</a:rPr>
              <a:t>благоприятные условия для формирования речевых умений и навыков детей не только в специально организованном обучении, но и в самостоятельной деятельности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>
              <a:defRPr/>
            </a:pPr>
            <a:endParaRPr lang="ru-RU" sz="30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FontTx/>
              <a:buNone/>
              <a:defRPr/>
            </a:pPr>
            <a:r>
              <a:rPr lang="ru-RU" sz="3000" b="1" dirty="0">
                <a:solidFill>
                  <a:schemeClr val="tx2">
                    <a:lumMod val="75000"/>
                  </a:schemeClr>
                </a:solidFill>
              </a:rPr>
              <a:t>*Обеспечивает высокий уровень речевой активности детей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>
              <a:defRPr/>
            </a:pPr>
            <a:endParaRPr lang="ru-RU" sz="30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FontTx/>
              <a:buNone/>
              <a:defRPr/>
            </a:pPr>
            <a:r>
              <a:rPr lang="ru-RU" sz="3000" b="1" dirty="0">
                <a:solidFill>
                  <a:schemeClr val="tx2">
                    <a:lumMod val="75000"/>
                  </a:schemeClr>
                </a:solidFill>
              </a:rPr>
              <a:t>*Способствует овладению детьми речевыми умениями и навыками в естественной 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обстановке и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</a:rPr>
              <a:t>живой разговорной речи.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5913"/>
            <a:ext cx="8229600" cy="131762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7A048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Модель предметной речевой среды</a:t>
            </a:r>
            <a:endParaRPr lang="en-US" sz="2800" b="1" dirty="0">
              <a:solidFill>
                <a:srgbClr val="7A048E"/>
              </a:solidFill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gray">
          <a:xfrm>
            <a:off x="179512" y="3573016"/>
            <a:ext cx="2543175" cy="1117600"/>
          </a:xfrm>
          <a:prstGeom prst="roundRect">
            <a:avLst>
              <a:gd name="adj" fmla="val 12699"/>
            </a:avLst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gray">
          <a:xfrm>
            <a:off x="3643313" y="3513138"/>
            <a:ext cx="1905000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gray">
          <a:xfrm>
            <a:off x="323528" y="3789041"/>
            <a:ext cx="2264222" cy="7200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1" dirty="0">
                <a:latin typeface="Arial" charset="0"/>
              </a:rPr>
              <a:t>Уголок природы</a:t>
            </a:r>
          </a:p>
        </p:txBody>
      </p:sp>
      <p:sp>
        <p:nvSpPr>
          <p:cNvPr id="23559" name="AutoShape 8"/>
          <p:cNvSpPr>
            <a:spLocks noChangeArrowheads="1"/>
          </p:cNvSpPr>
          <p:nvPr/>
        </p:nvSpPr>
        <p:spPr bwMode="ltGray">
          <a:xfrm>
            <a:off x="323528" y="2132856"/>
            <a:ext cx="2519362" cy="1081087"/>
          </a:xfrm>
          <a:prstGeom prst="roundRect">
            <a:avLst>
              <a:gd name="adj" fmla="val 1269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511" name="AutoShape 9"/>
          <p:cNvSpPr>
            <a:spLocks noChangeArrowheads="1"/>
          </p:cNvSpPr>
          <p:nvPr/>
        </p:nvSpPr>
        <p:spPr bwMode="gray">
          <a:xfrm>
            <a:off x="467545" y="2204864"/>
            <a:ext cx="2088232" cy="864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1" dirty="0">
                <a:latin typeface="Arial" charset="0"/>
              </a:rPr>
              <a:t>Центр </a:t>
            </a:r>
          </a:p>
          <a:p>
            <a:pPr algn="ctr"/>
            <a:r>
              <a:rPr lang="ru-RU" b="1" dirty="0">
                <a:latin typeface="Arial" charset="0"/>
              </a:rPr>
              <a:t>развивающих игр</a:t>
            </a: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gray">
          <a:xfrm>
            <a:off x="628650" y="1628775"/>
            <a:ext cx="248602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b="1">
              <a:latin typeface="Arial" charset="0"/>
              <a:cs typeface="Arial" charset="0"/>
            </a:endParaRPr>
          </a:p>
          <a:p>
            <a:pPr algn="ctr" eaLnBrk="0" hangingPunct="0"/>
            <a:endParaRPr lang="ru-RU" b="1">
              <a:latin typeface="Arial" charset="0"/>
              <a:cs typeface="Arial" charset="0"/>
            </a:endParaRPr>
          </a:p>
        </p:txBody>
      </p:sp>
      <p:sp>
        <p:nvSpPr>
          <p:cNvPr id="21513" name="AutoShape 12"/>
          <p:cNvSpPr>
            <a:spLocks noChangeArrowheads="1"/>
          </p:cNvSpPr>
          <p:nvPr/>
        </p:nvSpPr>
        <p:spPr bwMode="gray">
          <a:xfrm>
            <a:off x="6372200" y="3212976"/>
            <a:ext cx="2543175" cy="1009650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14" name="AutoShape 13"/>
          <p:cNvSpPr>
            <a:spLocks noChangeArrowheads="1"/>
          </p:cNvSpPr>
          <p:nvPr/>
        </p:nvSpPr>
        <p:spPr bwMode="gray">
          <a:xfrm>
            <a:off x="6516216" y="3284984"/>
            <a:ext cx="2304255" cy="7920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1" dirty="0">
                <a:latin typeface="Arial" charset="0"/>
                <a:cs typeface="Arial" charset="0"/>
              </a:rPr>
              <a:t>Уголок для</a:t>
            </a:r>
          </a:p>
          <a:p>
            <a:pPr algn="ctr"/>
            <a:r>
              <a:rPr lang="ru-RU" b="1" dirty="0">
                <a:latin typeface="Arial" charset="0"/>
                <a:cs typeface="Arial" charset="0"/>
              </a:rPr>
              <a:t> театрализации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21515" name="Text Box 9"/>
          <p:cNvSpPr txBox="1">
            <a:spLocks noChangeArrowheads="1"/>
          </p:cNvSpPr>
          <p:nvPr/>
        </p:nvSpPr>
        <p:spPr bwMode="gray">
          <a:xfrm>
            <a:off x="6115050" y="4926013"/>
            <a:ext cx="23161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latin typeface="Arial" charset="0"/>
              <a:cs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gray">
          <a:xfrm>
            <a:off x="6444208" y="2060848"/>
            <a:ext cx="2543175" cy="1044575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17" name="AutoShape 17"/>
          <p:cNvSpPr>
            <a:spLocks noChangeArrowheads="1"/>
          </p:cNvSpPr>
          <p:nvPr/>
        </p:nvSpPr>
        <p:spPr bwMode="gray">
          <a:xfrm>
            <a:off x="6516216" y="2132856"/>
            <a:ext cx="2448272" cy="8640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1" dirty="0">
                <a:latin typeface="Arial" charset="0"/>
              </a:rPr>
              <a:t>Зона двигательной </a:t>
            </a:r>
          </a:p>
          <a:p>
            <a:pPr algn="ctr"/>
            <a:r>
              <a:rPr lang="ru-RU" b="1" dirty="0">
                <a:latin typeface="Arial" charset="0"/>
              </a:rPr>
              <a:t>активности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870200" y="2924175"/>
            <a:ext cx="3244850" cy="2540000"/>
            <a:chOff x="1968" y="1488"/>
            <a:chExt cx="1776" cy="1766"/>
          </a:xfrm>
        </p:grpSpPr>
        <p:sp>
          <p:nvSpPr>
            <p:cNvPr id="13333" name="AutoShape 21"/>
            <p:cNvSpPr>
              <a:spLocks noChangeArrowheads="1"/>
            </p:cNvSpPr>
            <p:nvPr/>
          </p:nvSpPr>
          <p:spPr bwMode="lt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334" name="AutoShape 22"/>
            <p:cNvSpPr>
              <a:spLocks noChangeArrowheads="1"/>
            </p:cNvSpPr>
            <p:nvPr/>
          </p:nvSpPr>
          <p:spPr bwMode="ltGray">
            <a:xfrm rot="12174404">
              <a:off x="1968" y="1567"/>
              <a:ext cx="1688" cy="1660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335" name="AutoShape 23"/>
            <p:cNvSpPr>
              <a:spLocks noChangeArrowheads="1"/>
            </p:cNvSpPr>
            <p:nvPr/>
          </p:nvSpPr>
          <p:spPr bwMode="lt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336" name="AutoShape 24"/>
            <p:cNvSpPr>
              <a:spLocks noChangeArrowheads="1"/>
            </p:cNvSpPr>
            <p:nvPr/>
          </p:nvSpPr>
          <p:spPr bwMode="ltGray">
            <a:xfrm rot="22974404">
              <a:off x="2056" y="1535"/>
              <a:ext cx="1688" cy="1660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21519" name="Прямоугольник 26"/>
          <p:cNvSpPr>
            <a:spLocks noChangeArrowheads="1"/>
          </p:cNvSpPr>
          <p:nvPr/>
        </p:nvSpPr>
        <p:spPr bwMode="auto">
          <a:xfrm>
            <a:off x="3571875" y="3871913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charset="0"/>
              </a:rPr>
              <a:t>Развивающая речевая среда</a:t>
            </a: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ltGray">
          <a:xfrm>
            <a:off x="3203848" y="1556791"/>
            <a:ext cx="2816225" cy="1080121"/>
          </a:xfrm>
          <a:prstGeom prst="roundRect">
            <a:avLst>
              <a:gd name="adj" fmla="val 12699"/>
            </a:avLst>
          </a:prstGeom>
          <a:solidFill>
            <a:schemeClr val="accent5">
              <a:lumMod val="50000"/>
            </a:schemeClr>
          </a:solidFill>
          <a:ln>
            <a:solidFill>
              <a:srgbClr val="7030A0"/>
            </a:solidFill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521" name="AutoShape 9"/>
          <p:cNvSpPr>
            <a:spLocks noChangeArrowheads="1"/>
          </p:cNvSpPr>
          <p:nvPr/>
        </p:nvSpPr>
        <p:spPr bwMode="gray">
          <a:xfrm>
            <a:off x="3349625" y="1679575"/>
            <a:ext cx="2584450" cy="873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22" name="Text Box 9"/>
          <p:cNvSpPr txBox="1">
            <a:spLocks noChangeArrowheads="1"/>
          </p:cNvSpPr>
          <p:nvPr/>
        </p:nvSpPr>
        <p:spPr bwMode="gray">
          <a:xfrm>
            <a:off x="3131840" y="1772816"/>
            <a:ext cx="300037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dirty="0">
                <a:latin typeface="Arial" charset="0"/>
                <a:cs typeface="Arial" charset="0"/>
              </a:rPr>
              <a:t>Уголок </a:t>
            </a:r>
          </a:p>
          <a:p>
            <a:pPr algn="ctr" eaLnBrk="0" hangingPunct="0"/>
            <a:r>
              <a:rPr lang="ru-RU" b="1" dirty="0">
                <a:latin typeface="Arial" charset="0"/>
                <a:cs typeface="Arial" charset="0"/>
              </a:rPr>
              <a:t>экспериментирования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21523" name="AutoShape 16"/>
          <p:cNvSpPr>
            <a:spLocks noChangeArrowheads="1"/>
          </p:cNvSpPr>
          <p:nvPr/>
        </p:nvSpPr>
        <p:spPr bwMode="gray">
          <a:xfrm>
            <a:off x="6444208" y="4293096"/>
            <a:ext cx="2543175" cy="1158875"/>
          </a:xfrm>
          <a:prstGeom prst="roundRect">
            <a:avLst>
              <a:gd name="adj" fmla="val 12699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24" name="AutoShape 9"/>
          <p:cNvSpPr>
            <a:spLocks noChangeArrowheads="1"/>
          </p:cNvSpPr>
          <p:nvPr/>
        </p:nvSpPr>
        <p:spPr bwMode="gray">
          <a:xfrm>
            <a:off x="6660232" y="4509121"/>
            <a:ext cx="2088232" cy="7920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1" dirty="0">
                <a:latin typeface="Arial" charset="0"/>
              </a:rPr>
              <a:t>   </a:t>
            </a:r>
            <a:r>
              <a:rPr lang="ru-RU" b="1" dirty="0" smtClean="0">
                <a:latin typeface="Arial" charset="0"/>
              </a:rPr>
              <a:t> </a:t>
            </a:r>
            <a:r>
              <a:rPr lang="ru-RU" b="1" dirty="0">
                <a:latin typeface="Arial" charset="0"/>
              </a:rPr>
              <a:t>Дидактический</a:t>
            </a:r>
          </a:p>
          <a:p>
            <a:pPr algn="ctr"/>
            <a:r>
              <a:rPr lang="ru-RU" b="1" dirty="0">
                <a:latin typeface="Arial" charset="0"/>
              </a:rPr>
              <a:t> стол</a:t>
            </a:r>
          </a:p>
        </p:txBody>
      </p:sp>
      <p:sp>
        <p:nvSpPr>
          <p:cNvPr id="21525" name="AutoShape 8"/>
          <p:cNvSpPr>
            <a:spLocks noChangeArrowheads="1"/>
          </p:cNvSpPr>
          <p:nvPr/>
        </p:nvSpPr>
        <p:spPr bwMode="ltGray">
          <a:xfrm>
            <a:off x="251520" y="5157192"/>
            <a:ext cx="2636838" cy="1038225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27" name="AutoShape 8"/>
          <p:cNvSpPr>
            <a:spLocks noChangeArrowheads="1"/>
          </p:cNvSpPr>
          <p:nvPr/>
        </p:nvSpPr>
        <p:spPr bwMode="ltGray">
          <a:xfrm>
            <a:off x="4788024" y="5517232"/>
            <a:ext cx="2722563" cy="1187450"/>
          </a:xfrm>
          <a:prstGeom prst="roundRect">
            <a:avLst>
              <a:gd name="adj" fmla="val 12699"/>
            </a:avLst>
          </a:pr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28" name="AutoShape 9"/>
          <p:cNvSpPr>
            <a:spLocks noChangeArrowheads="1"/>
          </p:cNvSpPr>
          <p:nvPr/>
        </p:nvSpPr>
        <p:spPr bwMode="gray">
          <a:xfrm>
            <a:off x="395536" y="5301208"/>
            <a:ext cx="2336230" cy="7200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1" dirty="0">
                <a:latin typeface="Arial" charset="0"/>
              </a:rPr>
              <a:t>Уголок ИЗО</a:t>
            </a:r>
          </a:p>
        </p:txBody>
      </p:sp>
      <p:sp>
        <p:nvSpPr>
          <p:cNvPr id="21530" name="AutoShape 9"/>
          <p:cNvSpPr>
            <a:spLocks noChangeArrowheads="1"/>
          </p:cNvSpPr>
          <p:nvPr/>
        </p:nvSpPr>
        <p:spPr bwMode="gray">
          <a:xfrm>
            <a:off x="4932040" y="5661248"/>
            <a:ext cx="2408237" cy="8651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1" dirty="0">
                <a:latin typeface="Arial" charset="0"/>
              </a:rPr>
              <a:t> Книжный уголок</a:t>
            </a:r>
          </a:p>
        </p:txBody>
      </p:sp>
      <p:sp>
        <p:nvSpPr>
          <p:cNvPr id="21533" name="AutoShape 8"/>
          <p:cNvSpPr>
            <a:spLocks noChangeArrowheads="1"/>
          </p:cNvSpPr>
          <p:nvPr/>
        </p:nvSpPr>
        <p:spPr bwMode="ltGray">
          <a:xfrm>
            <a:off x="323528" y="908720"/>
            <a:ext cx="2786063" cy="1009650"/>
          </a:xfrm>
          <a:prstGeom prst="roundRect">
            <a:avLst>
              <a:gd name="adj" fmla="val 12699"/>
            </a:avLst>
          </a:prstGeom>
          <a:solidFill>
            <a:srgbClr val="FFFF00"/>
          </a:solidFill>
          <a:ln w="9525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34" name="AutoShape 8"/>
          <p:cNvSpPr>
            <a:spLocks noChangeArrowheads="1"/>
          </p:cNvSpPr>
          <p:nvPr/>
        </p:nvSpPr>
        <p:spPr bwMode="ltGray">
          <a:xfrm>
            <a:off x="6300192" y="908720"/>
            <a:ext cx="2543175" cy="1009650"/>
          </a:xfrm>
          <a:prstGeom prst="roundRect">
            <a:avLst>
              <a:gd name="adj" fmla="val 12699"/>
            </a:avLst>
          </a:prstGeom>
          <a:solidFill>
            <a:srgbClr val="FF0000"/>
          </a:solidFill>
          <a:ln w="9525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21535" name="AutoShape 9"/>
          <p:cNvSpPr>
            <a:spLocks noChangeArrowheads="1"/>
          </p:cNvSpPr>
          <p:nvPr/>
        </p:nvSpPr>
        <p:spPr bwMode="gray">
          <a:xfrm>
            <a:off x="539553" y="1124745"/>
            <a:ext cx="2304256" cy="6480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pPr algn="ctr"/>
            <a:r>
              <a:rPr lang="ru-RU" b="1" dirty="0">
                <a:latin typeface="Arial" charset="0"/>
                <a:cs typeface="Arial" charset="0"/>
              </a:rPr>
              <a:t>Музыкальный уголок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21536" name="AutoShape 9"/>
          <p:cNvSpPr>
            <a:spLocks noChangeArrowheads="1"/>
          </p:cNvSpPr>
          <p:nvPr/>
        </p:nvSpPr>
        <p:spPr bwMode="gray">
          <a:xfrm>
            <a:off x="6372200" y="980728"/>
            <a:ext cx="2408238" cy="8651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r>
              <a:rPr lang="ru-RU" b="1" dirty="0">
                <a:latin typeface="Arial" charset="0"/>
              </a:rPr>
              <a:t>Уголок ряженья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DSCF4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3528392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SCF42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052736"/>
            <a:ext cx="3528392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F42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39569">
            <a:off x="4937812" y="3707749"/>
            <a:ext cx="3240360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F42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45568">
            <a:off x="805157" y="3691869"/>
            <a:ext cx="3528392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9512" y="0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Предметно-пространственная среда удовлетворяет потребности ребёнка в познании, движении, общении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12474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Уголок «Экспериментирования»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1124744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«Парикмахерская»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 rot="1197027">
            <a:off x="6648011" y="4074548"/>
            <a:ext cx="191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«Хозяюшка»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 rot="20555399">
            <a:off x="430397" y="3795354"/>
            <a:ext cx="3491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Уголок для мальчиков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7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24847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72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41764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72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87524" y="3537012"/>
            <a:ext cx="316835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2924944"/>
            <a:ext cx="4136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Сюжетно-ролевая игра «Больница»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5724128" y="2984321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Сюжетно-ролевая игра «Семья»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07904" y="3284984"/>
            <a:ext cx="5249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Предметно-пространственная среда в группе организованна в соответствии ФГОС: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rgbClr val="7030A0"/>
                </a:solidFill>
              </a:rPr>
              <a:t> Насыщенность и содержательность</a:t>
            </a: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Трансформируемость</a:t>
            </a:r>
            <a:endParaRPr lang="ru-RU" sz="2400" b="1" i="1" dirty="0" smtClean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Полифункциональность</a:t>
            </a:r>
            <a:endParaRPr lang="ru-RU" sz="2400" b="1" i="1" dirty="0" smtClean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ru-RU" sz="2400" b="1" i="1" dirty="0" smtClean="0">
                <a:solidFill>
                  <a:srgbClr val="7030A0"/>
                </a:solidFill>
              </a:rPr>
              <a:t> Вариативность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- Доступность и безопасность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6309320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Сюжетно-ролевая игра«Водители»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 descr="DSCF4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64605" y="1376772"/>
            <a:ext cx="6336705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F44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204864"/>
            <a:ext cx="4464496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27984" y="692696"/>
            <a:ext cx="471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Книжный уголок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ё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 descr="DSCN8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04514">
            <a:off x="4729000" y="630170"/>
            <a:ext cx="388843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7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32627">
            <a:off x="609385" y="544366"/>
            <a:ext cx="41044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82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3401616"/>
            <a:ext cx="403244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4437112"/>
            <a:ext cx="305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Рассматриваем  любимые                      книги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4725144"/>
            <a:ext cx="262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</a:t>
            </a:r>
            <a:r>
              <a:rPr lang="ru-RU" sz="1600" b="1" dirty="0" smtClean="0"/>
              <a:t>Моя любимая книга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3429000"/>
            <a:ext cx="48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Выставка книг, посвящённая дню рождения Л.Н.Толстого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424</Words>
  <Application>Microsoft Office PowerPoint</Application>
  <PresentationFormat>Экран (4:3)</PresentationFormat>
  <Paragraphs>103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Предметно-развивающая среда</vt:lpstr>
      <vt:lpstr>Модель предметной речевой среды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Андрей</cp:lastModifiedBy>
  <cp:revision>99</cp:revision>
  <dcterms:created xsi:type="dcterms:W3CDTF">2016-11-07T15:22:32Z</dcterms:created>
  <dcterms:modified xsi:type="dcterms:W3CDTF">2016-11-17T17:20:03Z</dcterms:modified>
</cp:coreProperties>
</file>