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084" y="-11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72C-8CF9-4029-91BF-EF09AF3DECE1}" type="datetimeFigureOut">
              <a:rPr lang="ru-RU" smtClean="0"/>
              <a:pPr/>
              <a:t>14.03.2020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2B03-F9B3-46A0-B547-823F901D9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72C-8CF9-4029-91BF-EF09AF3DECE1}" type="datetimeFigureOut">
              <a:rPr lang="ru-RU" smtClean="0"/>
              <a:pPr/>
              <a:t>14.03.2020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2B03-F9B3-46A0-B547-823F901D9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72C-8CF9-4029-91BF-EF09AF3DECE1}" type="datetimeFigureOut">
              <a:rPr lang="ru-RU" smtClean="0"/>
              <a:pPr/>
              <a:t>14.03.2020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2B03-F9B3-46A0-B547-823F901D9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72C-8CF9-4029-91BF-EF09AF3DECE1}" type="datetimeFigureOut">
              <a:rPr lang="ru-RU" smtClean="0"/>
              <a:pPr/>
              <a:t>14.03.2020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2B03-F9B3-46A0-B547-823F901D9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72C-8CF9-4029-91BF-EF09AF3DECE1}" type="datetimeFigureOut">
              <a:rPr lang="ru-RU" smtClean="0"/>
              <a:pPr/>
              <a:t>14.03.2020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2B03-F9B3-46A0-B547-823F901D9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72C-8CF9-4029-91BF-EF09AF3DECE1}" type="datetimeFigureOut">
              <a:rPr lang="ru-RU" smtClean="0"/>
              <a:pPr/>
              <a:t>14.03.2020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2B03-F9B3-46A0-B547-823F901D9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72C-8CF9-4029-91BF-EF09AF3DECE1}" type="datetimeFigureOut">
              <a:rPr lang="ru-RU" smtClean="0"/>
              <a:pPr/>
              <a:t>14.03.2020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2B03-F9B3-46A0-B547-823F901D9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72C-8CF9-4029-91BF-EF09AF3DECE1}" type="datetimeFigureOut">
              <a:rPr lang="ru-RU" smtClean="0"/>
              <a:pPr/>
              <a:t>14.03.2020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E22B03-F9B3-46A0-B547-823F901D97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72C-8CF9-4029-91BF-EF09AF3DECE1}" type="datetimeFigureOut">
              <a:rPr lang="ru-RU" smtClean="0"/>
              <a:pPr/>
              <a:t>14.03.2020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2B03-F9B3-46A0-B547-823F901D9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72C-8CF9-4029-91BF-EF09AF3DECE1}" type="datetimeFigureOut">
              <a:rPr lang="ru-RU" smtClean="0"/>
              <a:pPr/>
              <a:t>14.03.2020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BE22B03-F9B3-46A0-B547-823F901D9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0C2C72C-8CF9-4029-91BF-EF09AF3DECE1}" type="datetimeFigureOut">
              <a:rPr lang="ru-RU" smtClean="0"/>
              <a:pPr/>
              <a:t>14.03.2020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2B03-F9B3-46A0-B547-823F901D9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0C2C72C-8CF9-4029-91BF-EF09AF3DECE1}" type="datetimeFigureOut">
              <a:rPr lang="ru-RU" smtClean="0"/>
              <a:pPr/>
              <a:t>14.03.2020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BE22B03-F9B3-46A0-B547-823F901D9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Параметры передачи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Преподаватель Григорова Л.Е</a:t>
            </a:r>
          </a:p>
          <a:p>
            <a:r>
              <a:rPr lang="ru-RU" dirty="0" smtClean="0"/>
              <a:t> КГА ПОУ «</a:t>
            </a:r>
            <a:r>
              <a:rPr lang="ru-RU" dirty="0" smtClean="0"/>
              <a:t>Энергетический </a:t>
            </a:r>
            <a:r>
              <a:rPr lang="ru-RU" dirty="0" smtClean="0"/>
              <a:t>колледж»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u="sng" dirty="0" smtClean="0"/>
              <a:t>Проводимость изоляции G.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Проводимость изоляции является параметром, характеризующим качество изоляции жил кабеля. Под проводимостью изоляции является явление частичной электропроводимости изоляционных  материалов, в результате чего часть передаваемой по цепи энергии рассевается в диэлектрике, т.е. происходит  «утечка» тока. Проводимость изоляции в характеризует, потер энергии в изоляции токопроводящих проводников кабеля. Измеряется См/км.</a:t>
            </a:r>
          </a:p>
          <a:p>
            <a:r>
              <a:rPr lang="ru-RU" dirty="0" smtClean="0"/>
              <a:t>Величина обратная проводимости изоляции называется сопротивление изоляции. Чем больше сопротивление изоляции между жилами кабеля, тем меньше «утечка» тока. Сопротивление изоляции обычно нормируется в Ом, по его величине производится оценка строительных длин кабеля и контролируется исправность действующих кабельных линий.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7467600" cy="61261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Кроме сопротивление изоляции в кабелях междугородней связи </a:t>
            </a:r>
            <a:r>
              <a:rPr lang="ru-RU" dirty="0" err="1" smtClean="0"/>
              <a:t>кормируется</a:t>
            </a:r>
            <a:r>
              <a:rPr lang="ru-RU" dirty="0" smtClean="0"/>
              <a:t> </a:t>
            </a:r>
            <a:r>
              <a:rPr lang="ru-RU" u="sng" dirty="0" smtClean="0"/>
              <a:t>электрическая прочность</a:t>
            </a:r>
            <a:r>
              <a:rPr lang="ru-RU" dirty="0" smtClean="0"/>
              <a:t> изоляции. Под электрической прочностью понимается определенная величина приложенного к проводам рабочей цепи или к проводам и оболочке кабеля напряжение (постоянное или переменный ток), при котором не наступает пробоя изоляции необходим для дистанционной передачи по жилам кабеля электропитания, а также предохранения кабеля от повреждений ударами молний.</a:t>
            </a:r>
          </a:p>
          <a:p>
            <a:r>
              <a:rPr lang="ru-RU" dirty="0" smtClean="0"/>
              <a:t>Первичные параметры передач определяются: конструкцией кабеля, свойствами материалов используемых  для его изготовления и частоте пришедшего кабелю тока. Первичные параметры не зависят от напряжения </a:t>
            </a:r>
            <a:r>
              <a:rPr lang="en-US" dirty="0" smtClean="0"/>
              <a:t>U </a:t>
            </a:r>
            <a:r>
              <a:rPr lang="ru-RU" dirty="0" smtClean="0"/>
              <a:t>и тока </a:t>
            </a:r>
            <a:r>
              <a:rPr lang="en-US" dirty="0" smtClean="0"/>
              <a:t>L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8640"/>
            <a:ext cx="7467600" cy="6684987"/>
          </a:xfrm>
        </p:spPr>
        <p:txBody>
          <a:bodyPr>
            <a:noAutofit/>
          </a:bodyPr>
          <a:lstStyle/>
          <a:p>
            <a:r>
              <a:rPr lang="ru-RU" sz="2100" u="sng" dirty="0" smtClean="0"/>
              <a:t>Вторичные параметры передачи.</a:t>
            </a:r>
            <a:endParaRPr lang="ru-RU" sz="2100" dirty="0" smtClean="0"/>
          </a:p>
          <a:p>
            <a:r>
              <a:rPr lang="ru-RU" sz="2100" dirty="0" smtClean="0"/>
              <a:t>К вторичным параметрам передачи относится: коэффициент распространения, коэффициент затухания а, коэффициент фазы. В, скорость распространения U, волновое сопротивление     в.</a:t>
            </a:r>
          </a:p>
          <a:p>
            <a:r>
              <a:rPr lang="ru-RU" sz="2100" dirty="0" smtClean="0"/>
              <a:t>Из приведенных понятий о первичных параметрах передачи следует, что чем меньше </a:t>
            </a:r>
            <a:r>
              <a:rPr lang="ru-RU" sz="2100" dirty="0" err="1" smtClean="0"/>
              <a:t>Rа</a:t>
            </a:r>
            <a:r>
              <a:rPr lang="ru-RU" sz="2100" dirty="0" smtClean="0"/>
              <a:t> проводников и проводимость изоляции цепи G, тем меньше потери передаваемой по кабелю энергии и следовательно, качество передачи.</a:t>
            </a:r>
          </a:p>
          <a:p>
            <a:r>
              <a:rPr lang="ru-RU" sz="2100" dirty="0" smtClean="0"/>
              <a:t>Качество передачи определяется так же  индуктивностью и емкостью. Передаваемые </a:t>
            </a:r>
            <a:r>
              <a:rPr lang="ru-RU" sz="2100" dirty="0" err="1" smtClean="0"/>
              <a:t>п</a:t>
            </a:r>
            <a:r>
              <a:rPr lang="ru-RU" sz="2100" dirty="0" smtClean="0"/>
              <a:t> кабелю сигналы связи содержат токи разной частоты затухания амплитуды сигнала с повышением частоты увеличивается и появляется так называемые </a:t>
            </a:r>
            <a:r>
              <a:rPr lang="ru-RU" sz="2100" dirty="0" err="1" smtClean="0"/>
              <a:t>амплетудно</a:t>
            </a:r>
            <a:r>
              <a:rPr lang="ru-RU" sz="2100" dirty="0" smtClean="0"/>
              <a:t> - частотные искажения, кроме того, токи разных частот распространяются по кабелю с неодинаковой скоростью: чем  выше частота тока, тем выше скорость его распространения. Это явление приводит к частотно- фазовой искажению сигнала. </a:t>
            </a:r>
            <a:endParaRPr lang="ru-RU" sz="2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467600" cy="5793507"/>
          </a:xfrm>
        </p:spPr>
        <p:txBody>
          <a:bodyPr>
            <a:normAutofit fontScale="77500" lnSpcReduction="20000"/>
          </a:bodyPr>
          <a:lstStyle/>
          <a:p>
            <a:r>
              <a:rPr lang="ru-RU" u="sng" dirty="0" err="1" smtClean="0"/>
              <a:t>Коэфицент</a:t>
            </a:r>
            <a:r>
              <a:rPr lang="ru-RU" u="sng" dirty="0" smtClean="0"/>
              <a:t> распространения    </a:t>
            </a:r>
            <a:r>
              <a:rPr lang="ru-RU" dirty="0" smtClean="0"/>
              <a:t>характеризует изменение сигнала по амплитуде и по фазе </a:t>
            </a:r>
            <a:r>
              <a:rPr lang="ru-RU" dirty="0" err="1" smtClean="0"/>
              <a:t>пр</a:t>
            </a:r>
            <a:r>
              <a:rPr lang="ru-RU" dirty="0" smtClean="0"/>
              <a:t> его распространению по линии и является комплексной величиной: </a:t>
            </a:r>
          </a:p>
          <a:p>
            <a:r>
              <a:rPr lang="ru-RU" dirty="0" smtClean="0"/>
              <a:t>  = </a:t>
            </a:r>
            <a:r>
              <a:rPr lang="ru-RU" dirty="0" err="1" smtClean="0"/>
              <a:t>а+iB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а-коэффициент</a:t>
            </a:r>
            <a:r>
              <a:rPr lang="ru-RU" dirty="0" smtClean="0"/>
              <a:t> затухания, учитывающий степень затухания сигнала по амплитуде;</a:t>
            </a:r>
          </a:p>
          <a:p>
            <a:r>
              <a:rPr lang="ru-RU" dirty="0" smtClean="0"/>
              <a:t>В - коэффициент фазы усиливающий степень запаздывания сигнала по фазе</a:t>
            </a:r>
          </a:p>
          <a:p>
            <a:r>
              <a:rPr lang="ru-RU" u="sng" dirty="0" smtClean="0"/>
              <a:t>Коэффициент затухания а,</a:t>
            </a:r>
            <a:r>
              <a:rPr lang="ru-RU" dirty="0" smtClean="0"/>
              <a:t> показывает, как уменьшается интенсивность передаваемой электромагнитной энергии на   1кмдлины кабельной линии затухание энергии в линии происходит по </a:t>
            </a:r>
            <a:r>
              <a:rPr lang="en-US" dirty="0" smtClean="0"/>
              <a:t>dl</a:t>
            </a:r>
            <a:r>
              <a:rPr lang="ru-RU" dirty="0" smtClean="0"/>
              <a:t>= 20 </a:t>
            </a:r>
            <a:r>
              <a:rPr lang="en-US" dirty="0" err="1" smtClean="0"/>
              <a:t>lg</a:t>
            </a:r>
            <a:r>
              <a:rPr lang="ru-RU" dirty="0" smtClean="0"/>
              <a:t>(</a:t>
            </a:r>
            <a:r>
              <a:rPr lang="en-US" dirty="0" err="1" smtClean="0"/>
              <a:t>Uo</a:t>
            </a:r>
            <a:r>
              <a:rPr lang="ru-RU" dirty="0" smtClean="0"/>
              <a:t>/</a:t>
            </a:r>
            <a:r>
              <a:rPr lang="en-US" dirty="0" err="1" smtClean="0"/>
              <a:t>Ul</a:t>
            </a:r>
            <a:r>
              <a:rPr lang="ru-RU" dirty="0" smtClean="0"/>
              <a:t>)=20</a:t>
            </a:r>
            <a:r>
              <a:rPr lang="en-US" dirty="0" err="1" smtClean="0"/>
              <a:t>lg</a:t>
            </a:r>
            <a:r>
              <a:rPr lang="ru-RU" dirty="0" smtClean="0"/>
              <a:t> (</a:t>
            </a:r>
            <a:r>
              <a:rPr lang="en-US" dirty="0" err="1" smtClean="0"/>
              <a:t>Yo</a:t>
            </a:r>
            <a:r>
              <a:rPr lang="ru-RU" dirty="0" smtClean="0"/>
              <a:t>/</a:t>
            </a:r>
            <a:r>
              <a:rPr lang="en-US" dirty="0" smtClean="0"/>
              <a:t>l</a:t>
            </a:r>
            <a:r>
              <a:rPr lang="ru-RU" dirty="0" smtClean="0"/>
              <a:t>)=10</a:t>
            </a:r>
            <a:r>
              <a:rPr lang="en-US" dirty="0" err="1" smtClean="0"/>
              <a:t>lg</a:t>
            </a:r>
            <a:r>
              <a:rPr lang="ru-RU" dirty="0" smtClean="0"/>
              <a:t>(</a:t>
            </a:r>
            <a:r>
              <a:rPr lang="en-US" dirty="0" smtClean="0"/>
              <a:t>Po</a:t>
            </a:r>
            <a:r>
              <a:rPr lang="ru-RU" dirty="0" smtClean="0"/>
              <a:t>/</a:t>
            </a:r>
            <a:r>
              <a:rPr lang="en-US" dirty="0" smtClean="0"/>
              <a:t>Pl</a:t>
            </a:r>
            <a:r>
              <a:rPr lang="ru-RU" dirty="0" smtClean="0"/>
              <a:t>)</a:t>
            </a:r>
          </a:p>
          <a:p>
            <a:r>
              <a:rPr lang="en-US" dirty="0" smtClean="0"/>
              <a:t>l</a:t>
            </a:r>
            <a:r>
              <a:rPr lang="ru-RU" dirty="0" smtClean="0"/>
              <a:t>-длина линии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467600" cy="5865515"/>
          </a:xfrm>
        </p:spPr>
        <p:txBody>
          <a:bodyPr>
            <a:normAutofit fontScale="70000" lnSpcReduction="20000"/>
          </a:bodyPr>
          <a:lstStyle/>
          <a:p>
            <a:r>
              <a:rPr lang="ru-RU" u="sng" dirty="0" smtClean="0"/>
              <a:t>Коэффициент затухания а,</a:t>
            </a:r>
            <a:r>
              <a:rPr lang="ru-RU" dirty="0" smtClean="0"/>
              <a:t> показывает, как уменьшается интенсивность передаваемой электромагнитной энергии на   1кмдлины кабельной линии затухание энергии в линии происходит по </a:t>
            </a:r>
            <a:r>
              <a:rPr lang="en-US" dirty="0" smtClean="0"/>
              <a:t>dl</a:t>
            </a:r>
            <a:r>
              <a:rPr lang="ru-RU" dirty="0" smtClean="0"/>
              <a:t>= 20 </a:t>
            </a:r>
            <a:r>
              <a:rPr lang="en-US" dirty="0" err="1" smtClean="0"/>
              <a:t>lg</a:t>
            </a:r>
            <a:r>
              <a:rPr lang="ru-RU" dirty="0" smtClean="0"/>
              <a:t>(</a:t>
            </a:r>
            <a:r>
              <a:rPr lang="en-US" dirty="0" err="1" smtClean="0"/>
              <a:t>Uo</a:t>
            </a:r>
            <a:r>
              <a:rPr lang="ru-RU" dirty="0" smtClean="0"/>
              <a:t>/</a:t>
            </a:r>
            <a:r>
              <a:rPr lang="en-US" dirty="0" err="1" smtClean="0"/>
              <a:t>Ul</a:t>
            </a:r>
            <a:r>
              <a:rPr lang="ru-RU" dirty="0" smtClean="0"/>
              <a:t>)=20</a:t>
            </a:r>
            <a:r>
              <a:rPr lang="en-US" dirty="0" err="1" smtClean="0"/>
              <a:t>lg</a:t>
            </a:r>
            <a:r>
              <a:rPr lang="ru-RU" dirty="0" smtClean="0"/>
              <a:t> (</a:t>
            </a:r>
            <a:r>
              <a:rPr lang="en-US" dirty="0" err="1" smtClean="0"/>
              <a:t>Yo</a:t>
            </a:r>
            <a:r>
              <a:rPr lang="ru-RU" dirty="0" smtClean="0"/>
              <a:t>/</a:t>
            </a:r>
            <a:r>
              <a:rPr lang="en-US" dirty="0" smtClean="0"/>
              <a:t>l</a:t>
            </a:r>
            <a:r>
              <a:rPr lang="ru-RU" dirty="0" smtClean="0"/>
              <a:t>)=10</a:t>
            </a:r>
            <a:r>
              <a:rPr lang="en-US" dirty="0" err="1" smtClean="0"/>
              <a:t>lg</a:t>
            </a:r>
            <a:r>
              <a:rPr lang="ru-RU" dirty="0" smtClean="0"/>
              <a:t>(</a:t>
            </a:r>
            <a:r>
              <a:rPr lang="en-US" dirty="0" smtClean="0"/>
              <a:t>Po</a:t>
            </a:r>
            <a:r>
              <a:rPr lang="ru-RU" dirty="0" smtClean="0"/>
              <a:t>/</a:t>
            </a:r>
            <a:r>
              <a:rPr lang="en-US" dirty="0" smtClean="0"/>
              <a:t>Pl</a:t>
            </a:r>
            <a:r>
              <a:rPr lang="ru-RU" dirty="0" smtClean="0"/>
              <a:t>)</a:t>
            </a:r>
          </a:p>
          <a:p>
            <a:r>
              <a:rPr lang="en-US" dirty="0" smtClean="0"/>
              <a:t>l</a:t>
            </a:r>
            <a:r>
              <a:rPr lang="ru-RU" dirty="0" smtClean="0"/>
              <a:t>-длина линии</a:t>
            </a:r>
          </a:p>
          <a:p>
            <a:r>
              <a:rPr lang="en-US" dirty="0" err="1" smtClean="0"/>
              <a:t>Uo</a:t>
            </a:r>
            <a:r>
              <a:rPr lang="ru-RU" dirty="0" smtClean="0"/>
              <a:t>;</a:t>
            </a:r>
            <a:r>
              <a:rPr lang="en-US" dirty="0" smtClean="0"/>
              <a:t>Io</a:t>
            </a:r>
            <a:r>
              <a:rPr lang="ru-RU" dirty="0" smtClean="0"/>
              <a:t>;</a:t>
            </a:r>
            <a:r>
              <a:rPr lang="en-US" dirty="0" smtClean="0"/>
              <a:t>Po</a:t>
            </a:r>
            <a:r>
              <a:rPr lang="ru-RU" dirty="0" smtClean="0"/>
              <a:t>-напряжение, ток, мощность в начале цепи </a:t>
            </a:r>
          </a:p>
          <a:p>
            <a:r>
              <a:rPr lang="en-US" dirty="0" err="1" smtClean="0"/>
              <a:t>Ul</a:t>
            </a:r>
            <a:r>
              <a:rPr lang="ru-RU" dirty="0" smtClean="0"/>
              <a:t>;</a:t>
            </a:r>
            <a:r>
              <a:rPr lang="en-US" dirty="0" smtClean="0"/>
              <a:t>Il</a:t>
            </a:r>
            <a:r>
              <a:rPr lang="ru-RU" dirty="0" smtClean="0"/>
              <a:t>;</a:t>
            </a:r>
            <a:r>
              <a:rPr lang="en-US" dirty="0" smtClean="0"/>
              <a:t>Pl</a:t>
            </a:r>
            <a:r>
              <a:rPr lang="ru-RU" dirty="0" smtClean="0"/>
              <a:t>-напряжение, ток, мощность в</a:t>
            </a:r>
            <a:r>
              <a:rPr lang="en-US" dirty="0" smtClean="0"/>
              <a:t> </a:t>
            </a:r>
            <a:r>
              <a:rPr lang="ru-RU" dirty="0" smtClean="0"/>
              <a:t>конце цепи </a:t>
            </a:r>
          </a:p>
          <a:p>
            <a:r>
              <a:rPr lang="ru-RU" dirty="0" smtClean="0"/>
              <a:t>Из формулы следует , что по мере удаления цепи происходит затухание передаваемой энергии.</a:t>
            </a:r>
          </a:p>
          <a:p>
            <a:r>
              <a:rPr lang="ru-RU" dirty="0" smtClean="0"/>
              <a:t>Собственное затухание в цепи; измеряется  В </a:t>
            </a:r>
            <a:r>
              <a:rPr lang="ru-RU" dirty="0" err="1" smtClean="0"/>
              <a:t>Дцб</a:t>
            </a:r>
            <a:r>
              <a:rPr lang="ru-RU" dirty="0" smtClean="0"/>
              <a:t>.                                                                                                                         Показано уменьшение передаваемой энергии в конце линии по сравнению с началом </a:t>
            </a:r>
            <a:r>
              <a:rPr lang="ru-RU" dirty="0" err="1" smtClean="0"/>
              <a:t>а=а</a:t>
            </a:r>
            <a:r>
              <a:rPr lang="ru-RU" dirty="0" smtClean="0"/>
              <a:t>*</a:t>
            </a:r>
            <a:r>
              <a:rPr lang="ru-RU" dirty="0" err="1" smtClean="0"/>
              <a:t>l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ряду с затуханием происходит также изменение фазы тока и напряжения, так называемый сдвиг фазы , который выражается через коэффициент затухания фазы. Для тока высокой частоты F=40кГц.</a:t>
            </a:r>
          </a:p>
          <a:p>
            <a:r>
              <a:rPr lang="ru-RU" dirty="0" err="1" smtClean="0"/>
              <a:t>β= </a:t>
            </a:r>
            <a:r>
              <a:rPr lang="ru-RU" dirty="0" smtClean="0"/>
              <a:t>2πf*     (рад./км)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ВТОРИЧНЫЕ ПАРАМЕТРЫ ПЕРЕДЧИ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Величина переходного затухания (А) характеризующая затухание тока, влияние при переходе с одной цепи во вторую  является вторичным параметров влияния.</a:t>
            </a:r>
          </a:p>
          <a:p>
            <a:r>
              <a:rPr lang="ru-RU" dirty="0" smtClean="0"/>
              <a:t> Линиях связи обычно стремятся уменьшить собственное затухание цепи и увеличит переходное затухание.</a:t>
            </a:r>
          </a:p>
          <a:p>
            <a:r>
              <a:rPr lang="ru-RU" dirty="0" smtClean="0"/>
              <a:t>Переходное затухание является основной меры оценки свойств  воздушных и кабельных линий по взаимному влиянию между цепями и пригодности цепей для высокоскоростной частотной передачи.</a:t>
            </a:r>
          </a:p>
          <a:p>
            <a:r>
              <a:rPr lang="ru-RU" dirty="0" smtClean="0"/>
              <a:t>A=10</a:t>
            </a:r>
            <a:r>
              <a:rPr lang="en-US" dirty="0" smtClean="0"/>
              <a:t>(P1/P2)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P1</a:t>
            </a:r>
            <a:r>
              <a:rPr lang="ru-RU" dirty="0" smtClean="0"/>
              <a:t>- мощность генератора </a:t>
            </a:r>
            <a:r>
              <a:rPr lang="ru-RU" dirty="0" err="1" smtClean="0"/>
              <a:t>птиающего</a:t>
            </a:r>
            <a:r>
              <a:rPr lang="ru-RU" dirty="0" smtClean="0"/>
              <a:t> влияющую цепь</a:t>
            </a:r>
          </a:p>
          <a:p>
            <a:r>
              <a:rPr lang="en-US" dirty="0" smtClean="0"/>
              <a:t>P2</a:t>
            </a:r>
            <a:r>
              <a:rPr lang="ru-RU" dirty="0" smtClean="0"/>
              <a:t>-мощность помех в цепи подвержены влиянию.</a:t>
            </a:r>
          </a:p>
          <a:p>
            <a:r>
              <a:rPr lang="ru-RU" dirty="0" smtClean="0"/>
              <a:t>Мощность затухания измеряется в «</a:t>
            </a:r>
            <a:r>
              <a:rPr lang="ru-RU" dirty="0" err="1" smtClean="0"/>
              <a:t>Дцб</a:t>
            </a:r>
            <a:r>
              <a:rPr lang="ru-RU" dirty="0" smtClean="0"/>
              <a:t>».</a:t>
            </a:r>
          </a:p>
          <a:p>
            <a:r>
              <a:rPr lang="en-US" dirty="0" smtClean="0"/>
              <a:t>A</a:t>
            </a:r>
            <a:r>
              <a:rPr lang="ru-RU" dirty="0" err="1" smtClean="0"/>
              <a:t>з</a:t>
            </a:r>
            <a:r>
              <a:rPr lang="ru-RU" dirty="0" smtClean="0"/>
              <a:t>- защищенность от помех .</a:t>
            </a:r>
          </a:p>
          <a:p>
            <a:endParaRPr lang="ru-RU" dirty="0"/>
          </a:p>
        </p:txBody>
      </p:sp>
      <p:pic>
        <p:nvPicPr>
          <p:cNvPr id="7" name="Содержимое 6" descr="kfk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995936" y="2636912"/>
            <a:ext cx="5004048" cy="17837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Различают два вида переходов энергии при вилянии между цепями. На ближнем (передающем) и на дальнем (приемном) концах. Влияние проявляется на том конце цепи, где расположен генератор первой цеп называется - </a:t>
            </a:r>
            <a:r>
              <a:rPr lang="ru-RU" u="sng" dirty="0" smtClean="0"/>
              <a:t>переходным влиянием </a:t>
            </a:r>
            <a:r>
              <a:rPr lang="ru-RU" dirty="0" smtClean="0"/>
              <a:t>на ближнем передающем конце обозначается «</a:t>
            </a:r>
            <a:r>
              <a:rPr lang="ru-RU" dirty="0" err="1" smtClean="0"/>
              <a:t>Ао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Влияние на противоположных концах цепи называется- </a:t>
            </a:r>
            <a:r>
              <a:rPr lang="ru-RU" u="sng" dirty="0" smtClean="0"/>
              <a:t>переходным влиянием</a:t>
            </a:r>
            <a:r>
              <a:rPr lang="ru-RU" dirty="0" smtClean="0"/>
              <a:t> на дальнем (приемном конце «</a:t>
            </a:r>
            <a:r>
              <a:rPr lang="ru-RU" dirty="0" err="1" smtClean="0"/>
              <a:t>Аl</a:t>
            </a:r>
            <a:r>
              <a:rPr lang="ru-RU" dirty="0" smtClean="0"/>
              <a:t>»)</a:t>
            </a:r>
          </a:p>
          <a:p>
            <a:r>
              <a:rPr lang="ru-RU" dirty="0" smtClean="0"/>
              <a:t>На ближнем конце:</a:t>
            </a:r>
          </a:p>
          <a:p>
            <a:r>
              <a:rPr lang="ru-RU" dirty="0" smtClean="0"/>
              <a:t>Ао=10lg</a:t>
            </a:r>
            <a:r>
              <a:rPr lang="en-US" dirty="0" smtClean="0"/>
              <a:t>*P10/P20</a:t>
            </a:r>
            <a:endParaRPr lang="ru-RU" dirty="0" smtClean="0"/>
          </a:p>
          <a:p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ru-RU" dirty="0" smtClean="0"/>
              <a:t> дальнем конце:</a:t>
            </a:r>
          </a:p>
          <a:p>
            <a:r>
              <a:rPr lang="en-US" dirty="0" smtClean="0"/>
              <a:t>Al=10lg*P10/P20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Наряду с </a:t>
            </a:r>
            <a:r>
              <a:rPr lang="ru-RU" dirty="0" err="1" smtClean="0"/>
              <a:t>Ао</a:t>
            </a:r>
            <a:r>
              <a:rPr lang="ru-RU" dirty="0" smtClean="0"/>
              <a:t> и А</a:t>
            </a:r>
            <a:r>
              <a:rPr lang="en-US" dirty="0" smtClean="0"/>
              <a:t>l</a:t>
            </a:r>
            <a:r>
              <a:rPr lang="ru-RU" dirty="0" smtClean="0"/>
              <a:t> в технике связи широко используется параметр Аз (-защита от помех)- представляет собой разность уровней полезного сигнала и помех в рассматриваемом токе  </a:t>
            </a:r>
          </a:p>
          <a:p>
            <a:r>
              <a:rPr lang="ru-RU" dirty="0" err="1" smtClean="0"/>
              <a:t>Аз=Рс-Рп</a:t>
            </a:r>
            <a:r>
              <a:rPr lang="ru-RU" dirty="0" smtClean="0"/>
              <a:t> (уравнение полезного сигнала и помех).</a:t>
            </a:r>
          </a:p>
          <a:p>
            <a:r>
              <a:rPr lang="ru-RU" dirty="0" smtClean="0"/>
              <a:t>Аз=10</a:t>
            </a:r>
            <a:r>
              <a:rPr lang="en-US" dirty="0" err="1" smtClean="0"/>
              <a:t>lg</a:t>
            </a:r>
            <a:r>
              <a:rPr lang="en-US" dirty="0" smtClean="0"/>
              <a:t>*Pc/P</a:t>
            </a:r>
            <a:r>
              <a:rPr lang="ru-RU" dirty="0" err="1" smtClean="0"/>
              <a:t>п</a:t>
            </a:r>
            <a:endParaRPr lang="ru-RU" dirty="0" smtClean="0"/>
          </a:p>
          <a:p>
            <a:r>
              <a:rPr lang="ru-RU" dirty="0" smtClean="0"/>
              <a:t>Введение данного параметра обусловлено тем, что для обеспечения должного качества связи необходимо, чтобы мощность полезного сигнала превосходила мощность помех на определенную величину.</a:t>
            </a:r>
          </a:p>
          <a:p>
            <a:r>
              <a:rPr lang="ru-RU" dirty="0" err="1" smtClean="0"/>
              <a:t>Аз=Ас-аl</a:t>
            </a:r>
            <a:endParaRPr lang="ru-RU" dirty="0" smtClean="0"/>
          </a:p>
          <a:p>
            <a:r>
              <a:rPr lang="ru-RU" dirty="0" smtClean="0"/>
              <a:t>Аз</a:t>
            </a:r>
            <a:r>
              <a:rPr lang="en-US" dirty="0" smtClean="0"/>
              <a:t>=10lg(P10/P2l)-</a:t>
            </a:r>
            <a:r>
              <a:rPr lang="en-US" dirty="0" err="1" smtClean="0"/>
              <a:t>lg</a:t>
            </a:r>
            <a:r>
              <a:rPr lang="en-US" dirty="0" smtClean="0"/>
              <a:t>(P10/1l)=10lg(P1l/P2l)</a:t>
            </a:r>
            <a:endParaRPr lang="ru-RU" dirty="0" smtClean="0"/>
          </a:p>
          <a:p>
            <a:r>
              <a:rPr lang="ru-RU" dirty="0" smtClean="0"/>
              <a:t>Переходное затухание может быть выражено через токи и напряжение.</a:t>
            </a:r>
          </a:p>
          <a:p>
            <a:r>
              <a:rPr lang="en-US" dirty="0" smtClean="0"/>
              <a:t>Al=10lg(P10/P1l)=20lg/I10*     l/I20*    l2</a:t>
            </a:r>
            <a:endParaRPr lang="ru-RU" dirty="0" smtClean="0"/>
          </a:p>
          <a:p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923928" y="5301208"/>
            <a:ext cx="72008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3995936" y="5301208"/>
            <a:ext cx="72008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067944" y="5301208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067944" y="5301208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067944" y="5373216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4067944" y="5373216"/>
            <a:ext cx="72008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067944" y="5445224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олилиния 29"/>
          <p:cNvSpPr/>
          <p:nvPr/>
        </p:nvSpPr>
        <p:spPr>
          <a:xfrm>
            <a:off x="4080387" y="5407742"/>
            <a:ext cx="63910" cy="2458"/>
          </a:xfrm>
          <a:custGeom>
            <a:avLst/>
            <a:gdLst>
              <a:gd name="connsiteX0" fmla="*/ 0 w 63910"/>
              <a:gd name="connsiteY0" fmla="*/ 0 h 2458"/>
              <a:gd name="connsiteX1" fmla="*/ 63910 w 63910"/>
              <a:gd name="connsiteY1" fmla="*/ 2458 h 2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3910" h="2458">
                <a:moveTo>
                  <a:pt x="0" y="0"/>
                </a:moveTo>
                <a:lnTo>
                  <a:pt x="63910" y="2458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4788024" y="5301208"/>
            <a:ext cx="72008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4860032" y="5301208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4860032" y="530120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932040" y="5373216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4932040" y="5373216"/>
            <a:ext cx="72008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932040" y="5445224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олилиния 46"/>
          <p:cNvSpPr/>
          <p:nvPr/>
        </p:nvSpPr>
        <p:spPr>
          <a:xfrm>
            <a:off x="4948084" y="5405284"/>
            <a:ext cx="29497" cy="9832"/>
          </a:xfrm>
          <a:custGeom>
            <a:avLst/>
            <a:gdLst>
              <a:gd name="connsiteX0" fmla="*/ 0 w 29497"/>
              <a:gd name="connsiteY0" fmla="*/ 4916 h 9832"/>
              <a:gd name="connsiteX1" fmla="*/ 29497 w 29497"/>
              <a:gd name="connsiteY1" fmla="*/ 9832 h 9832"/>
              <a:gd name="connsiteX2" fmla="*/ 0 w 29497"/>
              <a:gd name="connsiteY2" fmla="*/ 4916 h 9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497" h="9832">
                <a:moveTo>
                  <a:pt x="0" y="4916"/>
                </a:moveTo>
                <a:cubicBezTo>
                  <a:pt x="14748" y="0"/>
                  <a:pt x="4916" y="1639"/>
                  <a:pt x="29497" y="9832"/>
                </a:cubicBezTo>
                <a:lnTo>
                  <a:pt x="0" y="4916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Электромагнитная связь, а следовательно, переходное затухание и </a:t>
            </a:r>
            <a:r>
              <a:rPr lang="ru-RU" dirty="0" err="1" smtClean="0"/>
              <a:t>соответвенно</a:t>
            </a:r>
            <a:r>
              <a:rPr lang="ru-RU" dirty="0" smtClean="0"/>
              <a:t> степень виляния между цепями обуславливается взаимным  распределением проводников влияющей и подверженной влиянию цепей, системы связи, типом скрутки.</a:t>
            </a:r>
          </a:p>
          <a:p>
            <a:r>
              <a:rPr lang="ru-RU" dirty="0" smtClean="0"/>
              <a:t>Степенью конструктивной однородности, как по длине, так и по сечению, качеством применяемого материала.</a:t>
            </a:r>
          </a:p>
          <a:p>
            <a:r>
              <a:rPr lang="ru-RU" dirty="0" smtClean="0"/>
              <a:t>Кроме того мешающее влияние зависит от длины и частоты передаваемых сигналов связи. Чем выше частота передачи тока и длиннее линия, тем сильнее взаимное виляние.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Параметры передачи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7467600" cy="645333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Для осуществления телефонной и других  видов по кабелям передается электрический переменный </a:t>
            </a:r>
            <a:r>
              <a:rPr lang="ru-RU" dirty="0" err="1" smtClean="0"/>
              <a:t>ток~</a:t>
            </a:r>
            <a:r>
              <a:rPr lang="ru-RU" dirty="0" smtClean="0"/>
              <a:t> </a:t>
            </a:r>
            <a:r>
              <a:rPr lang="en-US" dirty="0" smtClean="0"/>
              <a:t>Y</a:t>
            </a:r>
            <a:r>
              <a:rPr lang="ru-RU" dirty="0" smtClean="0"/>
              <a:t>, частота </a:t>
            </a:r>
            <a:r>
              <a:rPr lang="en-US" dirty="0" smtClean="0"/>
              <a:t>f</a:t>
            </a:r>
            <a:r>
              <a:rPr lang="ru-RU" dirty="0" smtClean="0"/>
              <a:t> , которая выражается в Гц.</a:t>
            </a:r>
          </a:p>
          <a:p>
            <a:r>
              <a:rPr lang="ru-RU" dirty="0" smtClean="0"/>
              <a:t>Между жилами </a:t>
            </a:r>
            <a:r>
              <a:rPr lang="ru-RU" dirty="0" err="1" smtClean="0"/>
              <a:t>двухповодной</a:t>
            </a:r>
            <a:r>
              <a:rPr lang="ru-RU" dirty="0" smtClean="0"/>
              <a:t> цепи возникает ~ электрическое поле, а вокруг каждой жилы - ~ магнитное поле. В результате вдоль линии распространяется электромагнитное волна, т.е. происходит передача электромагнитной энергии.</a:t>
            </a:r>
          </a:p>
          <a:p>
            <a:r>
              <a:rPr lang="ru-RU" dirty="0" smtClean="0"/>
              <a:t>Дальность и качество связи зависят от электрических свойств линий, которые определяются электрическими характеристиками или электрическими параметрами кабелей. Значение </a:t>
            </a:r>
            <a:r>
              <a:rPr lang="ru-RU" dirty="0" err="1" smtClean="0"/>
              <a:t>эл</a:t>
            </a:r>
            <a:r>
              <a:rPr lang="ru-RU" dirty="0" smtClean="0"/>
              <a:t>. характеристик кабелей должны строго соответствовать нормам (ГОСТ). Процесс распространения электромагнитной энергии вдоль цепи определяется параметрами передачи. Параметры передачи разделяются на: первичные ,обусловленные конструкцией и свойствами материалов кабелей и вторичные, зависящие от первичных.</a:t>
            </a:r>
          </a:p>
          <a:p>
            <a:r>
              <a:rPr lang="ru-RU" dirty="0" smtClean="0"/>
              <a:t>К первичным параметрам передачи  относится: активное сопротивление цепи R, индуктивность L, электрическая емкость С и проводимость изоляции G.</a:t>
            </a:r>
          </a:p>
          <a:p>
            <a:r>
              <a:rPr lang="ru-RU" dirty="0" smtClean="0"/>
              <a:t>Их величины относят обычно к 1 км длины линий.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u="sng" dirty="0" smtClean="0"/>
              <a:t>Электромагнитное влияния</a:t>
            </a:r>
            <a:r>
              <a:rPr lang="ru-RU" dirty="0" smtClean="0"/>
              <a:t> по своему характеру делятся на: регулярные, е регулируемые, не посредственные, косвенные.</a:t>
            </a:r>
          </a:p>
          <a:p>
            <a:r>
              <a:rPr lang="ru-RU" u="sng" dirty="0" smtClean="0"/>
              <a:t>Регулярные </a:t>
            </a:r>
            <a:r>
              <a:rPr lang="ru-RU" dirty="0" smtClean="0"/>
              <a:t> влияния имеют место при идеальной «расчетной» симметрии конструкции рассматриваемых групп цепей.</a:t>
            </a:r>
          </a:p>
          <a:p>
            <a:r>
              <a:rPr lang="ru-RU" u="sng" dirty="0" smtClean="0"/>
              <a:t>Не регулярные</a:t>
            </a:r>
            <a:r>
              <a:rPr lang="ru-RU" dirty="0" smtClean="0"/>
              <a:t> влияния обусловлены отклонениями конструкций от идеально симметричных и неоднородности цепей.</a:t>
            </a:r>
          </a:p>
          <a:p>
            <a:r>
              <a:rPr lang="ru-RU" u="sng" dirty="0" smtClean="0"/>
              <a:t>Непосредственнее</a:t>
            </a:r>
            <a:r>
              <a:rPr lang="ru-RU" dirty="0" smtClean="0"/>
              <a:t> влияния- это взаимные влияния между двумя однородным согласованно нагруженных цепями.</a:t>
            </a:r>
          </a:p>
          <a:p>
            <a:r>
              <a:rPr lang="ru-RU" u="sng" dirty="0" smtClean="0"/>
              <a:t>Косвенные влияния-</a:t>
            </a:r>
            <a:r>
              <a:rPr lang="ru-RU" dirty="0" smtClean="0"/>
              <a:t> это влияния через 3-е цепи (соседние цепи, экраны, оболочки  деталей ), а также вследствие отражений за счет неоднородности цепей и не согласованность нагрузок.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Параметры передачи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На рисунке </a:t>
            </a:r>
            <a:r>
              <a:rPr lang="ru-RU" dirty="0" err="1" smtClean="0"/>
              <a:t>прведена</a:t>
            </a:r>
            <a:r>
              <a:rPr lang="ru-RU" dirty="0" smtClean="0"/>
              <a:t> эквивалентная схема участка двухпроводной цепи.</a:t>
            </a:r>
          </a:p>
          <a:p>
            <a:endParaRPr lang="ru-RU" dirty="0"/>
          </a:p>
        </p:txBody>
      </p:sp>
      <p:pic>
        <p:nvPicPr>
          <p:cNvPr id="5" name="Содержимое 4" descr="Безымянный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067944" y="1628800"/>
            <a:ext cx="4399617" cy="243640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 реальной цепи все параметры равномерно </a:t>
            </a:r>
            <a:r>
              <a:rPr lang="ru-RU" dirty="0" err="1" smtClean="0"/>
              <a:t>распроеелены</a:t>
            </a:r>
            <a:r>
              <a:rPr lang="ru-RU" dirty="0" smtClean="0"/>
              <a:t> по длине, а  на схеме они условно показаны сосредоточенными в одном месте.</a:t>
            </a:r>
          </a:p>
          <a:p>
            <a:r>
              <a:rPr lang="ru-RU" dirty="0" smtClean="0"/>
              <a:t>Основными вторичными параметрами является коэффициент затухания Х и волновое сопротивление     </a:t>
            </a:r>
          </a:p>
          <a:p>
            <a:r>
              <a:rPr lang="en-US" dirty="0" smtClean="0"/>
              <a:t>R</a:t>
            </a:r>
            <a:r>
              <a:rPr lang="ru-RU" dirty="0" smtClean="0"/>
              <a:t>~=</a:t>
            </a:r>
            <a:r>
              <a:rPr lang="en-US" dirty="0" smtClean="0"/>
              <a:t>R</a:t>
            </a:r>
            <a:r>
              <a:rPr lang="ru-RU" dirty="0" err="1" smtClean="0"/>
              <a:t>пэ+</a:t>
            </a:r>
            <a:r>
              <a:rPr lang="en-US" dirty="0" smtClean="0"/>
              <a:t>R</a:t>
            </a:r>
            <a:r>
              <a:rPr lang="ru-RU" dirty="0" err="1" smtClean="0"/>
              <a:t>бл+</a:t>
            </a:r>
            <a:r>
              <a:rPr lang="en-US" dirty="0" smtClean="0"/>
              <a:t>R</a:t>
            </a:r>
            <a:r>
              <a:rPr lang="ru-RU" dirty="0" smtClean="0"/>
              <a:t>м</a:t>
            </a:r>
          </a:p>
          <a:p>
            <a:r>
              <a:rPr lang="en-US" dirty="0" smtClean="0"/>
              <a:t>R</a:t>
            </a:r>
            <a:r>
              <a:rPr lang="ru-RU" dirty="0" err="1" smtClean="0"/>
              <a:t>пэ</a:t>
            </a:r>
            <a:r>
              <a:rPr lang="ru-RU" dirty="0" smtClean="0"/>
              <a:t>- сопротивление за счет поверхностного эффекта.</a:t>
            </a:r>
          </a:p>
          <a:p>
            <a:r>
              <a:rPr lang="en-US" dirty="0" smtClean="0"/>
              <a:t>R</a:t>
            </a:r>
            <a:r>
              <a:rPr lang="ru-RU" dirty="0" err="1" smtClean="0"/>
              <a:t>бл</a:t>
            </a:r>
            <a:r>
              <a:rPr lang="ru-RU" dirty="0" smtClean="0"/>
              <a:t>- сопротивление за счет эффекта близости.</a:t>
            </a:r>
          </a:p>
          <a:p>
            <a:r>
              <a:rPr lang="en-US" dirty="0" smtClean="0"/>
              <a:t>R</a:t>
            </a:r>
            <a:r>
              <a:rPr lang="ru-RU" dirty="0" smtClean="0"/>
              <a:t>м-сопротивление за счет потери энергии в окружающих металлических частях кабеля (в соседних жилах, экране, оболочке и т.д.)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r>
              <a:rPr lang="ru-RU" sz="3600" u="sng" dirty="0" smtClean="0"/>
              <a:t>Явление поверхностного эффекта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7467600" cy="5073427"/>
          </a:xfrm>
        </p:spPr>
        <p:txBody>
          <a:bodyPr>
            <a:normAutofit fontScale="70000" lnSpcReduction="20000"/>
          </a:bodyPr>
          <a:lstStyle/>
          <a:p>
            <a:r>
              <a:rPr lang="ru-RU" u="sng" dirty="0" smtClean="0"/>
              <a:t>Явление поверхностного эффекта</a:t>
            </a:r>
            <a:r>
              <a:rPr lang="ru-RU" dirty="0" smtClean="0"/>
              <a:t> состоит в следующем при прохождении по цепи переменного тока высокой частоты </a:t>
            </a:r>
            <a:r>
              <a:rPr lang="ru-RU" dirty="0" err="1" smtClean="0"/>
              <a:t>f</a:t>
            </a:r>
            <a:r>
              <a:rPr lang="ru-RU" dirty="0" smtClean="0"/>
              <a:t> внутри каждого проводника вследствие пересечения его силовыми пересечения его силовыми линиями внутреннего магнитного поля образуется вихревые токи, которые замыкаются в толще проводника.</a:t>
            </a:r>
          </a:p>
          <a:p>
            <a:r>
              <a:rPr lang="ru-RU" dirty="0" smtClean="0"/>
              <a:t>Направление вихревых токов в центре проводника противоположному направлению основного тока, а у поверхности совпадает с основным током. В результате плотность тока внутри  проводника уменьшается, а ближе к поверхности возрастает. При высокой частоте ток протекает только у поверхности проводника, глубина его погружения незначительна, полезное поперечное сечение проводника как бы уменьшается и, следовательно, увеличивается его </a:t>
            </a:r>
            <a:r>
              <a:rPr lang="en-US" dirty="0" smtClean="0"/>
              <a:t>R</a:t>
            </a:r>
            <a:r>
              <a:rPr lang="ru-RU" dirty="0" smtClean="0"/>
              <a:t>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u="sng" dirty="0" smtClean="0"/>
              <a:t>Увеличение сопротивления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467600" cy="4929411"/>
          </a:xfrm>
        </p:spPr>
        <p:txBody>
          <a:bodyPr>
            <a:normAutofit fontScale="77500" lnSpcReduction="20000"/>
          </a:bodyPr>
          <a:lstStyle/>
          <a:p>
            <a:r>
              <a:rPr lang="ru-RU" u="sng" dirty="0" smtClean="0"/>
              <a:t>Увеличение сопротивления</a:t>
            </a:r>
            <a:r>
              <a:rPr lang="ru-RU" dirty="0" smtClean="0"/>
              <a:t> за счет </a:t>
            </a:r>
            <a:r>
              <a:rPr lang="ru-RU" dirty="0" err="1" smtClean="0"/>
              <a:t>эфекта</a:t>
            </a:r>
            <a:r>
              <a:rPr lang="ru-RU" dirty="0" smtClean="0"/>
              <a:t> близости так же вызвано перераспределением плотности тока в проводниках вследствие взаимодействия основного и вихревого токов. Внешнее магнитное поле провода «а» пересекая провод «в» образует в нем вихревые токи, которые на поверхности, провода «а» совпадают с основным током по направлению. На противоположной стороне «в» вихревые токи направлены против основного тока. Аналогично перераспределяются токи в проводе, а также вследствие потерь на вихревые токи в соседнем проводе цепи ее активное сопротивление  R, активное сопротивление возрастает. Чем ближе находятся провода друг к другу, тем сильнее сказывается эффект близости.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u="sng" dirty="0" smtClean="0"/>
              <a:t>Увеличение сопротивление за счет потерь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u="sng" dirty="0" smtClean="0"/>
              <a:t>Увеличение сопротивление за счет потерь</a:t>
            </a:r>
            <a:r>
              <a:rPr lang="ru-RU" dirty="0" smtClean="0"/>
              <a:t> в металлических частях кабеля объясняется следующим:</a:t>
            </a:r>
          </a:p>
          <a:p>
            <a:r>
              <a:rPr lang="ru-RU" dirty="0" smtClean="0"/>
              <a:t>Силовые линии магнитного поля, созданного протекающим по рассматриваемой цепи тока, образуют вихревые токи в соседних жилах, экране, оболочке и брони кабеля. Часть передаваемой энергии переходит в металлические элементы кабеля и, нагревая их, рассеивается в виде тепловых потерь.</a:t>
            </a:r>
          </a:p>
          <a:p>
            <a:r>
              <a:rPr lang="ru-RU" dirty="0" smtClean="0"/>
              <a:t>Величины отдельных составляющих </a:t>
            </a:r>
            <a:r>
              <a:rPr lang="ru-RU" dirty="0" err="1" smtClean="0"/>
              <a:t>Rа</a:t>
            </a:r>
            <a:r>
              <a:rPr lang="ru-RU" dirty="0" smtClean="0"/>
              <a:t> цепи, например, в кабеле звездной скрутки с жилами     1,2мм, при f=108кГц характеризуется следующими данными: Ro=31,9 Ом/км; Rп.э.=22,9 Ом/км; Rбл=8,2 Ом/км; Rм=6,5 Ом/км.</a:t>
            </a:r>
          </a:p>
          <a:p>
            <a:r>
              <a:rPr lang="ru-RU" dirty="0" smtClean="0"/>
              <a:t>R= </a:t>
            </a:r>
            <a:r>
              <a:rPr lang="ru-RU" dirty="0" err="1" smtClean="0"/>
              <a:t>Rо+Rп.э.+</a:t>
            </a:r>
            <a:r>
              <a:rPr lang="ru-RU" dirty="0" smtClean="0"/>
              <a:t> Rбл+Rм=69,15 Ом/км.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u="sng" dirty="0" smtClean="0"/>
              <a:t>Индуктивность цепи.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7467600" cy="471338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Согласно закону э/магнитной индукции в кабельной цепи возникает, т.е. индуктируется ЭДС (электродвижущая сила.) вызванная изменением магнитного поля. При этом индуктивная ЭДС может быть вызвана изменением магнитного потока в соседней цепи (взаимоиндукция) И в той же цепи (самоиндукция). Индуктивная ЭДС, взаимодействуя с остальным током, передаваемые по цепи создает дополнительное сопротивление R, которое называется Х~.</a:t>
            </a:r>
          </a:p>
          <a:p>
            <a:r>
              <a:rPr lang="ru-RU" dirty="0" smtClean="0"/>
              <a:t>Индуктивность цепи зависит от материала, формы и  размеров проводников, а так же от расстояния между ними. ( мил Генри на км).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u="sng" dirty="0" smtClean="0"/>
              <a:t>Емкость цепи.</a:t>
            </a:r>
            <a:r>
              <a:rPr lang="ru-RU" sz="31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Емкость цепи аналогична емкости конденсатора, у которого обкладками служат поверхности проводников, а диэлектриком – изоляционный материал. </a:t>
            </a:r>
          </a:p>
          <a:p>
            <a:r>
              <a:rPr lang="ru-RU" dirty="0" smtClean="0"/>
              <a:t>Емкость цепи зависит от размера проводников диаметра проводников, расстояния  между ними, свойств изоляционного материала, шага скрутки и близости проводников к оболочке. Единица измерения нФ*км.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114</TotalTime>
  <Words>1705</Words>
  <Application>Microsoft Office PowerPoint</Application>
  <PresentationFormat>Экран (4:3)</PresentationFormat>
  <Paragraphs>88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Техническая</vt:lpstr>
      <vt:lpstr>Параметры передачи</vt:lpstr>
      <vt:lpstr>Параметры передачи</vt:lpstr>
      <vt:lpstr>Параметры передачи</vt:lpstr>
      <vt:lpstr>Слайд 4</vt:lpstr>
      <vt:lpstr>Явление поверхностного эффекта</vt:lpstr>
      <vt:lpstr>Увеличение сопротивления </vt:lpstr>
      <vt:lpstr>Увеличение сопротивление за счет потерь </vt:lpstr>
      <vt:lpstr>Индуктивность цепи. </vt:lpstr>
      <vt:lpstr>Емкость цепи.  </vt:lpstr>
      <vt:lpstr>Проводимость изоляции G. </vt:lpstr>
      <vt:lpstr>Слайд 11</vt:lpstr>
      <vt:lpstr>Слайд 12</vt:lpstr>
      <vt:lpstr>Слайд 13</vt:lpstr>
      <vt:lpstr>Слайд 14</vt:lpstr>
      <vt:lpstr>ВТОРИЧНЫЕ ПАРАМЕТРЫ ПЕРЕДЧИ 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Параметры передачи</dc:title>
  <dc:creator>Сергей Султреков</dc:creator>
  <cp:lastModifiedBy>1</cp:lastModifiedBy>
  <cp:revision>16</cp:revision>
  <dcterms:created xsi:type="dcterms:W3CDTF">2015-11-09T10:56:53Z</dcterms:created>
  <dcterms:modified xsi:type="dcterms:W3CDTF">2020-03-14T01:13:21Z</dcterms:modified>
</cp:coreProperties>
</file>