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assistant.ru/?predmet=russian&amp;theme=glagoli_sovershennogo_I_nesovershennogo_vi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7327574" cy="55172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20880" cy="15841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200" b="1" i="1" dirty="0" smtClean="0">
                <a:solidFill>
                  <a:schemeClr val="accent6">
                    <a:lumMod val="50000"/>
                  </a:schemeClr>
                </a:solidFill>
              </a:rPr>
              <a:t>Глаголы совершенного и несовершенного вида</a:t>
            </a:r>
            <a:endParaRPr lang="ru-RU" sz="5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1\Desktop\1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736" y="2492896"/>
            <a:ext cx="2376264" cy="3946545"/>
          </a:xfrm>
          <a:prstGeom prst="rect">
            <a:avLst/>
          </a:prstGeom>
          <a:noFill/>
        </p:spPr>
      </p:pic>
      <p:pic>
        <p:nvPicPr>
          <p:cNvPr id="1028" name="Picture 4" descr="C:\Users\1\Desktop\im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267744" cy="28520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2780928"/>
            <a:ext cx="64123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Графический диктант</a:t>
            </a:r>
          </a:p>
          <a:p>
            <a:endParaRPr lang="ru-RU" sz="4800" b="1" i="1" dirty="0" smtClean="0"/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effectLst/>
              </a:rPr>
              <a:t>приготовит</a:t>
            </a:r>
            <a:endParaRPr lang="ru-RU" sz="7200" i="1" dirty="0">
              <a:effectLst/>
            </a:endParaRPr>
          </a:p>
        </p:txBody>
      </p:sp>
      <p:pic>
        <p:nvPicPr>
          <p:cNvPr id="10242" name="Picture 2" descr="C:\Users\1\Desktop\banner_shutterstock_11161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552728" cy="4351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1484784"/>
            <a:ext cx="3738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что сделает?</a:t>
            </a:r>
            <a:endParaRPr lang="ru-RU" sz="4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8280920" cy="4176464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Глаголы СВ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отвечают в инфинитиве на вопрос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что сделать?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и обозначают законченное действие (прочитать) или действие, достигшее определенного предела (похудеть).</a:t>
            </a:r>
            <a:endParaRPr lang="ru-RU" sz="3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279" y="5229200"/>
            <a:ext cx="980721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effectLst/>
              </a:rPr>
              <a:t>петь</a:t>
            </a:r>
            <a:endParaRPr lang="ru-RU" sz="8000" i="1" dirty="0">
              <a:effectLst/>
            </a:endParaRPr>
          </a:p>
        </p:txBody>
      </p:sp>
      <p:pic>
        <p:nvPicPr>
          <p:cNvPr id="11266" name="Picture 2" descr="C:\Users\1\Desktop\khor_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5661248" cy="5661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476672"/>
            <a:ext cx="348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что делать?</a:t>
            </a:r>
            <a:endParaRPr lang="ru-RU" sz="4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8568952" cy="4536504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Глаголы НСВ</a:t>
            </a:r>
            <a:r>
              <a:rPr lang="ru-RU" sz="3600" i="1" dirty="0" smtClean="0">
                <a:solidFill>
                  <a:schemeClr val="tx1"/>
                </a:solidFill>
              </a:rPr>
              <a:t> отвечают в инфинитиве на </a:t>
            </a:r>
            <a:r>
              <a:rPr lang="ru-RU" sz="3600" i="1" dirty="0" smtClean="0">
                <a:solidFill>
                  <a:schemeClr val="tx1"/>
                </a:solidFill>
              </a:rPr>
              <a:t>вопрос </a:t>
            </a:r>
            <a:r>
              <a:rPr lang="ru-RU" sz="4400" b="1" i="1" dirty="0" smtClean="0">
                <a:solidFill>
                  <a:schemeClr val="tx1"/>
                </a:solidFill>
              </a:rPr>
              <a:t>что делать</a:t>
            </a:r>
            <a:r>
              <a:rPr lang="ru-RU" sz="4400" b="1" i="1" dirty="0" smtClean="0">
                <a:solidFill>
                  <a:schemeClr val="tx1"/>
                </a:solidFill>
              </a:rPr>
              <a:t>?</a:t>
            </a:r>
            <a:r>
              <a:rPr lang="ru-RU" sz="3600" i="1" dirty="0" smtClean="0">
                <a:solidFill>
                  <a:schemeClr val="tx1"/>
                </a:solidFill>
              </a:rPr>
              <a:t> и не обозначают законченного действия (читать</a:t>
            </a:r>
            <a:r>
              <a:rPr lang="ru-RU" sz="3600" i="1" dirty="0" smtClean="0">
                <a:solidFill>
                  <a:schemeClr val="tx1"/>
                </a:solidFill>
              </a:rPr>
              <a:t>) или </a:t>
            </a:r>
            <a:r>
              <a:rPr lang="ru-RU" sz="3600" i="1" dirty="0" smtClean="0">
                <a:solidFill>
                  <a:schemeClr val="tx1"/>
                </a:solidFill>
              </a:rPr>
              <a:t>действия, достигшего </a:t>
            </a:r>
            <a:r>
              <a:rPr lang="ru-RU" sz="3600" i="1" dirty="0" smtClean="0">
                <a:solidFill>
                  <a:schemeClr val="tx1"/>
                </a:solidFill>
              </a:rPr>
              <a:t>не определенного </a:t>
            </a:r>
            <a:r>
              <a:rPr lang="ru-RU" sz="3600" i="1" dirty="0" smtClean="0">
                <a:solidFill>
                  <a:schemeClr val="tx1"/>
                </a:solidFill>
              </a:rPr>
              <a:t>предела (худеть).</a:t>
            </a:r>
            <a:endParaRPr lang="ru-RU" sz="3600" i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7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2411"/>
            <a:ext cx="1201569" cy="19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effectLst/>
              </a:rPr>
              <a:t>мечтают</a:t>
            </a:r>
            <a:endParaRPr lang="ru-RU" sz="8000" i="1" dirty="0">
              <a:effectLst/>
            </a:endParaRPr>
          </a:p>
        </p:txBody>
      </p:sp>
      <p:pic>
        <p:nvPicPr>
          <p:cNvPr id="12290" name="Picture 2" descr="C:\Users\1\Desktop\dream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60840" cy="50387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548680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что делают?</a:t>
            </a:r>
            <a:endParaRPr lang="ru-RU" sz="4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8568952" cy="4536504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Глаголы НСВ</a:t>
            </a:r>
            <a:r>
              <a:rPr lang="ru-RU" sz="3600" i="1" dirty="0" smtClean="0">
                <a:solidFill>
                  <a:schemeClr val="tx1"/>
                </a:solidFill>
              </a:rPr>
              <a:t> отвечают в инфинитиве на </a:t>
            </a:r>
            <a:r>
              <a:rPr lang="ru-RU" sz="3600" i="1" dirty="0" smtClean="0">
                <a:solidFill>
                  <a:schemeClr val="tx1"/>
                </a:solidFill>
              </a:rPr>
              <a:t>вопрос </a:t>
            </a:r>
            <a:r>
              <a:rPr lang="ru-RU" sz="4400" b="1" i="1" dirty="0" smtClean="0">
                <a:solidFill>
                  <a:schemeClr val="tx1"/>
                </a:solidFill>
              </a:rPr>
              <a:t>что делать</a:t>
            </a:r>
            <a:r>
              <a:rPr lang="ru-RU" sz="4400" b="1" i="1" dirty="0" smtClean="0">
                <a:solidFill>
                  <a:schemeClr val="tx1"/>
                </a:solidFill>
              </a:rPr>
              <a:t>?</a:t>
            </a:r>
            <a:r>
              <a:rPr lang="ru-RU" sz="3600" i="1" dirty="0" smtClean="0">
                <a:solidFill>
                  <a:schemeClr val="tx1"/>
                </a:solidFill>
              </a:rPr>
              <a:t> и не обозначают законченного действия (читать</a:t>
            </a:r>
            <a:r>
              <a:rPr lang="ru-RU" sz="3600" i="1" dirty="0" smtClean="0">
                <a:solidFill>
                  <a:schemeClr val="tx1"/>
                </a:solidFill>
              </a:rPr>
              <a:t>) или действия, </a:t>
            </a:r>
            <a:r>
              <a:rPr lang="ru-RU" sz="3600" i="1" dirty="0" smtClean="0">
                <a:solidFill>
                  <a:schemeClr val="tx1"/>
                </a:solidFill>
              </a:rPr>
              <a:t>достигшего </a:t>
            </a:r>
            <a:r>
              <a:rPr lang="ru-RU" sz="3600" i="1" dirty="0" smtClean="0">
                <a:solidFill>
                  <a:schemeClr val="tx1"/>
                </a:solidFill>
              </a:rPr>
              <a:t>не определенного </a:t>
            </a:r>
            <a:r>
              <a:rPr lang="ru-RU" sz="3600" i="1" dirty="0" smtClean="0">
                <a:solidFill>
                  <a:schemeClr val="tx1"/>
                </a:solidFill>
              </a:rPr>
              <a:t>предела (худеть).</a:t>
            </a:r>
            <a:endParaRPr lang="ru-RU" sz="3600" i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8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431" y="4862411"/>
            <a:ext cx="1201569" cy="19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solidFill>
                  <a:schemeClr val="tx1"/>
                </a:solidFill>
                <a:effectLst/>
              </a:rPr>
              <a:t>Используемые ресурсы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en-US" sz="2000" dirty="0" smtClean="0">
                <a:hlinkClick r:id="rId2"/>
              </a:rPr>
              <a:t>http://school-assistant.ru/?predmet=russian&amp;theme=glagoli_sovershennogo_I_nesovershennogo_vida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861048"/>
            <a:ext cx="749808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/>
              <a:t>Диктуемые слова    </a:t>
            </a:r>
          </a:p>
          <a:p>
            <a:pPr>
              <a:buNone/>
            </a:pPr>
            <a:r>
              <a:rPr lang="ru-RU" sz="2800" i="1" dirty="0" smtClean="0"/>
              <a:t>Поднять, искала, покупаю, нашел, заходило, </a:t>
            </a:r>
            <a:r>
              <a:rPr lang="ru-RU" sz="2800" i="1" dirty="0"/>
              <a:t>будут </a:t>
            </a:r>
            <a:r>
              <a:rPr lang="ru-RU" sz="2800" i="1" dirty="0" smtClean="0"/>
              <a:t>прыгать, нарисовать, приготовит, петь, мечтают.  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34888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Calibri" pitchFamily="34" charset="0"/>
              </a:rPr>
              <a:t>Примечание</a:t>
            </a:r>
          </a:p>
          <a:p>
            <a:r>
              <a:rPr lang="ru-RU" sz="2400" i="1" dirty="0" smtClean="0">
                <a:latin typeface="Calibri" pitchFamily="34" charset="0"/>
              </a:rPr>
              <a:t>Данный вид диктанта предназначен для учащихся 5-х классов</a:t>
            </a:r>
            <a:endParaRPr lang="ru-RU" sz="2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1124744"/>
          <a:ext cx="700845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45"/>
                <a:gridCol w="700845"/>
                <a:gridCol w="700845"/>
                <a:gridCol w="700845"/>
                <a:gridCol w="700845"/>
                <a:gridCol w="700845"/>
                <a:gridCol w="700845"/>
                <a:gridCol w="700845"/>
                <a:gridCol w="700845"/>
                <a:gridCol w="700845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1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2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3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4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5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6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7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8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 9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</a:rPr>
                        <a:t> 10</a:t>
                      </a:r>
                      <a:endParaRPr lang="ru-RU" sz="3200" dirty="0">
                        <a:solidFill>
                          <a:sysClr val="windowText" lastClr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564904"/>
            <a:ext cx="1944216" cy="244827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 гл. </a:t>
            </a:r>
            <a:r>
              <a:rPr lang="en-US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C</a:t>
            </a:r>
            <a:r>
              <a:rPr lang="ru-RU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В</a:t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4000" b="1" i="1" dirty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гл. НСВ</a:t>
            </a:r>
            <a:endParaRPr lang="ru-RU" sz="4000" b="1" i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2195736" y="27809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2915816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635896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421196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5004048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7" action="ppaction://hlinksldjump"/>
          </p:cNvPr>
          <p:cNvSpPr/>
          <p:nvPr/>
        </p:nvSpPr>
        <p:spPr>
          <a:xfrm>
            <a:off x="5652120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>
            <a:off x="637220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709228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7884368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11" action="ppaction://hlinksldjump"/>
          </p:cNvPr>
          <p:cNvSpPr/>
          <p:nvPr/>
        </p:nvSpPr>
        <p:spPr>
          <a:xfrm>
            <a:off x="8532440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7" idx="4"/>
            <a:endCxn id="8" idx="0"/>
          </p:cNvCxnSpPr>
          <p:nvPr/>
        </p:nvCxnSpPr>
        <p:spPr>
          <a:xfrm>
            <a:off x="2303748" y="2996952"/>
            <a:ext cx="72008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6"/>
            <a:endCxn id="9" idx="2"/>
          </p:cNvCxnSpPr>
          <p:nvPr/>
        </p:nvCxnSpPr>
        <p:spPr>
          <a:xfrm>
            <a:off x="3131840" y="461713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9" idx="0"/>
            <a:endCxn id="10" idx="4"/>
          </p:cNvCxnSpPr>
          <p:nvPr/>
        </p:nvCxnSpPr>
        <p:spPr>
          <a:xfrm flipV="1">
            <a:off x="3743908" y="2924944"/>
            <a:ext cx="576064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4"/>
            <a:endCxn id="11" idx="1"/>
          </p:cNvCxnSpPr>
          <p:nvPr/>
        </p:nvCxnSpPr>
        <p:spPr>
          <a:xfrm>
            <a:off x="4319972" y="2924944"/>
            <a:ext cx="715712" cy="1615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6"/>
            <a:endCxn id="12" idx="2"/>
          </p:cNvCxnSpPr>
          <p:nvPr/>
        </p:nvCxnSpPr>
        <p:spPr>
          <a:xfrm>
            <a:off x="5220072" y="461713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2" idx="7"/>
            <a:endCxn id="13" idx="4"/>
          </p:cNvCxnSpPr>
          <p:nvPr/>
        </p:nvCxnSpPr>
        <p:spPr>
          <a:xfrm flipV="1">
            <a:off x="5836508" y="2924944"/>
            <a:ext cx="643704" cy="1615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6"/>
            <a:endCxn id="14" idx="2"/>
          </p:cNvCxnSpPr>
          <p:nvPr/>
        </p:nvCxnSpPr>
        <p:spPr>
          <a:xfrm>
            <a:off x="6588224" y="281693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4" idx="4"/>
            <a:endCxn id="15" idx="1"/>
          </p:cNvCxnSpPr>
          <p:nvPr/>
        </p:nvCxnSpPr>
        <p:spPr>
          <a:xfrm>
            <a:off x="7200292" y="2924944"/>
            <a:ext cx="715712" cy="1831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5" idx="6"/>
            <a:endCxn id="16" idx="2"/>
          </p:cNvCxnSpPr>
          <p:nvPr/>
        </p:nvCxnSpPr>
        <p:spPr>
          <a:xfrm>
            <a:off x="8100392" y="4833156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956376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effectLst/>
                <a:latin typeface="Calibri" pitchFamily="34" charset="0"/>
              </a:rPr>
              <a:t>поднять</a:t>
            </a:r>
            <a:endParaRPr lang="ru-RU" sz="4000" i="1" dirty="0">
              <a:effectLst/>
              <a:latin typeface="Calibri" pitchFamily="34" charset="0"/>
            </a:endParaRPr>
          </a:p>
        </p:txBody>
      </p:sp>
      <p:pic>
        <p:nvPicPr>
          <p:cNvPr id="3074" name="Picture 2" descr="C:\Users\1\Desktop\Screenshot_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336704" cy="3949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980728"/>
            <a:ext cx="3411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что сделать?</a:t>
            </a:r>
            <a:endParaRPr lang="ru-RU" sz="4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4176464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Глаголы СВ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отвечают в инфинитиве на вопрос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что сделать?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и обозначают законченное действие (прочитать) или действие, достигшее определенного предела (похудеть).</a:t>
            </a:r>
            <a:endParaRPr lang="ru-RU" sz="3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9922" y="5157192"/>
            <a:ext cx="102407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effectLst/>
                <a:latin typeface="Calibri" pitchFamily="34" charset="0"/>
              </a:rPr>
              <a:t>искала </a:t>
            </a:r>
            <a:endParaRPr lang="ru-RU" sz="4800" dirty="0">
              <a:effectLst/>
              <a:latin typeface="Calibri" pitchFamily="34" charset="0"/>
            </a:endParaRPr>
          </a:p>
        </p:txBody>
      </p:sp>
      <p:pic>
        <p:nvPicPr>
          <p:cNvPr id="4098" name="Picture 2" descr="C:\Users\1\Desktop\zakazat-lending-peydj-pod-klyuch-moskva-26730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800867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764704"/>
            <a:ext cx="3393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что делала?</a:t>
            </a:r>
            <a:endParaRPr lang="ru-RU" sz="4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568952" cy="4248472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Глаголы НСВ</a:t>
            </a:r>
            <a:r>
              <a:rPr lang="ru-RU" sz="3600" i="1" dirty="0" smtClean="0">
                <a:solidFill>
                  <a:schemeClr val="tx1"/>
                </a:solidFill>
              </a:rPr>
              <a:t> отвечают в инфинитиве на </a:t>
            </a:r>
            <a:r>
              <a:rPr lang="ru-RU" sz="3600" i="1" dirty="0" smtClean="0">
                <a:solidFill>
                  <a:schemeClr val="tx1"/>
                </a:solidFill>
              </a:rPr>
              <a:t>вопрос </a:t>
            </a:r>
            <a:r>
              <a:rPr lang="ru-RU" sz="4400" b="1" i="1" dirty="0" smtClean="0">
                <a:solidFill>
                  <a:schemeClr val="tx1"/>
                </a:solidFill>
              </a:rPr>
              <a:t>что делать</a:t>
            </a:r>
            <a:r>
              <a:rPr lang="ru-RU" sz="4400" b="1" i="1" dirty="0" smtClean="0">
                <a:solidFill>
                  <a:schemeClr val="tx1"/>
                </a:solidFill>
              </a:rPr>
              <a:t>?</a:t>
            </a:r>
            <a:r>
              <a:rPr lang="ru-RU" sz="3600" i="1" dirty="0" smtClean="0">
                <a:solidFill>
                  <a:schemeClr val="tx1"/>
                </a:solidFill>
              </a:rPr>
              <a:t> и не обозначают законченного действия (читать) </a:t>
            </a:r>
            <a:r>
              <a:rPr lang="ru-RU" sz="3600" i="1" dirty="0" smtClean="0">
                <a:solidFill>
                  <a:schemeClr val="tx1"/>
                </a:solidFill>
              </a:rPr>
              <a:t>или действия</a:t>
            </a:r>
            <a:r>
              <a:rPr lang="ru-RU" sz="3600" i="1" dirty="0" smtClean="0">
                <a:solidFill>
                  <a:schemeClr val="tx1"/>
                </a:solidFill>
              </a:rPr>
              <a:t>, достигшего </a:t>
            </a:r>
            <a:r>
              <a:rPr lang="ru-RU" sz="3600" i="1" dirty="0" smtClean="0">
                <a:solidFill>
                  <a:schemeClr val="tx1"/>
                </a:solidFill>
              </a:rPr>
              <a:t>не определенного </a:t>
            </a:r>
            <a:r>
              <a:rPr lang="ru-RU" sz="3600" i="1" dirty="0" smtClean="0">
                <a:solidFill>
                  <a:schemeClr val="tx1"/>
                </a:solidFill>
              </a:rPr>
              <a:t>предела (худеть).</a:t>
            </a:r>
            <a:endParaRPr lang="ru-RU" sz="3600" i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7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431" y="4862411"/>
            <a:ext cx="1201569" cy="19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effectLst/>
                <a:latin typeface="Calibri" pitchFamily="34" charset="0"/>
              </a:rPr>
              <a:t>покупаю</a:t>
            </a:r>
            <a:endParaRPr lang="ru-RU" sz="8000" dirty="0">
              <a:effectLst/>
              <a:latin typeface="Calibri" pitchFamily="34" charset="0"/>
            </a:endParaRPr>
          </a:p>
        </p:txBody>
      </p:sp>
      <p:pic>
        <p:nvPicPr>
          <p:cNvPr id="5122" name="Picture 2" descr="C:\Users\1\Desktop\9f6c793be68976ad3d2cdf9886f5d21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7022554" cy="4697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764704"/>
            <a:ext cx="344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что делаю?</a:t>
            </a:r>
            <a:endParaRPr lang="ru-RU" sz="4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8568952" cy="4248472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Глаголы НСВ</a:t>
            </a:r>
            <a:r>
              <a:rPr lang="ru-RU" sz="3600" i="1" dirty="0" smtClean="0">
                <a:solidFill>
                  <a:schemeClr val="tx1"/>
                </a:solidFill>
              </a:rPr>
              <a:t> отвечают в инфинитиве на </a:t>
            </a:r>
            <a:r>
              <a:rPr lang="ru-RU" sz="3600" i="1" dirty="0" smtClean="0">
                <a:solidFill>
                  <a:schemeClr val="tx1"/>
                </a:solidFill>
              </a:rPr>
              <a:t>вопрос </a:t>
            </a:r>
            <a:r>
              <a:rPr lang="ru-RU" sz="4400" b="1" i="1" dirty="0" smtClean="0">
                <a:solidFill>
                  <a:schemeClr val="tx1"/>
                </a:solidFill>
              </a:rPr>
              <a:t>что делать</a:t>
            </a:r>
            <a:r>
              <a:rPr lang="ru-RU" sz="4400" b="1" i="1" dirty="0" smtClean="0">
                <a:solidFill>
                  <a:schemeClr val="tx1"/>
                </a:solidFill>
              </a:rPr>
              <a:t>?</a:t>
            </a:r>
            <a:r>
              <a:rPr lang="ru-RU" sz="3600" i="1" dirty="0" smtClean="0">
                <a:solidFill>
                  <a:schemeClr val="tx1"/>
                </a:solidFill>
              </a:rPr>
              <a:t> и не обозначают законченного действия (читать) </a:t>
            </a:r>
            <a:r>
              <a:rPr lang="ru-RU" sz="3600" i="1" dirty="0" smtClean="0">
                <a:solidFill>
                  <a:schemeClr val="tx1"/>
                </a:solidFill>
              </a:rPr>
              <a:t>или действия</a:t>
            </a:r>
            <a:r>
              <a:rPr lang="ru-RU" sz="3600" i="1" dirty="0" smtClean="0">
                <a:solidFill>
                  <a:schemeClr val="tx1"/>
                </a:solidFill>
              </a:rPr>
              <a:t>, достигшего </a:t>
            </a:r>
            <a:r>
              <a:rPr lang="ru-RU" sz="3600" i="1" dirty="0" smtClean="0">
                <a:solidFill>
                  <a:schemeClr val="tx1"/>
                </a:solidFill>
              </a:rPr>
              <a:t>не определенного </a:t>
            </a:r>
            <a:r>
              <a:rPr lang="ru-RU" sz="3600" i="1" dirty="0" smtClean="0">
                <a:solidFill>
                  <a:schemeClr val="tx1"/>
                </a:solidFill>
              </a:rPr>
              <a:t>предела (худеть).</a:t>
            </a:r>
            <a:endParaRPr lang="ru-RU" sz="3600" i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8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431" y="4862411"/>
            <a:ext cx="1201569" cy="19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effectLst/>
              </a:rPr>
              <a:t>нашел</a:t>
            </a:r>
            <a:endParaRPr lang="ru-RU" sz="8000" dirty="0">
              <a:effectLst/>
            </a:endParaRPr>
          </a:p>
        </p:txBody>
      </p:sp>
      <p:pic>
        <p:nvPicPr>
          <p:cNvPr id="6146" name="Picture 2" descr="C:\Users\1\Desktop\32497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39312"/>
            <a:ext cx="7632848" cy="5118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620688"/>
            <a:ext cx="3624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что сделал?</a:t>
            </a:r>
            <a:endParaRPr lang="ru-RU" sz="4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8280920" cy="4176464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Глаголы СВ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отвечают в инфинитиве на вопрос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что сделать?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и обозначают законченное действие (прочитать) или действие, достигшее определенного предела (похудеть).</a:t>
            </a:r>
            <a:endParaRPr lang="ru-RU" sz="3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9921" y="5157192"/>
            <a:ext cx="102407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effectLst/>
              </a:rPr>
              <a:t>заходило</a:t>
            </a:r>
            <a:endParaRPr lang="ru-RU" sz="8000" dirty="0">
              <a:effectLst/>
            </a:endParaRPr>
          </a:p>
        </p:txBody>
      </p:sp>
      <p:pic>
        <p:nvPicPr>
          <p:cNvPr id="7170" name="Picture 2" descr="C:\Users\1\Desktop\lJe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44562" y="548680"/>
            <a:ext cx="3799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что  делало?</a:t>
            </a:r>
            <a:endParaRPr lang="ru-RU" sz="4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568952" cy="4248472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Глаголы НСВ</a:t>
            </a:r>
            <a:r>
              <a:rPr lang="ru-RU" sz="3600" i="1" dirty="0" smtClean="0">
                <a:solidFill>
                  <a:schemeClr val="tx1"/>
                </a:solidFill>
              </a:rPr>
              <a:t> отвечают в инфинитиве на </a:t>
            </a:r>
            <a:r>
              <a:rPr lang="ru-RU" sz="3600" i="1" dirty="0" smtClean="0">
                <a:solidFill>
                  <a:schemeClr val="tx1"/>
                </a:solidFill>
              </a:rPr>
              <a:t>вопрос </a:t>
            </a:r>
            <a:r>
              <a:rPr lang="ru-RU" sz="4400" b="1" i="1" dirty="0" smtClean="0">
                <a:solidFill>
                  <a:schemeClr val="tx1"/>
                </a:solidFill>
              </a:rPr>
              <a:t>что делать</a:t>
            </a:r>
            <a:r>
              <a:rPr lang="ru-RU" sz="4400" b="1" i="1" dirty="0" smtClean="0">
                <a:solidFill>
                  <a:schemeClr val="tx1"/>
                </a:solidFill>
              </a:rPr>
              <a:t>?</a:t>
            </a:r>
            <a:r>
              <a:rPr lang="ru-RU" sz="3600" i="1" dirty="0" smtClean="0">
                <a:solidFill>
                  <a:schemeClr val="tx1"/>
                </a:solidFill>
              </a:rPr>
              <a:t> и не обозначают законченного действия (читать) </a:t>
            </a:r>
            <a:r>
              <a:rPr lang="ru-RU" sz="3600" i="1" dirty="0" smtClean="0">
                <a:solidFill>
                  <a:schemeClr val="tx1"/>
                </a:solidFill>
              </a:rPr>
              <a:t>или действия</a:t>
            </a:r>
            <a:r>
              <a:rPr lang="ru-RU" sz="3600" i="1" dirty="0" smtClean="0">
                <a:solidFill>
                  <a:schemeClr val="tx1"/>
                </a:solidFill>
              </a:rPr>
              <a:t>, достигшего </a:t>
            </a:r>
            <a:r>
              <a:rPr lang="ru-RU" sz="3600" i="1" dirty="0" smtClean="0">
                <a:solidFill>
                  <a:schemeClr val="tx1"/>
                </a:solidFill>
              </a:rPr>
              <a:t>не определенного </a:t>
            </a:r>
            <a:r>
              <a:rPr lang="ru-RU" sz="3600" i="1" dirty="0" smtClean="0">
                <a:solidFill>
                  <a:schemeClr val="tx1"/>
                </a:solidFill>
              </a:rPr>
              <a:t>предела (худеть).</a:t>
            </a:r>
            <a:endParaRPr lang="ru-RU" sz="3600" i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7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431" y="4862411"/>
            <a:ext cx="1201569" cy="19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effectLst/>
              </a:rPr>
              <a:t>будут прыгать</a:t>
            </a:r>
            <a:endParaRPr lang="ru-RU" sz="6000" dirty="0">
              <a:effectLst/>
            </a:endParaRPr>
          </a:p>
        </p:txBody>
      </p:sp>
      <p:pic>
        <p:nvPicPr>
          <p:cNvPr id="8195" name="Picture 3" descr="C:\Users\1\Desktop\d436365e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696744" cy="47885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196752"/>
            <a:ext cx="474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что буду делать?</a:t>
            </a:r>
            <a:endParaRPr lang="ru-RU" sz="4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16832"/>
            <a:ext cx="8784976" cy="4464496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Глаголы НСВ</a:t>
            </a:r>
            <a:r>
              <a:rPr lang="ru-RU" sz="3600" i="1" dirty="0" smtClean="0">
                <a:solidFill>
                  <a:schemeClr val="tx1"/>
                </a:solidFill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</a:rPr>
              <a:t>будущего времени отвечают </a:t>
            </a:r>
            <a:r>
              <a:rPr lang="ru-RU" sz="3600" i="1" dirty="0" smtClean="0">
                <a:solidFill>
                  <a:schemeClr val="tx1"/>
                </a:solidFill>
              </a:rPr>
              <a:t>в инфинитиве на </a:t>
            </a:r>
            <a:r>
              <a:rPr lang="ru-RU" sz="3600" i="1" dirty="0" smtClean="0">
                <a:solidFill>
                  <a:schemeClr val="tx1"/>
                </a:solidFill>
              </a:rPr>
              <a:t>вопрос </a:t>
            </a:r>
            <a:r>
              <a:rPr lang="ru-RU" sz="4400" b="1" i="1" dirty="0" smtClean="0">
                <a:solidFill>
                  <a:schemeClr val="tx1"/>
                </a:solidFill>
              </a:rPr>
              <a:t>что буду делать</a:t>
            </a:r>
            <a:r>
              <a:rPr lang="ru-RU" sz="4400" b="1" i="1" dirty="0" smtClean="0">
                <a:solidFill>
                  <a:schemeClr val="tx1"/>
                </a:solidFill>
              </a:rPr>
              <a:t>?</a:t>
            </a:r>
            <a:r>
              <a:rPr lang="ru-RU" sz="3600" i="1" dirty="0" smtClean="0">
                <a:solidFill>
                  <a:schemeClr val="tx1"/>
                </a:solidFill>
              </a:rPr>
              <a:t> и не обозначают законченного действия (читать</a:t>
            </a:r>
            <a:r>
              <a:rPr lang="ru-RU" sz="3600" i="1" dirty="0" smtClean="0">
                <a:solidFill>
                  <a:schemeClr val="tx1"/>
                </a:solidFill>
              </a:rPr>
              <a:t>) или действия, достигшего не определенного </a:t>
            </a:r>
            <a:r>
              <a:rPr lang="ru-RU" sz="3600" i="1" dirty="0" smtClean="0">
                <a:solidFill>
                  <a:schemeClr val="tx1"/>
                </a:solidFill>
              </a:rPr>
              <a:t>предела (худеть).</a:t>
            </a:r>
            <a:endParaRPr lang="ru-RU" sz="3600" i="1" dirty="0">
              <a:solidFill>
                <a:schemeClr val="tx1"/>
              </a:solidFill>
              <a:latin typeface="Calibri Light" pitchFamily="34" charset="0"/>
            </a:endParaRPr>
          </a:p>
        </p:txBody>
      </p:sp>
      <p:pic>
        <p:nvPicPr>
          <p:cNvPr id="10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8662" y="5373216"/>
            <a:ext cx="995337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effectLst/>
              </a:rPr>
              <a:t>нарисовать</a:t>
            </a:r>
            <a:endParaRPr lang="ru-RU" sz="6600" i="1" dirty="0">
              <a:effectLst/>
            </a:endParaRPr>
          </a:p>
        </p:txBody>
      </p:sp>
      <p:pic>
        <p:nvPicPr>
          <p:cNvPr id="9218" name="Picture 2" descr="C:\Users\1\Desktop\1-410x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408712" cy="5014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32360" y="620688"/>
            <a:ext cx="3411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что сделать?</a:t>
            </a:r>
            <a:endParaRPr lang="ru-RU" sz="4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176464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Глаголы СВ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отвечают в инфинитиве на вопрос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4400" b="1" i="1" dirty="0" smtClean="0">
                <a:solidFill>
                  <a:schemeClr val="tx1"/>
                </a:solidFill>
                <a:latin typeface="Calibri" pitchFamily="34" charset="0"/>
              </a:rPr>
              <a:t>что сделать?</a:t>
            </a:r>
            <a:r>
              <a:rPr lang="ru-RU" sz="3200" b="1" i="1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  <a:latin typeface="Calibri" pitchFamily="34" charset="0"/>
              </a:rPr>
              <a:t>и обозначают законченное действие (прочитать) или действие, достигшее определенного предела (похудеть).</a:t>
            </a:r>
            <a:endParaRPr lang="ru-RU" sz="3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3" descr="C:\Users\1\Desktop\1565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278" y="5229200"/>
            <a:ext cx="980721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128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Глаголы совершенного и несовершенного вида</vt:lpstr>
      <vt:lpstr> гл. CВ   гл. НСВ</vt:lpstr>
      <vt:lpstr>поднять</vt:lpstr>
      <vt:lpstr>искала </vt:lpstr>
      <vt:lpstr>покупаю</vt:lpstr>
      <vt:lpstr>нашел</vt:lpstr>
      <vt:lpstr>заходило</vt:lpstr>
      <vt:lpstr>будут прыгать</vt:lpstr>
      <vt:lpstr>нарисовать</vt:lpstr>
      <vt:lpstr>приготовит</vt:lpstr>
      <vt:lpstr>петь</vt:lpstr>
      <vt:lpstr>мечтают</vt:lpstr>
      <vt:lpstr>Используемые ресурсы http://school-assistant.ru/?predmet=russian&amp;theme=glagoli_sovershennogo_I_nesovershennogo_vida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Великая</dc:creator>
  <cp:lastModifiedBy>1</cp:lastModifiedBy>
  <cp:revision>26</cp:revision>
  <dcterms:created xsi:type="dcterms:W3CDTF">2015-11-29T12:09:13Z</dcterms:created>
  <dcterms:modified xsi:type="dcterms:W3CDTF">2015-12-10T05:14:30Z</dcterms:modified>
</cp:coreProperties>
</file>