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2071678" y="285720"/>
            <a:ext cx="4271972" cy="1285884"/>
          </a:xfrm>
        </p:spPr>
        <p:txBody>
          <a:bodyPr>
            <a:normAutofit/>
          </a:bodyPr>
          <a:lstStyle/>
          <a:p>
            <a:r>
              <a:rPr lang="ru-RU" sz="1600" dirty="0" smtClean="0">
                <a:latin typeface="Georgia" pitchFamily="18" charset="0"/>
              </a:rPr>
              <a:t>Муниципальное казенное дошкольное образовательное учреждение города Новосибирска"Детский сад №353 комбинированного вида "Солнышко</a:t>
            </a:r>
            <a:endParaRPr lang="ru-RU" sz="1600" dirty="0">
              <a:latin typeface="Georgia" pitchFamily="18" charset="0"/>
            </a:endParaRP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642918" y="2428860"/>
            <a:ext cx="5715040" cy="6072230"/>
          </a:xfrm>
        </p:spPr>
        <p:txBody>
          <a:bodyPr>
            <a:normAutofit fontScale="40000" lnSpcReduction="20000"/>
          </a:bodyPr>
          <a:lstStyle/>
          <a:p>
            <a:r>
              <a:rPr lang="ru-RU" sz="7800" dirty="0" smtClean="0">
                <a:solidFill>
                  <a:schemeClr val="tx1"/>
                </a:solidFill>
                <a:latin typeface="Gungsuh" pitchFamily="18" charset="-127"/>
                <a:ea typeface="Gungsuh" pitchFamily="18" charset="-127"/>
              </a:rPr>
              <a:t>Картотека </a:t>
            </a:r>
          </a:p>
          <a:p>
            <a:r>
              <a:rPr lang="ru-RU" sz="7800" dirty="0" err="1" smtClean="0">
                <a:solidFill>
                  <a:schemeClr val="tx1"/>
                </a:solidFill>
                <a:latin typeface="Gungsuh" pitchFamily="18" charset="-127"/>
                <a:ea typeface="Gungsuh" pitchFamily="18" charset="-127"/>
              </a:rPr>
              <a:t>Физкульт-минуток</a:t>
            </a:r>
            <a:endParaRPr lang="ru-RU" sz="7800" dirty="0" smtClean="0">
              <a:solidFill>
                <a:schemeClr val="tx1"/>
              </a:solidFill>
              <a:latin typeface="Gungsuh" pitchFamily="18" charset="-127"/>
              <a:ea typeface="Gungsuh" pitchFamily="18" charset="-127"/>
            </a:endParaRPr>
          </a:p>
          <a:p>
            <a:r>
              <a:rPr lang="ru-RU" sz="7800" dirty="0" smtClean="0">
                <a:solidFill>
                  <a:schemeClr val="tx1"/>
                </a:solidFill>
                <a:latin typeface="Gungsuh" pitchFamily="18" charset="-127"/>
                <a:ea typeface="Gungsuh" pitchFamily="18" charset="-127"/>
              </a:rPr>
              <a:t>Для детей среднего дошкольного возраста (4-5 лет)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pPr algn="r"/>
            <a:endParaRPr lang="ru-RU" sz="3500" dirty="0" smtClean="0">
              <a:solidFill>
                <a:schemeClr val="tx1"/>
              </a:solidFill>
            </a:endParaRPr>
          </a:p>
          <a:p>
            <a:pPr algn="r"/>
            <a:r>
              <a:rPr lang="ru-RU" sz="4500" dirty="0" smtClean="0">
                <a:solidFill>
                  <a:schemeClr val="tx1"/>
                </a:solidFill>
                <a:latin typeface="Gungsuh" pitchFamily="18" charset="-127"/>
                <a:ea typeface="Gungsuh" pitchFamily="18" charset="-127"/>
              </a:rPr>
              <a:t>Составила воспитатель </a:t>
            </a:r>
          </a:p>
          <a:p>
            <a:pPr algn="r"/>
            <a:r>
              <a:rPr lang="ru-RU" sz="4500" dirty="0" smtClean="0">
                <a:solidFill>
                  <a:schemeClr val="tx1"/>
                </a:solidFill>
                <a:latin typeface="Gungsuh" pitchFamily="18" charset="-127"/>
                <a:ea typeface="Gungsuh" pitchFamily="18" charset="-127"/>
              </a:rPr>
              <a:t>Конева Наталья Викторовна</a:t>
            </a:r>
            <a:endParaRPr lang="ru-RU" sz="8000" dirty="0" smtClean="0">
              <a:solidFill>
                <a:schemeClr val="tx1"/>
              </a:solidFill>
              <a:latin typeface="Gungsuh" pitchFamily="18" charset="-127"/>
              <a:ea typeface="Gungsuh" pitchFamily="18" charset="-127"/>
            </a:endParaRPr>
          </a:p>
          <a:p>
            <a:pPr algn="r"/>
            <a:endParaRPr lang="ru-RU" sz="7600" dirty="0" smtClean="0">
              <a:solidFill>
                <a:schemeClr val="tx1"/>
              </a:solidFill>
              <a:latin typeface="Gungsuh" pitchFamily="18" charset="-127"/>
              <a:ea typeface="Gungsuh" pitchFamily="18" charset="-127"/>
            </a:endParaRPr>
          </a:p>
          <a:p>
            <a:pPr algn="r"/>
            <a:endParaRPr lang="ru-RU" sz="7600" dirty="0" smtClean="0">
              <a:solidFill>
                <a:schemeClr val="tx1"/>
              </a:solidFill>
              <a:latin typeface="Gungsuh" pitchFamily="18" charset="-127"/>
              <a:ea typeface="Gungsuh" pitchFamily="18" charset="-127"/>
            </a:endParaRPr>
          </a:p>
          <a:p>
            <a:pPr algn="r"/>
            <a:endParaRPr lang="ru-RU" sz="7600" dirty="0" smtClean="0">
              <a:solidFill>
                <a:schemeClr val="tx1"/>
              </a:solidFill>
              <a:latin typeface="Gungsuh" pitchFamily="18" charset="-127"/>
              <a:ea typeface="Gungsuh" pitchFamily="18" charset="-127"/>
            </a:endParaRPr>
          </a:p>
          <a:p>
            <a:pPr algn="r"/>
            <a:endParaRPr lang="ru-RU" sz="7600" dirty="0" smtClean="0">
              <a:solidFill>
                <a:schemeClr val="tx1"/>
              </a:solidFill>
              <a:latin typeface="Gungsuh" pitchFamily="18" charset="-127"/>
              <a:ea typeface="Gungsuh" pitchFamily="18" charset="-127"/>
            </a:endParaRPr>
          </a:p>
          <a:p>
            <a:r>
              <a:rPr lang="ru-RU" sz="4000" dirty="0" smtClean="0">
                <a:solidFill>
                  <a:schemeClr val="tx1"/>
                </a:solidFill>
                <a:latin typeface="Gungsuh" pitchFamily="18" charset="-127"/>
                <a:ea typeface="Gungsuh" pitchFamily="18" charset="-127"/>
              </a:rPr>
              <a:t>Новосибирск,2020г.</a:t>
            </a:r>
            <a:endParaRPr lang="ru-RU" sz="8000" dirty="0">
              <a:solidFill>
                <a:schemeClr val="tx1"/>
              </a:solidFill>
              <a:latin typeface="Gungsuh" pitchFamily="18" charset="-127"/>
              <a:ea typeface="Gungsuh" pitchFamily="18" charset="-127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571472"/>
            <a:ext cx="5829300" cy="8215370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Матрешки</a:t>
            </a:r>
            <a:endParaRPr lang="ru-RU" dirty="0" smtClean="0">
              <a:solidFill>
                <a:schemeClr val="tx1"/>
              </a:solidFill>
              <a:latin typeface="Georgia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Хлопают в ладошки		</a:t>
            </a:r>
            <a:r>
              <a:rPr lang="ru-RU" i="1" dirty="0" smtClean="0">
                <a:solidFill>
                  <a:schemeClr val="tx1"/>
                </a:solidFill>
                <a:latin typeface="Georgia" pitchFamily="18" charset="0"/>
              </a:rPr>
              <a:t>Хлопок в ладоши перед собой, </a:t>
            </a:r>
            <a:endParaRPr lang="ru-RU" dirty="0" smtClean="0">
              <a:solidFill>
                <a:schemeClr val="tx1"/>
              </a:solidFill>
              <a:latin typeface="Georgia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Дружные матрешки.		</a:t>
            </a:r>
            <a:r>
              <a:rPr lang="ru-RU" i="1" dirty="0" smtClean="0">
                <a:solidFill>
                  <a:schemeClr val="tx1"/>
                </a:solidFill>
                <a:latin typeface="Georgia" pitchFamily="18" charset="0"/>
              </a:rPr>
              <a:t>Повторить хлопки еще раз.</a:t>
            </a:r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                          </a:t>
            </a:r>
          </a:p>
          <a:p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На ногах сапожки,		</a:t>
            </a:r>
            <a:r>
              <a:rPr lang="ru-RU" i="1" dirty="0" smtClean="0">
                <a:solidFill>
                  <a:schemeClr val="tx1"/>
                </a:solidFill>
                <a:latin typeface="Georgia" pitchFamily="18" charset="0"/>
              </a:rPr>
              <a:t>Правую ногу вперед на пятку, левую ногу</a:t>
            </a:r>
            <a:endParaRPr lang="ru-RU" dirty="0" smtClean="0">
              <a:solidFill>
                <a:schemeClr val="tx1"/>
              </a:solidFill>
              <a:latin typeface="Georgia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Топают матрешки.		</a:t>
            </a:r>
            <a:r>
              <a:rPr lang="ru-RU" i="1" dirty="0" smtClean="0">
                <a:solidFill>
                  <a:schemeClr val="tx1"/>
                </a:solidFill>
                <a:latin typeface="Georgia" pitchFamily="18" charset="0"/>
              </a:rPr>
              <a:t>Вперед на пятку, руки на пояс, затем в И.П.</a:t>
            </a:r>
            <a:endParaRPr lang="ru-RU" dirty="0" smtClean="0">
              <a:solidFill>
                <a:schemeClr val="tx1"/>
              </a:solidFill>
              <a:latin typeface="Georgia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Влево, вправо наклонись,	</a:t>
            </a:r>
            <a:r>
              <a:rPr lang="ru-RU" i="1" dirty="0" smtClean="0">
                <a:solidFill>
                  <a:schemeClr val="tx1"/>
                </a:solidFill>
                <a:latin typeface="Georgia" pitchFamily="18" charset="0"/>
              </a:rPr>
              <a:t>Наклоны вправо – влево.</a:t>
            </a:r>
            <a:endParaRPr lang="ru-RU" dirty="0" smtClean="0">
              <a:solidFill>
                <a:schemeClr val="tx1"/>
              </a:solidFill>
              <a:latin typeface="Georgia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Всем знакомым поклонись.		</a:t>
            </a:r>
            <a:r>
              <a:rPr lang="ru-RU" i="1" dirty="0" smtClean="0">
                <a:solidFill>
                  <a:schemeClr val="tx1"/>
                </a:solidFill>
                <a:latin typeface="Georgia" pitchFamily="18" charset="0"/>
              </a:rPr>
              <a:t>Наклон головы вперед с поворотом туловища</a:t>
            </a:r>
            <a:endParaRPr lang="ru-RU" dirty="0" smtClean="0">
              <a:solidFill>
                <a:schemeClr val="tx1"/>
              </a:solidFill>
              <a:latin typeface="Georgia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Девчонки озорные,		</a:t>
            </a:r>
            <a:r>
              <a:rPr lang="ru-RU" i="1" dirty="0" smtClean="0">
                <a:solidFill>
                  <a:schemeClr val="tx1"/>
                </a:solidFill>
                <a:latin typeface="Georgia" pitchFamily="18" charset="0"/>
              </a:rPr>
              <a:t>Наклоны головы вправо-влево.</a:t>
            </a:r>
            <a:endParaRPr lang="ru-RU" dirty="0" smtClean="0">
              <a:solidFill>
                <a:schemeClr val="tx1"/>
              </a:solidFill>
              <a:latin typeface="Georgia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Матрешки расписные.		</a:t>
            </a:r>
            <a:r>
              <a:rPr lang="ru-RU" i="1" dirty="0" smtClean="0">
                <a:solidFill>
                  <a:schemeClr val="tx1"/>
                </a:solidFill>
                <a:latin typeface="Georgia" pitchFamily="18" charset="0"/>
              </a:rPr>
              <a:t>Наклон назад, руки в стороны, откинуться на спинку стула.</a:t>
            </a:r>
            <a:endParaRPr lang="ru-RU" dirty="0" smtClean="0">
              <a:solidFill>
                <a:schemeClr val="tx1"/>
              </a:solidFill>
              <a:latin typeface="Georgia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В сарафанах наших пестрых 		</a:t>
            </a:r>
            <a:r>
              <a:rPr lang="ru-RU" i="1" dirty="0" smtClean="0">
                <a:solidFill>
                  <a:schemeClr val="tx1"/>
                </a:solidFill>
                <a:latin typeface="Georgia" pitchFamily="18" charset="0"/>
              </a:rPr>
              <a:t>Повороты туловища </a:t>
            </a:r>
            <a:r>
              <a:rPr lang="ru-RU" i="1" dirty="0" err="1" smtClean="0">
                <a:solidFill>
                  <a:schemeClr val="tx1"/>
                </a:solidFill>
                <a:latin typeface="Georgia" pitchFamily="18" charset="0"/>
              </a:rPr>
              <a:t>направо-налево</a:t>
            </a:r>
            <a:r>
              <a:rPr lang="ru-RU" i="1" dirty="0" smtClean="0">
                <a:solidFill>
                  <a:schemeClr val="tx1"/>
                </a:solidFill>
                <a:latin typeface="Georgia" pitchFamily="18" charset="0"/>
              </a:rPr>
              <a:t>, руки к плечам, повторить повороты туловища еще раз</a:t>
            </a:r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</a:p>
          <a:p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Вы похожи словно сестры. 			</a:t>
            </a:r>
          </a:p>
          <a:p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Ладушки, ладушки, 			</a:t>
            </a:r>
            <a:r>
              <a:rPr lang="ru-RU" i="1" dirty="0" smtClean="0">
                <a:solidFill>
                  <a:schemeClr val="tx1"/>
                </a:solidFill>
                <a:latin typeface="Georgia" pitchFamily="18" charset="0"/>
              </a:rPr>
              <a:t>Хлопок в ладоши перед собой.</a:t>
            </a:r>
            <a:endParaRPr lang="ru-RU" dirty="0" smtClean="0">
              <a:solidFill>
                <a:schemeClr val="tx1"/>
              </a:solidFill>
              <a:latin typeface="Georgia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Веселые матрешки.		</a:t>
            </a:r>
            <a:r>
              <a:rPr lang="ru-RU" i="1" dirty="0" smtClean="0">
                <a:solidFill>
                  <a:schemeClr val="tx1"/>
                </a:solidFill>
                <a:latin typeface="Georgia" pitchFamily="18" charset="0"/>
              </a:rPr>
              <a:t>Хлопок по парте, повторить еще раз.</a:t>
            </a:r>
            <a:endParaRPr lang="ru-RU" dirty="0" smtClean="0">
              <a:solidFill>
                <a:schemeClr val="tx1"/>
              </a:solidFill>
              <a:latin typeface="Georgia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642910"/>
            <a:ext cx="5829300" cy="8215370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А часы идут, идут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 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Тик-так, тик-так,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 доме кто умеет так?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Это маятник в часах,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Отбивает каждый такт </a:t>
            </a:r>
            <a:r>
              <a:rPr lang="ru-RU" i="1" dirty="0" smtClean="0">
                <a:solidFill>
                  <a:schemeClr val="tx1"/>
                </a:solidFill>
              </a:rPr>
              <a:t>(Наклоны </a:t>
            </a:r>
            <a:r>
              <a:rPr lang="ru-RU" i="1" dirty="0" err="1" smtClean="0">
                <a:solidFill>
                  <a:schemeClr val="tx1"/>
                </a:solidFill>
              </a:rPr>
              <a:t>влево-вправо</a:t>
            </a:r>
            <a:r>
              <a:rPr lang="ru-RU" i="1" dirty="0" smtClean="0">
                <a:solidFill>
                  <a:schemeClr val="tx1"/>
                </a:solidFill>
              </a:rPr>
              <a:t>.)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А в часах сидит кукушка,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У неё своя избушка. </a:t>
            </a:r>
            <a:r>
              <a:rPr lang="ru-RU" i="1" dirty="0" smtClean="0">
                <a:solidFill>
                  <a:schemeClr val="tx1"/>
                </a:solidFill>
              </a:rPr>
              <a:t>(Дети садятся в глубокий присед.)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Прокукует птичка время,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Снова спрячется за дверью, </a:t>
            </a:r>
            <a:r>
              <a:rPr lang="ru-RU" i="1" dirty="0" smtClean="0">
                <a:solidFill>
                  <a:schemeClr val="tx1"/>
                </a:solidFill>
              </a:rPr>
              <a:t>(Приседания.)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Стрелки движутся по кругу.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Не касаются друг друга. </a:t>
            </a:r>
            <a:r>
              <a:rPr lang="ru-RU" i="1" dirty="0" smtClean="0">
                <a:solidFill>
                  <a:schemeClr val="tx1"/>
                </a:solidFill>
              </a:rPr>
              <a:t>(Вращение туловищем вправо.)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Повернёмся мы с тобой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Против стрелки часовой. </a:t>
            </a:r>
            <a:r>
              <a:rPr lang="ru-RU" i="1" dirty="0" smtClean="0">
                <a:solidFill>
                  <a:schemeClr val="tx1"/>
                </a:solidFill>
              </a:rPr>
              <a:t>(Вращение туловищем влево.)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А часы идут, идут, </a:t>
            </a:r>
            <a:r>
              <a:rPr lang="ru-RU" i="1" dirty="0" smtClean="0">
                <a:solidFill>
                  <a:schemeClr val="tx1"/>
                </a:solidFill>
              </a:rPr>
              <a:t>(Ходьба на месте.)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Иногда вдруг отстают. </a:t>
            </a:r>
            <a:r>
              <a:rPr lang="ru-RU" i="1" dirty="0" smtClean="0">
                <a:solidFill>
                  <a:schemeClr val="tx1"/>
                </a:solidFill>
              </a:rPr>
              <a:t>(Замедление темпа ходьбы.)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А бывает, что спешат,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Словно убежать хотят! (Бег на месте.)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Если их не заведут,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То они совсем встают. (Дети останавливаются.)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500034"/>
            <a:ext cx="5829300" cy="828680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Будем прыгать и скакать!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 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Раз, два, три, четыре, пять!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Будем прыгать и скакать! </a:t>
            </a:r>
            <a:r>
              <a:rPr lang="ru-RU" i="1" dirty="0" smtClean="0">
                <a:solidFill>
                  <a:schemeClr val="tx1"/>
                </a:solidFill>
              </a:rPr>
              <a:t>(Прыжки на месте.)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Наклонился правый бок. </a:t>
            </a:r>
            <a:r>
              <a:rPr lang="ru-RU" i="1" dirty="0" smtClean="0">
                <a:solidFill>
                  <a:schemeClr val="tx1"/>
                </a:solidFill>
              </a:rPr>
              <a:t>(Наклоны туловища </a:t>
            </a:r>
            <a:r>
              <a:rPr lang="ru-RU" i="1" dirty="0" err="1" smtClean="0">
                <a:solidFill>
                  <a:schemeClr val="tx1"/>
                </a:solidFill>
              </a:rPr>
              <a:t>влево-вправо</a:t>
            </a:r>
            <a:r>
              <a:rPr lang="ru-RU" i="1" dirty="0" smtClean="0">
                <a:solidFill>
                  <a:schemeClr val="tx1"/>
                </a:solidFill>
              </a:rPr>
              <a:t>.)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Раз, два, три.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Наклонился левый бок.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Раз, два, три.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А сейчас поднимем ручки </a:t>
            </a:r>
            <a:r>
              <a:rPr lang="ru-RU" i="1" dirty="0" smtClean="0">
                <a:solidFill>
                  <a:schemeClr val="tx1"/>
                </a:solidFill>
              </a:rPr>
              <a:t>(Руки вверх.)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И дотянемся до тучки.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Сядем на дорожку, </a:t>
            </a:r>
            <a:r>
              <a:rPr lang="ru-RU" i="1" dirty="0" smtClean="0">
                <a:solidFill>
                  <a:schemeClr val="tx1"/>
                </a:solidFill>
              </a:rPr>
              <a:t>(Присели на пол.)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Разомнем мы ножки.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Согнем правую ножку, </a:t>
            </a:r>
            <a:r>
              <a:rPr lang="ru-RU" i="1" dirty="0" smtClean="0">
                <a:solidFill>
                  <a:schemeClr val="tx1"/>
                </a:solidFill>
              </a:rPr>
              <a:t>(Сгибаем ноги в колене.)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Раз, два, три!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Согнем левую ножку,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Раз, два, три.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Ноги высоко подняли </a:t>
            </a:r>
            <a:r>
              <a:rPr lang="ru-RU" i="1" dirty="0" smtClean="0">
                <a:solidFill>
                  <a:schemeClr val="tx1"/>
                </a:solidFill>
              </a:rPr>
              <a:t>(Подняли ноги вверх.)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И немного подержали.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Головою покачали </a:t>
            </a:r>
            <a:r>
              <a:rPr lang="ru-RU" i="1" dirty="0" smtClean="0">
                <a:solidFill>
                  <a:schemeClr val="tx1"/>
                </a:solidFill>
              </a:rPr>
              <a:t>(Движения головой.)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И все дружно вместе встали. </a:t>
            </a:r>
            <a:r>
              <a:rPr lang="ru-RU" i="1" dirty="0" smtClean="0">
                <a:solidFill>
                  <a:schemeClr val="tx1"/>
                </a:solidFill>
              </a:rPr>
              <a:t>(Встали.)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500034"/>
            <a:ext cx="5829300" cy="828680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Вот под елочкой</a:t>
            </a:r>
          </a:p>
          <a:p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Вот под елочкой зеленой </a:t>
            </a:r>
          </a:p>
          <a:p>
            <a:r>
              <a:rPr lang="ru-RU" i="1" dirty="0" smtClean="0">
                <a:solidFill>
                  <a:schemeClr val="tx1"/>
                </a:solidFill>
                <a:latin typeface="Georgia" pitchFamily="18" charset="0"/>
              </a:rPr>
              <a:t>(Встали.)</a:t>
            </a:r>
            <a:endParaRPr lang="ru-RU" dirty="0" smtClean="0">
              <a:solidFill>
                <a:schemeClr val="tx1"/>
              </a:solidFill>
              <a:latin typeface="Georgia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Скачут весело вороны: </a:t>
            </a:r>
          </a:p>
          <a:p>
            <a:r>
              <a:rPr lang="ru-RU" i="1" dirty="0" smtClean="0">
                <a:solidFill>
                  <a:schemeClr val="tx1"/>
                </a:solidFill>
                <a:latin typeface="Georgia" pitchFamily="18" charset="0"/>
              </a:rPr>
              <a:t>(Прыгаем.)</a:t>
            </a:r>
            <a:endParaRPr lang="ru-RU" dirty="0" smtClean="0">
              <a:solidFill>
                <a:schemeClr val="tx1"/>
              </a:solidFill>
              <a:latin typeface="Georgia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Кар-кар-кар! </a:t>
            </a:r>
          </a:p>
          <a:p>
            <a:r>
              <a:rPr lang="ru-RU" i="1" dirty="0" smtClean="0">
                <a:solidFill>
                  <a:schemeClr val="tx1"/>
                </a:solidFill>
                <a:latin typeface="Georgia" pitchFamily="18" charset="0"/>
              </a:rPr>
              <a:t>(Громко.) (Хлопки над головой в ладоши.)</a:t>
            </a:r>
          </a:p>
          <a:p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Целый день они кричали,</a:t>
            </a:r>
          </a:p>
          <a:p>
            <a:r>
              <a:rPr lang="ru-RU" i="1" dirty="0" smtClean="0">
                <a:solidFill>
                  <a:schemeClr val="tx1"/>
                </a:solidFill>
                <a:latin typeface="Georgia" pitchFamily="18" charset="0"/>
              </a:rPr>
              <a:t>(Повороты туловища </a:t>
            </a:r>
            <a:r>
              <a:rPr lang="ru-RU" i="1" dirty="0" err="1" smtClean="0">
                <a:solidFill>
                  <a:schemeClr val="tx1"/>
                </a:solidFill>
                <a:latin typeface="Georgia" pitchFamily="18" charset="0"/>
              </a:rPr>
              <a:t>влево-вправо</a:t>
            </a:r>
            <a:r>
              <a:rPr lang="ru-RU" i="1" dirty="0" smtClean="0">
                <a:solidFill>
                  <a:schemeClr val="tx1"/>
                </a:solidFill>
                <a:latin typeface="Georgia" pitchFamily="18" charset="0"/>
              </a:rPr>
              <a:t>.)</a:t>
            </a:r>
          </a:p>
          <a:p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Спать ребятам не давали: </a:t>
            </a:r>
          </a:p>
          <a:p>
            <a:r>
              <a:rPr lang="ru-RU" i="1" dirty="0" smtClean="0">
                <a:solidFill>
                  <a:schemeClr val="tx1"/>
                </a:solidFill>
                <a:latin typeface="Georgia" pitchFamily="18" charset="0"/>
              </a:rPr>
              <a:t>(Наклоны туловища </a:t>
            </a:r>
            <a:r>
              <a:rPr lang="ru-RU" i="1" dirty="0" err="1" smtClean="0">
                <a:solidFill>
                  <a:schemeClr val="tx1"/>
                </a:solidFill>
                <a:latin typeface="Georgia" pitchFamily="18" charset="0"/>
              </a:rPr>
              <a:t>влево-вправо</a:t>
            </a:r>
            <a:r>
              <a:rPr lang="ru-RU" i="1" dirty="0" smtClean="0">
                <a:solidFill>
                  <a:schemeClr val="tx1"/>
                </a:solidFill>
                <a:latin typeface="Georgia" pitchFamily="18" charset="0"/>
              </a:rPr>
              <a:t>.)</a:t>
            </a:r>
          </a:p>
          <a:p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Кар-кар-кар! </a:t>
            </a:r>
          </a:p>
          <a:p>
            <a:r>
              <a:rPr lang="ru-RU" i="1" dirty="0" smtClean="0">
                <a:solidFill>
                  <a:schemeClr val="tx1"/>
                </a:solidFill>
                <a:latin typeface="Georgia" pitchFamily="18" charset="0"/>
              </a:rPr>
              <a:t>(Громко.) (Хлопки над головой в ладоши.)</a:t>
            </a:r>
          </a:p>
          <a:p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Только к ночи умолкают </a:t>
            </a:r>
          </a:p>
          <a:p>
            <a:r>
              <a:rPr lang="ru-RU" i="1" dirty="0" smtClean="0">
                <a:solidFill>
                  <a:schemeClr val="tx1"/>
                </a:solidFill>
                <a:latin typeface="Georgia" pitchFamily="18" charset="0"/>
              </a:rPr>
              <a:t>(Машут руками как крыльями.)</a:t>
            </a:r>
          </a:p>
          <a:p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И все вместе засыпают: </a:t>
            </a:r>
          </a:p>
          <a:p>
            <a:r>
              <a:rPr lang="ru-RU" i="1" dirty="0" smtClean="0">
                <a:solidFill>
                  <a:schemeClr val="tx1"/>
                </a:solidFill>
                <a:latin typeface="Georgia" pitchFamily="18" charset="0"/>
              </a:rPr>
              <a:t>(Садятся на корточки, руки под щеку — засыпают.)</a:t>
            </a:r>
          </a:p>
          <a:p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Кар-кар-кар! </a:t>
            </a:r>
          </a:p>
          <a:p>
            <a:r>
              <a:rPr lang="ru-RU" i="1" dirty="0" smtClean="0">
                <a:solidFill>
                  <a:schemeClr val="tx1"/>
                </a:solidFill>
                <a:latin typeface="Georgia" pitchFamily="18" charset="0"/>
              </a:rPr>
              <a:t>(Тихо.)</a:t>
            </a:r>
            <a:endParaRPr lang="ru-RU" dirty="0" smtClean="0">
              <a:solidFill>
                <a:schemeClr val="tx1"/>
              </a:solidFill>
              <a:latin typeface="Georgia" pitchFamily="18" charset="0"/>
            </a:endParaRPr>
          </a:p>
          <a:p>
            <a:r>
              <a:rPr lang="ru-RU" i="1" dirty="0" smtClean="0">
                <a:solidFill>
                  <a:schemeClr val="tx1"/>
                </a:solidFill>
                <a:latin typeface="Georgia" pitchFamily="18" charset="0"/>
              </a:rPr>
              <a:t>(Хлопки над головой в ладоши.)</a:t>
            </a:r>
            <a:endParaRPr lang="ru-RU" dirty="0" smtClean="0">
              <a:solidFill>
                <a:schemeClr val="tx1"/>
              </a:solidFill>
              <a:latin typeface="Georgia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3929058"/>
            <a:ext cx="5829300" cy="4857784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latin typeface="Georgia" pitchFamily="18" charset="0"/>
              </a:rPr>
              <a:t/>
            </a:r>
            <a:br>
              <a:rPr lang="ru-RU" sz="2000" dirty="0" smtClean="0">
                <a:latin typeface="Georgia" pitchFamily="18" charset="0"/>
              </a:rPr>
            </a:br>
            <a:r>
              <a:rPr lang="ru-RU" sz="2000" dirty="0" smtClean="0">
                <a:latin typeface="Georgia" pitchFamily="18" charset="0"/>
              </a:rPr>
              <a:t>Зарядка</a:t>
            </a:r>
            <a:r>
              <a:rPr lang="ru-RU" sz="2000" b="0" dirty="0" smtClean="0">
                <a:latin typeface="Georgia" pitchFamily="18" charset="0"/>
              </a:rPr>
              <a:t/>
            </a:r>
            <a:br>
              <a:rPr lang="ru-RU" sz="2000" b="0" dirty="0" smtClean="0">
                <a:latin typeface="Georgia" pitchFamily="18" charset="0"/>
              </a:rPr>
            </a:br>
            <a:r>
              <a:rPr lang="ru-RU" sz="2000" b="0" dirty="0" smtClean="0">
                <a:latin typeface="Georgia" pitchFamily="18" charset="0"/>
              </a:rPr>
              <a:t>Поработали, ребятки,</a:t>
            </a:r>
            <a:br>
              <a:rPr lang="ru-RU" sz="2000" b="0" dirty="0" smtClean="0">
                <a:latin typeface="Georgia" pitchFamily="18" charset="0"/>
              </a:rPr>
            </a:br>
            <a:r>
              <a:rPr lang="ru-RU" sz="2000" b="0" dirty="0" smtClean="0">
                <a:latin typeface="Georgia" pitchFamily="18" charset="0"/>
              </a:rPr>
              <a:t>А теперь все на зарядку!</a:t>
            </a:r>
            <a:br>
              <a:rPr lang="ru-RU" sz="2000" b="0" dirty="0" smtClean="0">
                <a:latin typeface="Georgia" pitchFamily="18" charset="0"/>
              </a:rPr>
            </a:br>
            <a:r>
              <a:rPr lang="ru-RU" sz="2000" b="0" dirty="0" smtClean="0">
                <a:latin typeface="Georgia" pitchFamily="18" charset="0"/>
              </a:rPr>
              <a:t>Мы сейчас все дружно встанем,</a:t>
            </a:r>
            <a:br>
              <a:rPr lang="ru-RU" sz="2000" b="0" dirty="0" smtClean="0">
                <a:latin typeface="Georgia" pitchFamily="18" charset="0"/>
              </a:rPr>
            </a:br>
            <a:r>
              <a:rPr lang="ru-RU" sz="2000" b="0" dirty="0" smtClean="0">
                <a:latin typeface="Georgia" pitchFamily="18" charset="0"/>
              </a:rPr>
              <a:t>Отдохнем мы на привале.</a:t>
            </a:r>
            <a:br>
              <a:rPr lang="ru-RU" sz="2000" b="0" dirty="0" smtClean="0">
                <a:latin typeface="Georgia" pitchFamily="18" charset="0"/>
              </a:rPr>
            </a:br>
            <a:r>
              <a:rPr lang="ru-RU" sz="2000" b="0" dirty="0" smtClean="0">
                <a:latin typeface="Georgia" pitchFamily="18" charset="0"/>
              </a:rPr>
              <a:t>Влево, вправо повернитесь,</a:t>
            </a:r>
            <a:br>
              <a:rPr lang="ru-RU" sz="2000" b="0" dirty="0" smtClean="0">
                <a:latin typeface="Georgia" pitchFamily="18" charset="0"/>
              </a:rPr>
            </a:br>
            <a:r>
              <a:rPr lang="ru-RU" sz="2000" b="0" dirty="0" smtClean="0">
                <a:latin typeface="Georgia" pitchFamily="18" charset="0"/>
              </a:rPr>
              <a:t>Наклонитесь, поднимитесь.</a:t>
            </a:r>
            <a:br>
              <a:rPr lang="ru-RU" sz="2000" b="0" dirty="0" smtClean="0">
                <a:latin typeface="Georgia" pitchFamily="18" charset="0"/>
              </a:rPr>
            </a:br>
            <a:r>
              <a:rPr lang="ru-RU" sz="2000" b="0" dirty="0" smtClean="0">
                <a:latin typeface="Georgia" pitchFamily="18" charset="0"/>
              </a:rPr>
              <a:t>Руки вверх и руки вбок,</a:t>
            </a:r>
            <a:br>
              <a:rPr lang="ru-RU" sz="2000" b="0" dirty="0" smtClean="0">
                <a:latin typeface="Georgia" pitchFamily="18" charset="0"/>
              </a:rPr>
            </a:br>
            <a:r>
              <a:rPr lang="ru-RU" sz="2000" b="0" dirty="0" smtClean="0">
                <a:latin typeface="Georgia" pitchFamily="18" charset="0"/>
              </a:rPr>
              <a:t>И на месте прыг да скок!</a:t>
            </a:r>
            <a:br>
              <a:rPr lang="ru-RU" sz="2000" b="0" dirty="0" smtClean="0">
                <a:latin typeface="Georgia" pitchFamily="18" charset="0"/>
              </a:rPr>
            </a:br>
            <a:r>
              <a:rPr lang="ru-RU" sz="2000" b="0" dirty="0" smtClean="0">
                <a:latin typeface="Georgia" pitchFamily="18" charset="0"/>
              </a:rPr>
              <a:t>А теперь бежим вприпрыжку,</a:t>
            </a:r>
            <a:br>
              <a:rPr lang="ru-RU" sz="2000" b="0" dirty="0" smtClean="0">
                <a:latin typeface="Georgia" pitchFamily="18" charset="0"/>
              </a:rPr>
            </a:br>
            <a:r>
              <a:rPr lang="ru-RU" sz="2000" b="0" dirty="0" smtClean="0">
                <a:latin typeface="Georgia" pitchFamily="18" charset="0"/>
              </a:rPr>
              <a:t>Молодцы вы, ребятишки!</a:t>
            </a:r>
            <a:br>
              <a:rPr lang="ru-RU" sz="2000" b="0" dirty="0" smtClean="0">
                <a:latin typeface="Georgia" pitchFamily="18" charset="0"/>
              </a:rPr>
            </a:br>
            <a:r>
              <a:rPr lang="ru-RU" sz="2000" b="0" dirty="0" smtClean="0">
                <a:latin typeface="Georgia" pitchFamily="18" charset="0"/>
              </a:rPr>
              <a:t>Замедляем, дети, шаг,</a:t>
            </a:r>
            <a:br>
              <a:rPr lang="ru-RU" sz="2000" b="0" dirty="0" smtClean="0">
                <a:latin typeface="Georgia" pitchFamily="18" charset="0"/>
              </a:rPr>
            </a:br>
            <a:r>
              <a:rPr lang="ru-RU" sz="2000" b="0" dirty="0" smtClean="0">
                <a:latin typeface="Georgia" pitchFamily="18" charset="0"/>
              </a:rPr>
              <a:t>И на месте стой! Вот так!</a:t>
            </a:r>
            <a:br>
              <a:rPr lang="ru-RU" sz="2000" b="0" dirty="0" smtClean="0">
                <a:latin typeface="Georgia" pitchFamily="18" charset="0"/>
              </a:rPr>
            </a:br>
            <a:r>
              <a:rPr lang="ru-RU" sz="2000" b="0" dirty="0" smtClean="0">
                <a:latin typeface="Georgia" pitchFamily="18" charset="0"/>
              </a:rPr>
              <a:t>А теперь мы сядем дружно,</a:t>
            </a:r>
            <a:br>
              <a:rPr lang="ru-RU" sz="2000" b="0" dirty="0" smtClean="0">
                <a:latin typeface="Georgia" pitchFamily="18" charset="0"/>
              </a:rPr>
            </a:br>
            <a:r>
              <a:rPr lang="ru-RU" sz="2000" b="0" dirty="0" smtClean="0">
                <a:latin typeface="Georgia" pitchFamily="18" charset="0"/>
              </a:rPr>
              <a:t>Нам еще работать нужно.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500035"/>
            <a:ext cx="5829300" cy="371477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Раз, два, три, четыре, пять</a:t>
            </a:r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 </a:t>
            </a:r>
            <a:br>
              <a:rPr lang="ru-RU" dirty="0" smtClean="0">
                <a:solidFill>
                  <a:schemeClr val="tx1"/>
                </a:solidFill>
                <a:latin typeface="Georgia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Раз, два, три, четыре, пять –</a:t>
            </a:r>
            <a:br>
              <a:rPr lang="ru-RU" dirty="0" smtClean="0">
                <a:solidFill>
                  <a:schemeClr val="tx1"/>
                </a:solidFill>
                <a:latin typeface="Georgia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Все умеем мы считать. </a:t>
            </a:r>
            <a:br>
              <a:rPr lang="ru-RU" dirty="0" smtClean="0">
                <a:solidFill>
                  <a:schemeClr val="tx1"/>
                </a:solidFill>
                <a:latin typeface="Georgia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Раз! Подняться потянуться.</a:t>
            </a:r>
            <a:br>
              <a:rPr lang="ru-RU" dirty="0" smtClean="0">
                <a:solidFill>
                  <a:schemeClr val="tx1"/>
                </a:solidFill>
                <a:latin typeface="Georgia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Два! Согнуться, разогнуться.</a:t>
            </a:r>
            <a:br>
              <a:rPr lang="ru-RU" dirty="0" smtClean="0">
                <a:solidFill>
                  <a:schemeClr val="tx1"/>
                </a:solidFill>
                <a:latin typeface="Georgia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Три! В ладоши три хлопка,</a:t>
            </a:r>
            <a:br>
              <a:rPr lang="ru-RU" dirty="0" smtClean="0">
                <a:solidFill>
                  <a:schemeClr val="tx1"/>
                </a:solidFill>
                <a:latin typeface="Georgia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Головою три кивка.</a:t>
            </a:r>
            <a:br>
              <a:rPr lang="ru-RU" dirty="0" smtClean="0">
                <a:solidFill>
                  <a:schemeClr val="tx1"/>
                </a:solidFill>
                <a:latin typeface="Georgia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На четыре - руки шире.</a:t>
            </a:r>
            <a:br>
              <a:rPr lang="ru-RU" dirty="0" smtClean="0">
                <a:solidFill>
                  <a:schemeClr val="tx1"/>
                </a:solidFill>
                <a:latin typeface="Georgia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Пять - руками помахать. </a:t>
            </a:r>
            <a:br>
              <a:rPr lang="ru-RU" dirty="0" smtClean="0">
                <a:solidFill>
                  <a:schemeClr val="tx1"/>
                </a:solidFill>
                <a:latin typeface="Georgia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Шесть - за парту тихо сесть.</a:t>
            </a:r>
          </a:p>
          <a:p>
            <a:endParaRPr lang="ru-RU" dirty="0">
              <a:solidFill>
                <a:schemeClr val="tx1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42" y="366184"/>
            <a:ext cx="5643602" cy="8420658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Georgia" pitchFamily="18" charset="0"/>
              </a:rPr>
              <a:t> ФИЗКУЛЬТМИНУТКИ – это кратковременные упражнения, проводимые с целью предупреждения утомления, восстановления умственной работоспособности ( возбуждают участки коры головного мозга, которые не участвовали в предшествующей деятельности, и дают отдых тем, которые работали).</a:t>
            </a:r>
            <a:br>
              <a:rPr lang="ru-RU" sz="2400" dirty="0" smtClean="0">
                <a:latin typeface="Georgia" pitchFamily="18" charset="0"/>
              </a:rPr>
            </a:br>
            <a:r>
              <a:rPr lang="ru-RU" sz="2400" dirty="0" smtClean="0">
                <a:latin typeface="Georgia" pitchFamily="18" charset="0"/>
              </a:rPr>
              <a:t>  ЗНАЧЕНИЕ: помогают отдохнуть, развлечься, снять напряжение, получить ощущение физической разрядки, улучшают кровообращение, снимают утомление мышц, нервной системы, активизируют мышление детей, создают положительные эмоции и повышают интерес к занятиям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785786"/>
            <a:ext cx="6172200" cy="3500462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Большой — маленький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 </a:t>
            </a:r>
            <a:br>
              <a:rPr lang="ru-RU" sz="2400" dirty="0" smtClean="0"/>
            </a:br>
            <a:r>
              <a:rPr lang="ru-RU" sz="2400" dirty="0" smtClean="0"/>
              <a:t>Сначала буду маленьким, </a:t>
            </a:r>
            <a:br>
              <a:rPr lang="ru-RU" sz="2400" dirty="0" smtClean="0"/>
            </a:br>
            <a:r>
              <a:rPr lang="ru-RU" sz="2400" dirty="0" smtClean="0"/>
              <a:t>К </a:t>
            </a:r>
            <a:r>
              <a:rPr lang="ru-RU" sz="2400" dirty="0" err="1" smtClean="0"/>
              <a:t>коленочкам</a:t>
            </a:r>
            <a:r>
              <a:rPr lang="ru-RU" sz="2400" dirty="0" smtClean="0"/>
              <a:t> прижмусь. </a:t>
            </a:r>
            <a:br>
              <a:rPr lang="ru-RU" sz="2400" dirty="0" smtClean="0"/>
            </a:br>
            <a:r>
              <a:rPr lang="ru-RU" sz="2400" dirty="0" smtClean="0"/>
              <a:t>Потом я вырасту большим, </a:t>
            </a:r>
            <a:br>
              <a:rPr lang="ru-RU" sz="2400" dirty="0" smtClean="0"/>
            </a:br>
            <a:r>
              <a:rPr lang="ru-RU" sz="2400" dirty="0" smtClean="0"/>
              <a:t>До лампы дотянусь. </a:t>
            </a:r>
            <a:br>
              <a:rPr lang="ru-RU" sz="2400" dirty="0" smtClean="0"/>
            </a:br>
            <a:r>
              <a:rPr lang="ru-RU" sz="2400" i="1" dirty="0" smtClean="0"/>
              <a:t>Дети выполняют движения по тексту стихотворения.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80" y="4429124"/>
            <a:ext cx="5572164" cy="4429156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3800" b="1" dirty="0" smtClean="0"/>
              <a:t>По ровненькой дорожке</a:t>
            </a:r>
            <a:endParaRPr lang="ru-RU" sz="3800" dirty="0" smtClean="0"/>
          </a:p>
          <a:p>
            <a:pPr algn="ctr">
              <a:buNone/>
            </a:pPr>
            <a:r>
              <a:rPr lang="ru-RU" sz="3800" dirty="0" smtClean="0"/>
              <a:t>По ровненькой дорожке, </a:t>
            </a:r>
            <a:r>
              <a:rPr lang="ru-RU" sz="3800" i="1" dirty="0" smtClean="0"/>
              <a:t>Дети идут шагом,</a:t>
            </a:r>
          </a:p>
          <a:p>
            <a:pPr algn="ctr">
              <a:buNone/>
            </a:pPr>
            <a:r>
              <a:rPr lang="ru-RU" sz="3800" dirty="0" smtClean="0"/>
              <a:t>По ровненькой дорожке</a:t>
            </a:r>
          </a:p>
          <a:p>
            <a:pPr algn="ctr">
              <a:buNone/>
            </a:pPr>
            <a:r>
              <a:rPr lang="ru-RU" sz="3800" dirty="0" smtClean="0"/>
              <a:t>Шагают наши ножки,</a:t>
            </a:r>
          </a:p>
          <a:p>
            <a:pPr algn="ctr">
              <a:buNone/>
            </a:pPr>
            <a:r>
              <a:rPr lang="ru-RU" sz="3800" dirty="0" smtClean="0"/>
              <a:t>Раз-два, раз-два,</a:t>
            </a:r>
          </a:p>
          <a:p>
            <a:pPr algn="ctr">
              <a:buNone/>
            </a:pPr>
            <a:r>
              <a:rPr lang="ru-RU" sz="3800" dirty="0" smtClean="0"/>
              <a:t>По камешкам, по камешкам,     </a:t>
            </a:r>
            <a:r>
              <a:rPr lang="ru-RU" sz="3800" i="1" dirty="0" smtClean="0"/>
              <a:t>прыгают на двух ногах,</a:t>
            </a:r>
            <a:endParaRPr lang="ru-RU" sz="3800" dirty="0" smtClean="0"/>
          </a:p>
          <a:p>
            <a:pPr algn="ctr">
              <a:buNone/>
            </a:pPr>
            <a:r>
              <a:rPr lang="ru-RU" sz="3800" dirty="0" smtClean="0"/>
              <a:t>По камешкам, по камешкам...</a:t>
            </a:r>
          </a:p>
          <a:p>
            <a:pPr algn="ctr">
              <a:buNone/>
            </a:pPr>
            <a:r>
              <a:rPr lang="ru-RU" sz="3800" dirty="0" smtClean="0"/>
              <a:t>В яму — бух!	</a:t>
            </a:r>
            <a:r>
              <a:rPr lang="ru-RU" sz="3800" i="1" dirty="0" smtClean="0"/>
              <a:t>приседают на корточки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28604" y="3929058"/>
            <a:ext cx="5829300" cy="478634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Клен</a:t>
            </a:r>
            <a:r>
              <a:rPr lang="ru-RU" sz="2800" b="0" dirty="0" smtClean="0"/>
              <a:t/>
            </a:r>
            <a:br>
              <a:rPr lang="ru-RU" sz="2800" b="0" dirty="0" smtClean="0"/>
            </a:br>
            <a:r>
              <a:rPr lang="ru-RU" sz="2800" b="0" dirty="0" smtClean="0"/>
              <a:t> </a:t>
            </a:r>
            <a:br>
              <a:rPr lang="ru-RU" sz="2800" b="0" dirty="0" smtClean="0"/>
            </a:br>
            <a:r>
              <a:rPr lang="ru-RU" sz="2800" b="0" dirty="0" smtClean="0">
                <a:latin typeface="Georgia" pitchFamily="18" charset="0"/>
              </a:rPr>
              <a:t>Ветер тихо клен качает, </a:t>
            </a:r>
            <a:br>
              <a:rPr lang="ru-RU" sz="2800" b="0" dirty="0" smtClean="0">
                <a:latin typeface="Georgia" pitchFamily="18" charset="0"/>
              </a:rPr>
            </a:br>
            <a:r>
              <a:rPr lang="ru-RU" sz="2800" b="0" dirty="0" smtClean="0">
                <a:latin typeface="Georgia" pitchFamily="18" charset="0"/>
              </a:rPr>
              <a:t>Влево, вправо наклоняет. </a:t>
            </a:r>
            <a:br>
              <a:rPr lang="ru-RU" sz="2800" b="0" dirty="0" smtClean="0">
                <a:latin typeface="Georgia" pitchFamily="18" charset="0"/>
              </a:rPr>
            </a:br>
            <a:r>
              <a:rPr lang="ru-RU" sz="2800" b="0" dirty="0" smtClean="0">
                <a:latin typeface="Georgia" pitchFamily="18" charset="0"/>
              </a:rPr>
              <a:t>Раз — наклон </a:t>
            </a:r>
            <a:br>
              <a:rPr lang="ru-RU" sz="2800" b="0" dirty="0" smtClean="0">
                <a:latin typeface="Georgia" pitchFamily="18" charset="0"/>
              </a:rPr>
            </a:br>
            <a:r>
              <a:rPr lang="ru-RU" sz="2800" b="0" dirty="0" smtClean="0">
                <a:latin typeface="Georgia" pitchFamily="18" charset="0"/>
              </a:rPr>
              <a:t>И два наклон. </a:t>
            </a:r>
            <a:br>
              <a:rPr lang="ru-RU" sz="2800" b="0" dirty="0" smtClean="0">
                <a:latin typeface="Georgia" pitchFamily="18" charset="0"/>
              </a:rPr>
            </a:br>
            <a:r>
              <a:rPr lang="ru-RU" sz="2800" b="0" dirty="0" smtClean="0">
                <a:latin typeface="Georgia" pitchFamily="18" charset="0"/>
              </a:rPr>
              <a:t>Зашумел листвою клен.</a:t>
            </a:r>
            <a:br>
              <a:rPr lang="ru-RU" sz="2800" b="0" dirty="0" smtClean="0">
                <a:latin typeface="Georgia" pitchFamily="18" charset="0"/>
              </a:rPr>
            </a:br>
            <a:r>
              <a:rPr lang="ru-RU" sz="2800" b="0" i="1" dirty="0" smtClean="0">
                <a:latin typeface="Georgia" pitchFamily="18" charset="0"/>
              </a:rPr>
              <a:t>Руки подняты вверх, движения по тексту.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b="0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541735" y="785786"/>
            <a:ext cx="5829300" cy="278608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Раз-два</a:t>
            </a:r>
            <a:r>
              <a:rPr lang="ru-RU" sz="2400" dirty="0" smtClean="0">
                <a:solidFill>
                  <a:schemeClr val="tx1"/>
                </a:solidFill>
              </a:rPr>
              <a:t> 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</a:rPr>
              <a:t>Мы становимся все выше, 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</a:rPr>
              <a:t>Достаем руками крыши. 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</a:rPr>
              <a:t>Раз-два — поднялись, 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</a:rPr>
              <a:t>Раз-два — руки вниз.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1571604"/>
            <a:ext cx="5829300" cy="735811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Georgia" pitchFamily="18" charset="0"/>
              </a:rPr>
              <a:t>Три медведя</a:t>
            </a:r>
            <a:endParaRPr lang="ru-RU" sz="2400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</a:rPr>
              <a:t> 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</a:rPr>
              <a:t>Три медведя шли домой	</a:t>
            </a:r>
          </a:p>
          <a:p>
            <a:pPr algn="ctr"/>
            <a:r>
              <a:rPr lang="ru-RU" sz="2400" i="1" dirty="0" smtClean="0">
                <a:solidFill>
                  <a:schemeClr val="tx1"/>
                </a:solidFill>
                <a:latin typeface="Georgia" pitchFamily="18" charset="0"/>
              </a:rPr>
              <a:t>Дети шагают на месте вперевалочку</a:t>
            </a:r>
            <a:endParaRPr lang="ru-RU" sz="2400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</a:rPr>
              <a:t>Папа был большой-большой.     </a:t>
            </a:r>
          </a:p>
          <a:p>
            <a:pPr algn="ctr"/>
            <a:r>
              <a:rPr lang="ru-RU" sz="2400" i="1" dirty="0" smtClean="0">
                <a:solidFill>
                  <a:schemeClr val="tx1"/>
                </a:solidFill>
                <a:latin typeface="Georgia" pitchFamily="18" charset="0"/>
              </a:rPr>
              <a:t>Поднять руки над головой, потянуть вверх.</a:t>
            </a:r>
            <a:endParaRPr lang="ru-RU" sz="2400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</a:rPr>
              <a:t>Мама с ним поменьше ростом, </a:t>
            </a:r>
          </a:p>
          <a:p>
            <a:pPr algn="ctr"/>
            <a:r>
              <a:rPr lang="ru-RU" sz="2400" i="1" dirty="0" smtClean="0">
                <a:solidFill>
                  <a:schemeClr val="tx1"/>
                </a:solidFill>
                <a:latin typeface="Georgia" pitchFamily="18" charset="0"/>
              </a:rPr>
              <a:t>Руки на уровне груди.</a:t>
            </a:r>
            <a:br>
              <a:rPr lang="ru-RU" sz="2400" i="1" dirty="0" smtClean="0">
                <a:solidFill>
                  <a:schemeClr val="tx1"/>
                </a:solidFill>
                <a:latin typeface="Georgia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</a:rPr>
              <a:t>А сынок — малютка просто.      </a:t>
            </a:r>
          </a:p>
          <a:p>
            <a:pPr algn="ctr"/>
            <a:r>
              <a:rPr lang="ru-RU" sz="2400" i="1" dirty="0" smtClean="0">
                <a:solidFill>
                  <a:schemeClr val="tx1"/>
                </a:solidFill>
                <a:latin typeface="Georgia" pitchFamily="18" charset="0"/>
              </a:rPr>
              <a:t>Присесть.</a:t>
            </a:r>
            <a:br>
              <a:rPr lang="ru-RU" sz="2400" i="1" dirty="0" smtClean="0">
                <a:solidFill>
                  <a:schemeClr val="tx1"/>
                </a:solidFill>
                <a:latin typeface="Georgia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</a:rPr>
              <a:t>Очень маленький он был,	</a:t>
            </a:r>
          </a:p>
          <a:p>
            <a:pPr algn="ctr"/>
            <a:r>
              <a:rPr lang="ru-RU" sz="2400" i="1" dirty="0" smtClean="0">
                <a:solidFill>
                  <a:schemeClr val="tx1"/>
                </a:solidFill>
                <a:latin typeface="Georgia" pitchFamily="18" charset="0"/>
              </a:rPr>
              <a:t>Присев,   качаться  по-медвежьи.</a:t>
            </a:r>
            <a:br>
              <a:rPr lang="ru-RU" sz="2400" i="1" dirty="0" smtClean="0">
                <a:solidFill>
                  <a:schemeClr val="tx1"/>
                </a:solidFill>
                <a:latin typeface="Georgia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</a:rPr>
              <a:t>С погремушками ходил.	</a:t>
            </a:r>
          </a:p>
          <a:p>
            <a:pPr algn="ctr"/>
            <a:r>
              <a:rPr lang="ru-RU" sz="2400" i="1" dirty="0" smtClean="0">
                <a:solidFill>
                  <a:schemeClr val="tx1"/>
                </a:solidFill>
                <a:latin typeface="Georgia" pitchFamily="18" charset="0"/>
              </a:rPr>
              <a:t>Встать, руки перед грудью сжаты в кулаки.</a:t>
            </a:r>
            <a:endParaRPr lang="ru-RU" sz="2400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</a:rPr>
              <a:t>Дзинь-дзинь, дзинь-дзинь.	</a:t>
            </a:r>
          </a:p>
          <a:p>
            <a:pPr algn="ctr"/>
            <a:r>
              <a:rPr lang="ru-RU" sz="2400" i="1" dirty="0" smtClean="0">
                <a:solidFill>
                  <a:schemeClr val="tx1"/>
                </a:solidFill>
                <a:latin typeface="Georgia" pitchFamily="18" charset="0"/>
              </a:rPr>
              <a:t>Дети имитируют игру с погремушками.</a:t>
            </a:r>
            <a:endParaRPr lang="ru-RU" sz="2400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ctr"/>
            <a:endParaRPr lang="ru-RU" sz="2400" dirty="0">
              <a:solidFill>
                <a:schemeClr val="tx1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500034"/>
            <a:ext cx="5829300" cy="835824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Georgia" pitchFamily="18" charset="0"/>
              </a:rPr>
              <a:t>Пальчики</a:t>
            </a:r>
            <a:endParaRPr lang="ru-RU" sz="2400" dirty="0" smtClean="0">
              <a:solidFill>
                <a:schemeClr val="tx1"/>
              </a:solidFill>
              <a:latin typeface="Georgia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</a:rPr>
              <a:t> 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</a:rPr>
              <a:t>Этот пальчик хочет спать,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</a:rPr>
              <a:t>Этот пальчик лег в кровать.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</a:rPr>
              <a:t>Этот пальчик чуть вздремнул.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</a:rPr>
              <a:t>Этот пальчик уж уснул.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</a:rPr>
              <a:t>Этот крепко, крепко спит.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</a:rPr>
              <a:t>Тише, тише, не шумите!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</a:rPr>
              <a:t>Солнце красное взойдет,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</a:rPr>
              <a:t>Утро красное придет,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</a:rPr>
              <a:t>Будут птички щебетать,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Georgia" pitchFamily="18" charset="0"/>
              </a:rPr>
              <a:t>Будут пальчики вставать.</a:t>
            </a:r>
          </a:p>
          <a:p>
            <a:r>
              <a:rPr lang="ru-RU" sz="2400" i="1" dirty="0" smtClean="0">
                <a:solidFill>
                  <a:schemeClr val="tx1"/>
                </a:solidFill>
                <a:latin typeface="Georgia" pitchFamily="18" charset="0"/>
              </a:rPr>
              <a:t>Дети поочередно загибают одной рукой пальчики противо­положной руки и держат их в кулачке. На слова «будут паль­чики вставать» дети поднимают руку вверх и распрямляют пальчики.</a:t>
            </a:r>
          </a:p>
          <a:p>
            <a:endParaRPr lang="ru-RU" sz="2400" dirty="0">
              <a:solidFill>
                <a:schemeClr val="tx1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714348"/>
            <a:ext cx="5601909" cy="3929090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Georgia" pitchFamily="18" charset="0"/>
              </a:rPr>
              <a:t>Зайка</a:t>
            </a:r>
            <a:endParaRPr lang="ru-RU" sz="3200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  <a:latin typeface="Georgia" pitchFamily="18" charset="0"/>
              </a:rPr>
              <a:t>Скок-поскок, скок-поскок, </a:t>
            </a:r>
          </a:p>
          <a:p>
            <a:pPr algn="ctr"/>
            <a:r>
              <a:rPr lang="ru-RU" sz="3200" dirty="0" smtClean="0">
                <a:solidFill>
                  <a:schemeClr val="tx1"/>
                </a:solidFill>
                <a:latin typeface="Georgia" pitchFamily="18" charset="0"/>
              </a:rPr>
              <a:t>Зайка прыгнул на пенек. </a:t>
            </a:r>
          </a:p>
          <a:p>
            <a:pPr algn="ctr"/>
            <a:r>
              <a:rPr lang="ru-RU" sz="3200" dirty="0" smtClean="0">
                <a:solidFill>
                  <a:schemeClr val="tx1"/>
                </a:solidFill>
                <a:latin typeface="Georgia" pitchFamily="18" charset="0"/>
              </a:rPr>
              <a:t>Зайцу холодно сидеть, </a:t>
            </a:r>
          </a:p>
          <a:p>
            <a:pPr algn="ctr"/>
            <a:r>
              <a:rPr lang="ru-RU" sz="3200" dirty="0" smtClean="0">
                <a:solidFill>
                  <a:schemeClr val="tx1"/>
                </a:solidFill>
                <a:latin typeface="Georgia" pitchFamily="18" charset="0"/>
              </a:rPr>
              <a:t>Нужно лапочки погреть, </a:t>
            </a:r>
          </a:p>
          <a:p>
            <a:pPr algn="ctr"/>
            <a:r>
              <a:rPr lang="ru-RU" sz="3200" dirty="0" smtClean="0">
                <a:solidFill>
                  <a:schemeClr val="tx1"/>
                </a:solidFill>
                <a:latin typeface="Georgia" pitchFamily="18" charset="0"/>
              </a:rPr>
              <a:t>Лапки вверх, лапки вниз, </a:t>
            </a:r>
          </a:p>
          <a:p>
            <a:pPr algn="ctr"/>
            <a:r>
              <a:rPr lang="ru-RU" sz="3200" dirty="0" smtClean="0">
                <a:solidFill>
                  <a:schemeClr val="tx1"/>
                </a:solidFill>
                <a:latin typeface="Georgia" pitchFamily="18" charset="0"/>
              </a:rPr>
              <a:t>На носочках подтянись, </a:t>
            </a:r>
          </a:p>
          <a:p>
            <a:pPr algn="ctr"/>
            <a:r>
              <a:rPr lang="ru-RU" sz="3200" dirty="0" smtClean="0">
                <a:solidFill>
                  <a:schemeClr val="tx1"/>
                </a:solidFill>
                <a:latin typeface="Georgia" pitchFamily="18" charset="0"/>
              </a:rPr>
              <a:t>Лапки ставим на бочок, </a:t>
            </a:r>
          </a:p>
          <a:p>
            <a:pPr algn="ctr"/>
            <a:r>
              <a:rPr lang="ru-RU" sz="3200" dirty="0" smtClean="0">
                <a:solidFill>
                  <a:schemeClr val="tx1"/>
                </a:solidFill>
                <a:latin typeface="Georgia" pitchFamily="18" charset="0"/>
              </a:rPr>
              <a:t>На носочках скок-поскок. </a:t>
            </a:r>
          </a:p>
          <a:p>
            <a:pPr algn="ctr"/>
            <a:r>
              <a:rPr lang="ru-RU" sz="3200" dirty="0" smtClean="0">
                <a:solidFill>
                  <a:schemeClr val="tx1"/>
                </a:solidFill>
                <a:latin typeface="Georgia" pitchFamily="18" charset="0"/>
              </a:rPr>
              <a:t>А затем вприсядку, </a:t>
            </a:r>
          </a:p>
          <a:p>
            <a:pPr algn="ctr"/>
            <a:r>
              <a:rPr lang="ru-RU" sz="3200" dirty="0" smtClean="0">
                <a:solidFill>
                  <a:schemeClr val="tx1"/>
                </a:solidFill>
                <a:latin typeface="Georgia" pitchFamily="18" charset="0"/>
              </a:rPr>
              <a:t>Чтоб не мерзли лапки.</a:t>
            </a:r>
          </a:p>
          <a:p>
            <a:pPr algn="ctr"/>
            <a:r>
              <a:rPr lang="ru-RU" sz="3200" dirty="0" smtClean="0">
                <a:solidFill>
                  <a:schemeClr val="tx1"/>
                </a:solidFill>
                <a:latin typeface="Georgia" pitchFamily="18" charset="0"/>
              </a:rPr>
              <a:t>Движения по тексту стихотворения.</a:t>
            </a:r>
          </a:p>
          <a:p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85794" y="4572001"/>
            <a:ext cx="5214974" cy="437042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8138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Пальчики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8138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Пальчики уснули,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8138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 кулачок свернулись.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8138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Один!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8138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Два!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8138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Три!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8138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Четыре!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8138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Пять!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8138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Захотели поиграть!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8138" algn="l"/>
              </a:tabLst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На счет 1, 2, 3, 4, 5 пальцы поочередно разжимать из кулачка. На слова «захотели поиграть» пальцы свободно двигаются.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8138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4714876"/>
            <a:ext cx="5829300" cy="4071966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latin typeface="Georgia" pitchFamily="18" charset="0"/>
              </a:rPr>
              <a:t>А над морем — мы с тобою!</a:t>
            </a:r>
            <a:r>
              <a:rPr lang="ru-RU" sz="1800" b="0" dirty="0" smtClean="0">
                <a:latin typeface="Georgia" pitchFamily="18" charset="0"/>
              </a:rPr>
              <a:t/>
            </a:r>
            <a:br>
              <a:rPr lang="ru-RU" sz="1800" b="0" dirty="0" smtClean="0">
                <a:latin typeface="Georgia" pitchFamily="18" charset="0"/>
              </a:rPr>
            </a:br>
            <a:r>
              <a:rPr lang="ru-RU" sz="1800" b="0" dirty="0" smtClean="0">
                <a:latin typeface="Georgia" pitchFamily="18" charset="0"/>
              </a:rPr>
              <a:t/>
            </a:r>
            <a:br>
              <a:rPr lang="ru-RU" sz="1800" b="0" dirty="0" smtClean="0">
                <a:latin typeface="Georgia" pitchFamily="18" charset="0"/>
              </a:rPr>
            </a:br>
            <a:r>
              <a:rPr lang="ru-RU" sz="1800" b="0" dirty="0" smtClean="0">
                <a:latin typeface="Georgia" pitchFamily="18" charset="0"/>
              </a:rPr>
              <a:t>Над волнами чайки кружат,</a:t>
            </a:r>
            <a:br>
              <a:rPr lang="ru-RU" sz="1800" b="0" dirty="0" smtClean="0">
                <a:latin typeface="Georgia" pitchFamily="18" charset="0"/>
              </a:rPr>
            </a:br>
            <a:r>
              <a:rPr lang="ru-RU" sz="1800" b="0" dirty="0" smtClean="0">
                <a:latin typeface="Georgia" pitchFamily="18" charset="0"/>
              </a:rPr>
              <a:t>Полетим за ними дружно.</a:t>
            </a:r>
            <a:br>
              <a:rPr lang="ru-RU" sz="1800" b="0" dirty="0" smtClean="0">
                <a:latin typeface="Georgia" pitchFamily="18" charset="0"/>
              </a:rPr>
            </a:br>
            <a:r>
              <a:rPr lang="ru-RU" sz="1800" b="0" dirty="0" smtClean="0">
                <a:latin typeface="Georgia" pitchFamily="18" charset="0"/>
              </a:rPr>
              <a:t>Брызги пены, шум прибоя,</a:t>
            </a:r>
            <a:br>
              <a:rPr lang="ru-RU" sz="1800" b="0" dirty="0" smtClean="0">
                <a:latin typeface="Georgia" pitchFamily="18" charset="0"/>
              </a:rPr>
            </a:br>
            <a:r>
              <a:rPr lang="ru-RU" sz="1800" b="0" dirty="0" smtClean="0">
                <a:latin typeface="Georgia" pitchFamily="18" charset="0"/>
              </a:rPr>
              <a:t>А над морем — мы с тобою! </a:t>
            </a:r>
            <a:br>
              <a:rPr lang="ru-RU" sz="1800" b="0" dirty="0" smtClean="0">
                <a:latin typeface="Georgia" pitchFamily="18" charset="0"/>
              </a:rPr>
            </a:br>
            <a:r>
              <a:rPr lang="ru-RU" sz="1800" b="0" i="1" dirty="0" smtClean="0">
                <a:latin typeface="Georgia" pitchFamily="18" charset="0"/>
              </a:rPr>
              <a:t>(Дети машут руками, словно крыльями.)</a:t>
            </a:r>
            <a:r>
              <a:rPr lang="ru-RU" sz="1800" b="0" dirty="0" smtClean="0">
                <a:latin typeface="Georgia" pitchFamily="18" charset="0"/>
              </a:rPr>
              <a:t/>
            </a:r>
            <a:br>
              <a:rPr lang="ru-RU" sz="1800" b="0" dirty="0" smtClean="0">
                <a:latin typeface="Georgia" pitchFamily="18" charset="0"/>
              </a:rPr>
            </a:br>
            <a:r>
              <a:rPr lang="ru-RU" sz="1800" b="0" dirty="0" smtClean="0">
                <a:latin typeface="Georgia" pitchFamily="18" charset="0"/>
              </a:rPr>
              <a:t>Мы теперь плывём по морю</a:t>
            </a:r>
            <a:br>
              <a:rPr lang="ru-RU" sz="1800" b="0" dirty="0" smtClean="0">
                <a:latin typeface="Georgia" pitchFamily="18" charset="0"/>
              </a:rPr>
            </a:br>
            <a:r>
              <a:rPr lang="ru-RU" sz="1800" b="0" dirty="0" smtClean="0">
                <a:latin typeface="Georgia" pitchFamily="18" charset="0"/>
              </a:rPr>
              <a:t>И резвимся на просторе.</a:t>
            </a:r>
            <a:br>
              <a:rPr lang="ru-RU" sz="1800" b="0" dirty="0" smtClean="0">
                <a:latin typeface="Georgia" pitchFamily="18" charset="0"/>
              </a:rPr>
            </a:br>
            <a:r>
              <a:rPr lang="ru-RU" sz="1800" b="0" dirty="0" smtClean="0">
                <a:latin typeface="Georgia" pitchFamily="18" charset="0"/>
              </a:rPr>
              <a:t>Веселее загребай</a:t>
            </a:r>
            <a:br>
              <a:rPr lang="ru-RU" sz="1800" b="0" dirty="0" smtClean="0">
                <a:latin typeface="Georgia" pitchFamily="18" charset="0"/>
              </a:rPr>
            </a:br>
            <a:r>
              <a:rPr lang="ru-RU" sz="1800" b="0" dirty="0" smtClean="0">
                <a:latin typeface="Georgia" pitchFamily="18" charset="0"/>
              </a:rPr>
              <a:t>И дельфинов догоняй. </a:t>
            </a:r>
            <a:br>
              <a:rPr lang="ru-RU" sz="1800" b="0" dirty="0" smtClean="0">
                <a:latin typeface="Georgia" pitchFamily="18" charset="0"/>
              </a:rPr>
            </a:br>
            <a:r>
              <a:rPr lang="ru-RU" sz="1800" b="0" i="1" dirty="0" smtClean="0">
                <a:latin typeface="Georgia" pitchFamily="18" charset="0"/>
              </a:rPr>
              <a:t>(Дети делают плавательные движения руками.)</a:t>
            </a:r>
            <a:r>
              <a:rPr lang="ru-RU" sz="1800" b="0" dirty="0" smtClean="0">
                <a:latin typeface="Georgia" pitchFamily="18" charset="0"/>
              </a:rPr>
              <a:t/>
            </a:r>
            <a:br>
              <a:rPr lang="ru-RU" sz="1800" b="0" dirty="0" smtClean="0">
                <a:latin typeface="Georgia" pitchFamily="18" charset="0"/>
              </a:rPr>
            </a:br>
            <a:endParaRPr lang="ru-RU" sz="1800" b="0" dirty="0">
              <a:latin typeface="Georgia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571472"/>
            <a:ext cx="5829300" cy="3857651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2100" b="1" dirty="0" smtClean="0">
                <a:solidFill>
                  <a:schemeClr val="tx1"/>
                </a:solidFill>
                <a:latin typeface="Georgia" pitchFamily="18" charset="0"/>
              </a:rPr>
              <a:t>Один, два, три, четыре, пять</a:t>
            </a:r>
            <a:endParaRPr lang="ru-RU" sz="2100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ctr"/>
            <a:r>
              <a:rPr lang="ru-RU" sz="2100" dirty="0" smtClean="0">
                <a:solidFill>
                  <a:schemeClr val="tx1"/>
                </a:solidFill>
                <a:latin typeface="Georgia" pitchFamily="18" charset="0"/>
              </a:rPr>
              <a:t>Один, два, три, четыре, пять — топаем ногами, </a:t>
            </a:r>
          </a:p>
          <a:p>
            <a:pPr algn="ctr"/>
            <a:r>
              <a:rPr lang="ru-RU" sz="2100" dirty="0" smtClean="0">
                <a:solidFill>
                  <a:schemeClr val="tx1"/>
                </a:solidFill>
                <a:latin typeface="Georgia" pitchFamily="18" charset="0"/>
              </a:rPr>
              <a:t>Один, два, три, четыре, пять — хлопаем руками, </a:t>
            </a:r>
          </a:p>
          <a:p>
            <a:pPr algn="ctr"/>
            <a:r>
              <a:rPr lang="ru-RU" sz="2100" dirty="0" smtClean="0">
                <a:solidFill>
                  <a:schemeClr val="tx1"/>
                </a:solidFill>
                <a:latin typeface="Georgia" pitchFamily="18" charset="0"/>
              </a:rPr>
              <a:t>Один, два, три, четыре, пять — занимаемся опять.</a:t>
            </a:r>
          </a:p>
          <a:p>
            <a:pPr algn="ctr"/>
            <a:r>
              <a:rPr lang="ru-RU" sz="2100" dirty="0" smtClean="0">
                <a:solidFill>
                  <a:schemeClr val="tx1"/>
                </a:solidFill>
                <a:latin typeface="Georgia" pitchFamily="18" charset="0"/>
              </a:rPr>
              <a:t>А в лесу растёт черника</a:t>
            </a:r>
          </a:p>
          <a:p>
            <a:pPr algn="ctr"/>
            <a:r>
              <a:rPr lang="ru-RU" sz="2100" dirty="0" smtClean="0">
                <a:solidFill>
                  <a:schemeClr val="tx1"/>
                </a:solidFill>
                <a:latin typeface="Georgia" pitchFamily="18" charset="0"/>
              </a:rPr>
              <a:t>А в лесу растёт черника, </a:t>
            </a:r>
          </a:p>
          <a:p>
            <a:pPr algn="ctr"/>
            <a:r>
              <a:rPr lang="ru-RU" sz="2100" dirty="0" smtClean="0">
                <a:solidFill>
                  <a:schemeClr val="tx1"/>
                </a:solidFill>
                <a:latin typeface="Georgia" pitchFamily="18" charset="0"/>
              </a:rPr>
              <a:t>Земляника, голубика. </a:t>
            </a:r>
          </a:p>
          <a:p>
            <a:pPr algn="ctr"/>
            <a:r>
              <a:rPr lang="ru-RU" sz="2100" dirty="0" smtClean="0">
                <a:solidFill>
                  <a:schemeClr val="tx1"/>
                </a:solidFill>
                <a:latin typeface="Georgia" pitchFamily="18" charset="0"/>
              </a:rPr>
              <a:t>Чтобы ягоду сорвать, </a:t>
            </a:r>
          </a:p>
          <a:p>
            <a:pPr algn="ctr"/>
            <a:r>
              <a:rPr lang="ru-RU" sz="2100" dirty="0" smtClean="0">
                <a:solidFill>
                  <a:schemeClr val="tx1"/>
                </a:solidFill>
                <a:latin typeface="Georgia" pitchFamily="18" charset="0"/>
              </a:rPr>
              <a:t>Надо глубже приседать.</a:t>
            </a:r>
          </a:p>
          <a:p>
            <a:pPr algn="ctr"/>
            <a:r>
              <a:rPr lang="ru-RU" sz="2100" i="1" dirty="0" smtClean="0">
                <a:solidFill>
                  <a:schemeClr val="tx1"/>
                </a:solidFill>
                <a:latin typeface="Georgia" pitchFamily="18" charset="0"/>
              </a:rPr>
              <a:t>(Приседания.)</a:t>
            </a:r>
            <a:endParaRPr lang="ru-RU" sz="2100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ctr"/>
            <a:r>
              <a:rPr lang="ru-RU" sz="2100" dirty="0" smtClean="0">
                <a:solidFill>
                  <a:schemeClr val="tx1"/>
                </a:solidFill>
                <a:latin typeface="Georgia" pitchFamily="18" charset="0"/>
              </a:rPr>
              <a:t>Нагулялся я в лесу. </a:t>
            </a:r>
          </a:p>
          <a:p>
            <a:pPr algn="ctr"/>
            <a:r>
              <a:rPr lang="ru-RU" sz="2100" dirty="0" smtClean="0">
                <a:solidFill>
                  <a:schemeClr val="tx1"/>
                </a:solidFill>
                <a:latin typeface="Georgia" pitchFamily="18" charset="0"/>
              </a:rPr>
              <a:t>Корзинку с ягодой несу.</a:t>
            </a:r>
          </a:p>
          <a:p>
            <a:pPr algn="ctr"/>
            <a:r>
              <a:rPr lang="ru-RU" sz="2100" i="1" dirty="0" smtClean="0">
                <a:solidFill>
                  <a:schemeClr val="tx1"/>
                </a:solidFill>
                <a:latin typeface="Georgia" pitchFamily="18" charset="0"/>
              </a:rPr>
              <a:t>(Ходьба на месте.</a:t>
            </a:r>
            <a:endParaRPr lang="ru-RU" dirty="0">
              <a:solidFill>
                <a:schemeClr val="tx1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4714876"/>
            <a:ext cx="5829300" cy="4071966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Georgia" pitchFamily="18" charset="0"/>
              </a:rPr>
              <a:t>Весёлые прыжки</a:t>
            </a:r>
            <a:r>
              <a:rPr lang="ru-RU" sz="2000" b="0" dirty="0" smtClean="0">
                <a:latin typeface="Georgia" pitchFamily="18" charset="0"/>
              </a:rPr>
              <a:t/>
            </a:r>
            <a:br>
              <a:rPr lang="ru-RU" sz="2000" b="0" dirty="0" smtClean="0">
                <a:latin typeface="Georgia" pitchFamily="18" charset="0"/>
              </a:rPr>
            </a:br>
            <a:r>
              <a:rPr lang="ru-RU" sz="2000" b="0" dirty="0" smtClean="0">
                <a:latin typeface="Georgia" pitchFamily="18" charset="0"/>
              </a:rPr>
              <a:t> </a:t>
            </a:r>
            <a:br>
              <a:rPr lang="ru-RU" sz="2000" b="0" dirty="0" smtClean="0">
                <a:latin typeface="Georgia" pitchFamily="18" charset="0"/>
              </a:rPr>
            </a:br>
            <a:r>
              <a:rPr lang="ru-RU" sz="2000" b="0" dirty="0" smtClean="0">
                <a:latin typeface="Georgia" pitchFamily="18" charset="0"/>
              </a:rPr>
              <a:t>Раз, два — стоит ракета.</a:t>
            </a:r>
            <a:br>
              <a:rPr lang="ru-RU" sz="2000" b="0" dirty="0" smtClean="0">
                <a:latin typeface="Georgia" pitchFamily="18" charset="0"/>
              </a:rPr>
            </a:br>
            <a:r>
              <a:rPr lang="ru-RU" sz="2000" b="0" dirty="0" smtClean="0">
                <a:latin typeface="Georgia" pitchFamily="18" charset="0"/>
              </a:rPr>
              <a:t>Три, четыре — самолёт.</a:t>
            </a:r>
            <a:br>
              <a:rPr lang="ru-RU" sz="2000" b="0" dirty="0" smtClean="0">
                <a:latin typeface="Georgia" pitchFamily="18" charset="0"/>
              </a:rPr>
            </a:br>
            <a:r>
              <a:rPr lang="ru-RU" sz="2000" b="0" dirty="0" smtClean="0">
                <a:latin typeface="Georgia" pitchFamily="18" charset="0"/>
              </a:rPr>
              <a:t>Раз, два — хлопок в ладоши, </a:t>
            </a:r>
            <a:r>
              <a:rPr lang="ru-RU" sz="2000" b="0" i="1" dirty="0" smtClean="0">
                <a:latin typeface="Georgia" pitchFamily="18" charset="0"/>
              </a:rPr>
              <a:t>(Прыжки на одной и двух ногах.)</a:t>
            </a:r>
            <a:r>
              <a:rPr lang="ru-RU" sz="2000" b="0" dirty="0" smtClean="0">
                <a:latin typeface="Georgia" pitchFamily="18" charset="0"/>
              </a:rPr>
              <a:t/>
            </a:r>
            <a:br>
              <a:rPr lang="ru-RU" sz="2000" b="0" dirty="0" smtClean="0">
                <a:latin typeface="Georgia" pitchFamily="18" charset="0"/>
              </a:rPr>
            </a:br>
            <a:r>
              <a:rPr lang="ru-RU" sz="2000" b="0" dirty="0" smtClean="0">
                <a:latin typeface="Georgia" pitchFamily="18" charset="0"/>
              </a:rPr>
              <a:t>А потом на каждый счёт.</a:t>
            </a:r>
            <a:br>
              <a:rPr lang="ru-RU" sz="2000" b="0" dirty="0" smtClean="0">
                <a:latin typeface="Georgia" pitchFamily="18" charset="0"/>
              </a:rPr>
            </a:br>
            <a:r>
              <a:rPr lang="ru-RU" sz="2000" b="0" dirty="0" smtClean="0">
                <a:latin typeface="Georgia" pitchFamily="18" charset="0"/>
              </a:rPr>
              <a:t>Раз, два, три, четыре -</a:t>
            </a:r>
            <a:br>
              <a:rPr lang="ru-RU" sz="2000" b="0" dirty="0" smtClean="0">
                <a:latin typeface="Georgia" pitchFamily="18" charset="0"/>
              </a:rPr>
            </a:br>
            <a:r>
              <a:rPr lang="ru-RU" sz="2000" b="0" dirty="0" smtClean="0">
                <a:latin typeface="Georgia" pitchFamily="18" charset="0"/>
              </a:rPr>
              <a:t>Руки выше, плечи шире.</a:t>
            </a:r>
            <a:br>
              <a:rPr lang="ru-RU" sz="2000" b="0" dirty="0" smtClean="0">
                <a:latin typeface="Georgia" pitchFamily="18" charset="0"/>
              </a:rPr>
            </a:br>
            <a:r>
              <a:rPr lang="ru-RU" sz="2000" b="0" dirty="0" smtClean="0">
                <a:latin typeface="Georgia" pitchFamily="18" charset="0"/>
              </a:rPr>
              <a:t>Раз, два, три, четыре -</a:t>
            </a:r>
            <a:br>
              <a:rPr lang="ru-RU" sz="2000" b="0" dirty="0" smtClean="0">
                <a:latin typeface="Georgia" pitchFamily="18" charset="0"/>
              </a:rPr>
            </a:br>
            <a:r>
              <a:rPr lang="ru-RU" sz="2000" b="0" dirty="0" smtClean="0">
                <a:latin typeface="Georgia" pitchFamily="18" charset="0"/>
              </a:rPr>
              <a:t>И на месте походили. </a:t>
            </a:r>
            <a:r>
              <a:rPr lang="ru-RU" sz="2000" b="0" i="1" dirty="0" smtClean="0">
                <a:latin typeface="Georgia" pitchFamily="18" charset="0"/>
              </a:rPr>
              <a:t>(Ходьба на месте.)</a:t>
            </a:r>
            <a:r>
              <a:rPr lang="ru-RU" sz="2000" b="0" dirty="0" smtClean="0">
                <a:latin typeface="Georgia" pitchFamily="18" charset="0"/>
              </a:rPr>
              <a:t/>
            </a:r>
            <a:br>
              <a:rPr lang="ru-RU" sz="2000" b="0" dirty="0" smtClean="0">
                <a:latin typeface="Georgia" pitchFamily="18" charset="0"/>
              </a:rPr>
            </a:br>
            <a:endParaRPr lang="ru-RU" sz="2000" b="0" dirty="0">
              <a:latin typeface="Georgia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857224"/>
            <a:ext cx="5829300" cy="3857652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2900" b="1" dirty="0" smtClean="0">
                <a:solidFill>
                  <a:schemeClr val="tx1"/>
                </a:solidFill>
                <a:latin typeface="Georgia" pitchFamily="18" charset="0"/>
              </a:rPr>
              <a:t>А сейчас мы с вами, дети</a:t>
            </a:r>
          </a:p>
          <a:p>
            <a:pPr algn="ctr"/>
            <a:r>
              <a:rPr lang="ru-RU" sz="2900" dirty="0" smtClean="0">
                <a:solidFill>
                  <a:schemeClr val="tx1"/>
                </a:solidFill>
                <a:latin typeface="Georgia" pitchFamily="18" charset="0"/>
              </a:rPr>
              <a:t> </a:t>
            </a:r>
          </a:p>
          <a:p>
            <a:pPr algn="ctr"/>
            <a:r>
              <a:rPr lang="ru-RU" sz="2900" dirty="0" smtClean="0">
                <a:solidFill>
                  <a:schemeClr val="tx1"/>
                </a:solidFill>
                <a:latin typeface="Georgia" pitchFamily="18" charset="0"/>
              </a:rPr>
              <a:t>А сейчас мы с вами, дети, </a:t>
            </a:r>
          </a:p>
          <a:p>
            <a:pPr algn="ctr"/>
            <a:r>
              <a:rPr lang="ru-RU" sz="2900" dirty="0" smtClean="0">
                <a:solidFill>
                  <a:schemeClr val="tx1"/>
                </a:solidFill>
                <a:latin typeface="Georgia" pitchFamily="18" charset="0"/>
              </a:rPr>
              <a:t>Улетаем на ракете.</a:t>
            </a:r>
          </a:p>
          <a:p>
            <a:pPr algn="ctr"/>
            <a:r>
              <a:rPr lang="ru-RU" sz="2900" dirty="0" smtClean="0">
                <a:solidFill>
                  <a:schemeClr val="tx1"/>
                </a:solidFill>
                <a:latin typeface="Georgia" pitchFamily="18" charset="0"/>
              </a:rPr>
              <a:t>На носки поднимись, </a:t>
            </a:r>
          </a:p>
          <a:p>
            <a:pPr algn="ctr"/>
            <a:r>
              <a:rPr lang="ru-RU" sz="2900" dirty="0" smtClean="0">
                <a:solidFill>
                  <a:schemeClr val="tx1"/>
                </a:solidFill>
                <a:latin typeface="Georgia" pitchFamily="18" charset="0"/>
              </a:rPr>
              <a:t>А потом руки вниз.. </a:t>
            </a:r>
          </a:p>
          <a:p>
            <a:pPr algn="ctr"/>
            <a:r>
              <a:rPr lang="ru-RU" sz="2900" dirty="0" smtClean="0">
                <a:solidFill>
                  <a:schemeClr val="tx1"/>
                </a:solidFill>
                <a:latin typeface="Georgia" pitchFamily="18" charset="0"/>
              </a:rPr>
              <a:t>Раз, два, три, четыре –</a:t>
            </a:r>
          </a:p>
          <a:p>
            <a:pPr algn="ctr"/>
            <a:r>
              <a:rPr lang="ru-RU" sz="2900" dirty="0" smtClean="0">
                <a:solidFill>
                  <a:schemeClr val="tx1"/>
                </a:solidFill>
                <a:latin typeface="Georgia" pitchFamily="18" charset="0"/>
              </a:rPr>
              <a:t>Вот летит ракета ввысь!</a:t>
            </a:r>
          </a:p>
          <a:p>
            <a:pPr algn="ctr"/>
            <a:r>
              <a:rPr lang="ru-RU" sz="2900" i="1" dirty="0" smtClean="0">
                <a:solidFill>
                  <a:schemeClr val="tx1"/>
                </a:solidFill>
                <a:latin typeface="Georgia" pitchFamily="18" charset="0"/>
              </a:rPr>
              <a:t>(1—2 — стойка на носках, руки вверх, ладони образуют «купол раке­ты»; 3—4 — основная стойка.)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449</Words>
  <PresentationFormat>Экран (4:3)</PresentationFormat>
  <Paragraphs>180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Муниципальное казенное дошкольное образовательное учреждение города Новосибирска"Детский сад №353 комбинированного вида "Солнышко</vt:lpstr>
      <vt:lpstr> ФИЗКУЛЬТМИНУТКИ – это кратковременные упражнения, проводимые с целью предупреждения утомления, восстановления умственной работоспособности ( возбуждают участки коры головного мозга, которые не участвовали в предшествующей деятельности, и дают отдых тем, которые работали).   ЗНАЧЕНИЕ: помогают отдохнуть, развлечься, снять напряжение, получить ощущение физической разрядки, улучшают кровообращение, снимают утомление мышц, нервной системы, активизируют мышление детей, создают положительные эмоции и повышают интерес к занятиям.</vt:lpstr>
      <vt:lpstr>Большой — маленький   Сначала буду маленьким,  К коленочкам прижмусь.  Потом я вырасту большим,  До лампы дотянусь.  Дети выполняют движения по тексту стихотворения. </vt:lpstr>
      <vt:lpstr>Клен   Ветер тихо клен качает,  Влево, вправо наклоняет.  Раз — наклон  И два наклон.  Зашумел листвою клен. Руки подняты вверх, движения по тексту. </vt:lpstr>
      <vt:lpstr>Слайд 5</vt:lpstr>
      <vt:lpstr>Слайд 6</vt:lpstr>
      <vt:lpstr>Слайд 7</vt:lpstr>
      <vt:lpstr>А над морем — мы с тобою!  Над волнами чайки кружат, Полетим за ними дружно. Брызги пены, шум прибоя, А над морем — мы с тобою!  (Дети машут руками, словно крыльями.) Мы теперь плывём по морю И резвимся на просторе. Веселее загребай И дельфинов догоняй.  (Дети делают плавательные движения руками.) </vt:lpstr>
      <vt:lpstr>Весёлые прыжки   Раз, два — стоит ракета. Три, четыре — самолёт. Раз, два — хлопок в ладоши, (Прыжки на одной и двух ногах.) А потом на каждый счёт. Раз, два, три, четыре - Руки выше, плечи шире. Раз, два, три, четыре - И на месте походили. (Ходьба на месте.) </vt:lpstr>
      <vt:lpstr>Слайд 10</vt:lpstr>
      <vt:lpstr>Слайд 11</vt:lpstr>
      <vt:lpstr>Слайд 12</vt:lpstr>
      <vt:lpstr>Слайд 13</vt:lpstr>
      <vt:lpstr> Зарядка Поработали, ребятки, А теперь все на зарядку! Мы сейчас все дружно встанем, Отдохнем мы на привале. Влево, вправо повернитесь, Наклонитесь, поднимитесь. Руки вверх и руки вбок, И на месте прыг да скок! А теперь бежим вприпрыжку, Молодцы вы, ребятишки! Замедляем, дети, шаг, И на месте стой! Вот так! А теперь мы сядем дружно, Нам еще работать нужно.  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казенное дошкольное образовательное учреждение города Новосибирска"Детский сад №353 комбинированного вида "Солнышко</dc:title>
  <dc:creator>Artem</dc:creator>
  <cp:lastModifiedBy>Artem</cp:lastModifiedBy>
  <cp:revision>8</cp:revision>
  <dcterms:created xsi:type="dcterms:W3CDTF">2020-03-12T10:22:35Z</dcterms:created>
  <dcterms:modified xsi:type="dcterms:W3CDTF">2020-03-13T05:12:11Z</dcterms:modified>
</cp:coreProperties>
</file>