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6858000" cy="9144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51" d="100"/>
          <a:sy n="51" d="100"/>
        </p:scale>
        <p:origin x="-2292" y="-90"/>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14350" y="2840568"/>
            <a:ext cx="5829300" cy="1960033"/>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13.03.2020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13.03.2020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4972050" y="366185"/>
            <a:ext cx="1543050" cy="780203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42900" y="366185"/>
            <a:ext cx="4514850" cy="780203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13.03.2020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13.03.2020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1735" y="5875867"/>
            <a:ext cx="5829300" cy="1816100"/>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13.03.2020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13.03.2020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13.03.2020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13.03.2020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13.03.2020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4067"/>
            <a:ext cx="2256235" cy="154940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13.03.2020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44216" y="6400800"/>
            <a:ext cx="4114800" cy="755651"/>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13.03.2020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13.03.2020</a:t>
            </a:fld>
            <a:endParaRPr lang="ru-RU"/>
          </a:p>
        </p:txBody>
      </p:sp>
      <p:sp>
        <p:nvSpPr>
          <p:cNvPr id="5" name="Нижний колонтитул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14350" y="357157"/>
            <a:ext cx="5915046" cy="1285885"/>
          </a:xfrm>
        </p:spPr>
        <p:txBody>
          <a:bodyPr>
            <a:noAutofit/>
          </a:bodyPr>
          <a:lstStyle/>
          <a:p>
            <a:pPr algn="r"/>
            <a:r>
              <a:rPr lang="ru-RU" sz="1800" dirty="0" smtClean="0">
                <a:latin typeface="Georgia" pitchFamily="18" charset="0"/>
              </a:rPr>
              <a:t>Муниципальное казенное дошкольное образовательное учреждение города Новосибирска"Детский сад №353 </a:t>
            </a:r>
            <a:r>
              <a:rPr lang="ru-RU" sz="1800" dirty="0" smtClean="0">
                <a:latin typeface="Georgia" pitchFamily="18" charset="0"/>
              </a:rPr>
              <a:t/>
            </a:r>
            <a:br>
              <a:rPr lang="ru-RU" sz="1800" dirty="0" smtClean="0">
                <a:latin typeface="Georgia" pitchFamily="18" charset="0"/>
              </a:rPr>
            </a:br>
            <a:r>
              <a:rPr lang="ru-RU" sz="1800" dirty="0" smtClean="0">
                <a:latin typeface="Georgia" pitchFamily="18" charset="0"/>
              </a:rPr>
              <a:t>комбинированного </a:t>
            </a:r>
            <a:r>
              <a:rPr lang="ru-RU" sz="1800" dirty="0" smtClean="0">
                <a:latin typeface="Georgia" pitchFamily="18" charset="0"/>
              </a:rPr>
              <a:t>вида "Солнышко</a:t>
            </a:r>
            <a:endParaRPr lang="ru-RU" sz="1800" dirty="0"/>
          </a:p>
        </p:txBody>
      </p:sp>
      <p:sp>
        <p:nvSpPr>
          <p:cNvPr id="3" name="Подзаголовок 2"/>
          <p:cNvSpPr>
            <a:spLocks noGrp="1"/>
          </p:cNvSpPr>
          <p:nvPr>
            <p:ph type="subTitle" idx="1"/>
          </p:nvPr>
        </p:nvSpPr>
        <p:spPr>
          <a:xfrm>
            <a:off x="285728" y="2428860"/>
            <a:ext cx="6143668" cy="6429420"/>
          </a:xfrm>
        </p:spPr>
        <p:txBody>
          <a:bodyPr>
            <a:normAutofit/>
          </a:bodyPr>
          <a:lstStyle/>
          <a:p>
            <a:r>
              <a:rPr lang="ru-RU" sz="4400" b="1" dirty="0" smtClean="0">
                <a:solidFill>
                  <a:schemeClr val="tx1"/>
                </a:solidFill>
                <a:latin typeface="Gabriola" pitchFamily="82" charset="0"/>
              </a:rPr>
              <a:t>  Картотека пальчиковых игр </a:t>
            </a:r>
          </a:p>
          <a:p>
            <a:r>
              <a:rPr lang="ru-RU" sz="4400" b="1" dirty="0" smtClean="0">
                <a:solidFill>
                  <a:schemeClr val="tx1"/>
                </a:solidFill>
                <a:latin typeface="Gabriola" pitchFamily="82" charset="0"/>
              </a:rPr>
              <a:t>для детей 4-5лет</a:t>
            </a:r>
          </a:p>
          <a:p>
            <a:endParaRPr lang="ru-RU" sz="4400" b="1" dirty="0" smtClean="0">
              <a:solidFill>
                <a:schemeClr val="tx1"/>
              </a:solidFill>
              <a:latin typeface="Gabriola" pitchFamily="82" charset="0"/>
            </a:endParaRPr>
          </a:p>
          <a:p>
            <a:endParaRPr lang="ru-RU" sz="4400" b="1" dirty="0" smtClean="0">
              <a:solidFill>
                <a:schemeClr val="tx1"/>
              </a:solidFill>
              <a:latin typeface="Gabriola" pitchFamily="82" charset="0"/>
            </a:endParaRPr>
          </a:p>
          <a:p>
            <a:pPr algn="r"/>
            <a:r>
              <a:rPr lang="ru-RU" sz="2800" dirty="0" smtClean="0">
                <a:solidFill>
                  <a:schemeClr val="tx1"/>
                </a:solidFill>
                <a:latin typeface="Gabriola" pitchFamily="82" charset="0"/>
              </a:rPr>
              <a:t>Составила воспитатель:</a:t>
            </a:r>
          </a:p>
          <a:p>
            <a:pPr algn="r"/>
            <a:r>
              <a:rPr lang="ru-RU" sz="2800" dirty="0" smtClean="0">
                <a:solidFill>
                  <a:schemeClr val="tx1"/>
                </a:solidFill>
                <a:latin typeface="Gabriola" pitchFamily="82" charset="0"/>
              </a:rPr>
              <a:t>Конева </a:t>
            </a:r>
            <a:r>
              <a:rPr lang="ru-RU" sz="2800" dirty="0" smtClean="0">
                <a:solidFill>
                  <a:schemeClr val="tx1"/>
                </a:solidFill>
                <a:latin typeface="Gabriola" pitchFamily="82" charset="0"/>
              </a:rPr>
              <a:t>Н</a:t>
            </a:r>
            <a:r>
              <a:rPr lang="ru-RU" sz="2800" dirty="0" smtClean="0">
                <a:solidFill>
                  <a:schemeClr val="tx1"/>
                </a:solidFill>
                <a:latin typeface="Gabriola" pitchFamily="82" charset="0"/>
              </a:rPr>
              <a:t>аталья Викторовна</a:t>
            </a:r>
          </a:p>
          <a:p>
            <a:endParaRPr lang="ru-RU" sz="2800" dirty="0" smtClean="0">
              <a:solidFill>
                <a:schemeClr val="tx1"/>
              </a:solidFill>
              <a:latin typeface="Gabriola" pitchFamily="82" charset="0"/>
            </a:endParaRPr>
          </a:p>
          <a:p>
            <a:endParaRPr lang="ru-RU" sz="2800" dirty="0" smtClean="0">
              <a:solidFill>
                <a:schemeClr val="tx1"/>
              </a:solidFill>
              <a:latin typeface="Gabriola" pitchFamily="82" charset="0"/>
            </a:endParaRPr>
          </a:p>
          <a:p>
            <a:endParaRPr lang="ru-RU" sz="2800" dirty="0" smtClean="0">
              <a:solidFill>
                <a:schemeClr val="tx1"/>
              </a:solidFill>
              <a:latin typeface="Gabriola" pitchFamily="82" charset="0"/>
            </a:endParaRPr>
          </a:p>
          <a:p>
            <a:r>
              <a:rPr lang="ru-RU" sz="2800" dirty="0" smtClean="0">
                <a:solidFill>
                  <a:schemeClr val="tx1"/>
                </a:solidFill>
                <a:latin typeface="Gabriola" pitchFamily="82" charset="0"/>
              </a:rPr>
              <a:t>Г.Новосибирск-2020г.</a:t>
            </a:r>
            <a:endParaRPr lang="ru-RU" sz="2400" dirty="0">
              <a:solidFill>
                <a:schemeClr val="tx1"/>
              </a:solidFill>
              <a:latin typeface="Gabriola" pitchFamily="82"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541735" y="4500562"/>
            <a:ext cx="5829300" cy="4143404"/>
          </a:xfrm>
        </p:spPr>
        <p:txBody>
          <a:bodyPr>
            <a:normAutofit/>
          </a:bodyPr>
          <a:lstStyle/>
          <a:p>
            <a:r>
              <a:rPr lang="ru-RU" sz="2000" dirty="0" smtClean="0"/>
              <a:t>«К нам весна пришла</a:t>
            </a:r>
            <a:r>
              <a:rPr lang="ru-RU" sz="2000" dirty="0" smtClean="0"/>
              <a:t>»</a:t>
            </a:r>
            <a:br>
              <a:rPr lang="ru-RU" sz="2000" dirty="0" smtClean="0"/>
            </a:br>
            <a:r>
              <a:rPr lang="ru-RU" sz="1800" dirty="0" smtClean="0"/>
              <a:t/>
            </a:r>
            <a:br>
              <a:rPr lang="ru-RU" sz="1800" dirty="0" smtClean="0"/>
            </a:br>
            <a:r>
              <a:rPr lang="ru-RU" sz="2400" b="0" dirty="0" smtClean="0"/>
              <a:t>К нам весна </a:t>
            </a:r>
            <a:r>
              <a:rPr lang="ru-RU" sz="2400" b="0" dirty="0" smtClean="0"/>
              <a:t>пришла, Цветы </a:t>
            </a:r>
            <a:r>
              <a:rPr lang="ru-RU" sz="2400" b="0" dirty="0" smtClean="0"/>
              <a:t>красивые принесла!                        </a:t>
            </a:r>
            <a:r>
              <a:rPr lang="ru-RU" sz="2400" b="0" dirty="0" smtClean="0"/>
              <a:t/>
            </a:r>
            <a:br>
              <a:rPr lang="ru-RU" sz="2400" b="0" dirty="0" smtClean="0"/>
            </a:br>
            <a:r>
              <a:rPr lang="ru-RU" sz="2400" b="0" dirty="0" smtClean="0"/>
              <a:t>(</a:t>
            </a:r>
            <a:r>
              <a:rPr lang="ru-RU" sz="2400" b="0" i="1" dirty="0" smtClean="0"/>
              <a:t>Ручки </a:t>
            </a:r>
            <a:r>
              <a:rPr lang="ru-RU" sz="2400" b="0" i="1" dirty="0" smtClean="0"/>
              <a:t>протягивают вперёд «с букетом</a:t>
            </a:r>
            <a:r>
              <a:rPr lang="ru-RU" sz="2400" b="0" i="1" dirty="0" smtClean="0"/>
              <a:t>».)</a:t>
            </a:r>
            <a:r>
              <a:rPr lang="ru-RU" sz="2400" b="0" dirty="0" smtClean="0"/>
              <a:t/>
            </a:r>
            <a:br>
              <a:rPr lang="ru-RU" sz="2400" b="0" dirty="0" smtClean="0"/>
            </a:br>
            <a:r>
              <a:rPr lang="ru-RU" sz="2400" b="0" dirty="0" smtClean="0"/>
              <a:t>В палисадник мы </a:t>
            </a:r>
            <a:r>
              <a:rPr lang="ru-RU" sz="2400" b="0" dirty="0" smtClean="0"/>
              <a:t>пошли И </a:t>
            </a:r>
            <a:r>
              <a:rPr lang="ru-RU" sz="2400" b="0" dirty="0" smtClean="0"/>
              <a:t>венок себе сплели!</a:t>
            </a:r>
            <a:r>
              <a:rPr lang="ru-RU" sz="2400" b="0" i="1" dirty="0" smtClean="0"/>
              <a:t>                               </a:t>
            </a:r>
            <a:r>
              <a:rPr lang="ru-RU" sz="2400" b="0" i="1" dirty="0" smtClean="0"/>
              <a:t/>
            </a:r>
            <a:br>
              <a:rPr lang="ru-RU" sz="2400" b="0" i="1" dirty="0" smtClean="0"/>
            </a:br>
            <a:r>
              <a:rPr lang="ru-RU" sz="2400" b="0" i="1" dirty="0" smtClean="0"/>
              <a:t>(Пальчики </a:t>
            </a:r>
            <a:r>
              <a:rPr lang="ru-RU" sz="2400" b="0" i="1" dirty="0" smtClean="0"/>
              <a:t>двигаются, будто плетут венок</a:t>
            </a:r>
            <a:r>
              <a:rPr lang="ru-RU" sz="2400" b="0" i="1" dirty="0" smtClean="0"/>
              <a:t>.)</a:t>
            </a:r>
            <a:r>
              <a:rPr lang="ru-RU" sz="2400" b="0" dirty="0" smtClean="0"/>
              <a:t/>
            </a:r>
            <a:br>
              <a:rPr lang="ru-RU" sz="2400" b="0" dirty="0" smtClean="0"/>
            </a:br>
            <a:endParaRPr lang="ru-RU" sz="2400" b="0" dirty="0"/>
          </a:p>
        </p:txBody>
      </p:sp>
      <p:sp>
        <p:nvSpPr>
          <p:cNvPr id="4" name="Текст 3"/>
          <p:cNvSpPr>
            <a:spLocks noGrp="1"/>
          </p:cNvSpPr>
          <p:nvPr>
            <p:ph type="body" idx="1"/>
          </p:nvPr>
        </p:nvSpPr>
        <p:spPr>
          <a:xfrm>
            <a:off x="541735" y="214283"/>
            <a:ext cx="5829300" cy="3929089"/>
          </a:xfrm>
        </p:spPr>
        <p:txBody>
          <a:bodyPr>
            <a:normAutofit/>
          </a:bodyPr>
          <a:lstStyle/>
          <a:p>
            <a:pPr algn="ctr"/>
            <a:r>
              <a:rPr lang="en-US" sz="2800" dirty="0" smtClean="0">
                <a:solidFill>
                  <a:schemeClr val="tx1"/>
                </a:solidFill>
              </a:rPr>
              <a:t> </a:t>
            </a:r>
            <a:r>
              <a:rPr lang="ru-RU" sz="2800" b="1" u="sng" dirty="0" smtClean="0">
                <a:solidFill>
                  <a:schemeClr val="tx1"/>
                </a:solidFill>
              </a:rPr>
              <a:t>Тема: Весна</a:t>
            </a:r>
            <a:endParaRPr lang="ru-RU" sz="2800" dirty="0" smtClean="0">
              <a:solidFill>
                <a:schemeClr val="tx1"/>
              </a:solidFill>
            </a:endParaRPr>
          </a:p>
          <a:p>
            <a:r>
              <a:rPr lang="en-US" dirty="0" smtClean="0">
                <a:solidFill>
                  <a:schemeClr val="tx1"/>
                </a:solidFill>
              </a:rPr>
              <a:t> </a:t>
            </a:r>
            <a:endParaRPr lang="ru-RU" dirty="0" smtClean="0">
              <a:solidFill>
                <a:schemeClr val="tx1"/>
              </a:solidFill>
            </a:endParaRPr>
          </a:p>
          <a:p>
            <a:r>
              <a:rPr lang="ru-RU" sz="2400" b="1" dirty="0" smtClean="0">
                <a:solidFill>
                  <a:schemeClr val="tx1"/>
                </a:solidFill>
              </a:rPr>
              <a:t>«Жаворонок»</a:t>
            </a:r>
            <a:endParaRPr lang="ru-RU" sz="2400" dirty="0" smtClean="0">
              <a:solidFill>
                <a:schemeClr val="tx1"/>
              </a:solidFill>
            </a:endParaRPr>
          </a:p>
          <a:p>
            <a:r>
              <a:rPr lang="ru-RU" sz="2400" i="1" dirty="0" smtClean="0">
                <a:solidFill>
                  <a:schemeClr val="tx1"/>
                </a:solidFill>
              </a:rPr>
              <a:t>Дети показывают движениями кистей рук как летит птичка.</a:t>
            </a:r>
            <a:endParaRPr lang="ru-RU" sz="2400" dirty="0" smtClean="0">
              <a:solidFill>
                <a:schemeClr val="tx1"/>
              </a:solidFill>
            </a:endParaRPr>
          </a:p>
          <a:p>
            <a:r>
              <a:rPr lang="ru-RU" sz="2400" dirty="0" smtClean="0">
                <a:solidFill>
                  <a:schemeClr val="tx1"/>
                </a:solidFill>
              </a:rPr>
              <a:t>Птичка, птичка, прилетай!</a:t>
            </a:r>
          </a:p>
          <a:p>
            <a:r>
              <a:rPr lang="ru-RU" sz="2400" dirty="0" err="1" smtClean="0">
                <a:solidFill>
                  <a:schemeClr val="tx1"/>
                </a:solidFill>
              </a:rPr>
              <a:t>Весну-красну</a:t>
            </a:r>
            <a:r>
              <a:rPr lang="ru-RU" sz="2400" dirty="0" smtClean="0">
                <a:solidFill>
                  <a:schemeClr val="tx1"/>
                </a:solidFill>
              </a:rPr>
              <a:t> зазывай!</a:t>
            </a:r>
          </a:p>
          <a:p>
            <a:r>
              <a:rPr lang="ru-RU" sz="2400" dirty="0" smtClean="0">
                <a:solidFill>
                  <a:schemeClr val="tx1"/>
                </a:solidFill>
              </a:rPr>
              <a:t>Птичка крылышками машет,</a:t>
            </a:r>
          </a:p>
          <a:p>
            <a:r>
              <a:rPr lang="ru-RU" sz="2400" dirty="0" smtClean="0">
                <a:solidFill>
                  <a:schemeClr val="tx1"/>
                </a:solidFill>
              </a:rPr>
              <a:t>Веселит детишек наших!</a:t>
            </a:r>
            <a:endParaRPr lang="ru-RU" dirty="0">
              <a:solidFill>
                <a:schemeClr val="tx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42900" y="366184"/>
            <a:ext cx="6172200" cy="8277782"/>
          </a:xfrm>
        </p:spPr>
        <p:txBody>
          <a:bodyPr>
            <a:normAutofit/>
          </a:bodyPr>
          <a:lstStyle/>
          <a:p>
            <a:pPr algn="l"/>
            <a:r>
              <a:rPr lang="ru-RU" sz="2800" b="1" dirty="0" smtClean="0"/>
              <a:t> «Перелетные птицы</a:t>
            </a:r>
            <a:r>
              <a:rPr lang="ru-RU" sz="2800" b="1" dirty="0" smtClean="0"/>
              <a:t>»</a:t>
            </a:r>
            <a:br>
              <a:rPr lang="ru-RU" sz="2800" b="1" dirty="0" smtClean="0"/>
            </a:br>
            <a:r>
              <a:rPr lang="ru-RU" sz="2800" b="1" dirty="0" smtClean="0"/>
              <a:t/>
            </a:r>
            <a:br>
              <a:rPr lang="ru-RU" sz="2800" b="1" dirty="0" smtClean="0"/>
            </a:br>
            <a:r>
              <a:rPr lang="ru-RU" sz="2400" dirty="0" err="1" smtClean="0"/>
              <a:t>Тили-тели</a:t>
            </a:r>
            <a:r>
              <a:rPr lang="ru-RU" sz="2400" dirty="0" smtClean="0"/>
              <a:t>, </a:t>
            </a:r>
            <a:r>
              <a:rPr lang="ru-RU" sz="2400" dirty="0" err="1" smtClean="0"/>
              <a:t>тили-тели</a:t>
            </a:r>
            <a:r>
              <a:rPr lang="ru-RU" sz="2400" dirty="0" smtClean="0"/>
              <a:t> </a:t>
            </a:r>
            <a:r>
              <a:rPr lang="ru-RU" sz="2400" dirty="0" smtClean="0"/>
              <a:t>– С </a:t>
            </a:r>
            <a:r>
              <a:rPr lang="ru-RU" sz="2400" dirty="0" smtClean="0"/>
              <a:t>юга птицы прилетели!</a:t>
            </a:r>
            <a:br>
              <a:rPr lang="ru-RU" sz="2400" dirty="0" smtClean="0"/>
            </a:br>
            <a:r>
              <a:rPr lang="ru-RU" sz="2400" i="1" dirty="0" smtClean="0"/>
              <a:t>(Скрещивают большие пальцы, машут ладошками.)</a:t>
            </a:r>
            <a:br>
              <a:rPr lang="ru-RU" sz="2400" i="1" dirty="0" smtClean="0"/>
            </a:br>
            <a:r>
              <a:rPr lang="ru-RU" sz="2400" dirty="0" smtClean="0"/>
              <a:t>Прилетел к нам скворушка </a:t>
            </a:r>
            <a:r>
              <a:rPr lang="ru-RU" sz="2400" dirty="0" smtClean="0"/>
              <a:t>- Серенькое перышко. Жаворонок</a:t>
            </a:r>
            <a:r>
              <a:rPr lang="ru-RU" sz="2400" dirty="0" smtClean="0"/>
              <a:t>, соловей</a:t>
            </a:r>
            <a:br>
              <a:rPr lang="ru-RU" sz="2400" dirty="0" smtClean="0"/>
            </a:br>
            <a:r>
              <a:rPr lang="ru-RU" sz="2400" dirty="0" smtClean="0"/>
              <a:t>Торопились: кто скорей?</a:t>
            </a:r>
            <a:br>
              <a:rPr lang="ru-RU" sz="2400" dirty="0" smtClean="0"/>
            </a:br>
            <a:r>
              <a:rPr lang="ru-RU" sz="2400" dirty="0" smtClean="0"/>
              <a:t>Цапля, лебедь, утка, стриж, аист, ласточка и чиж -</a:t>
            </a:r>
            <a:br>
              <a:rPr lang="ru-RU" sz="2400" dirty="0" smtClean="0"/>
            </a:br>
            <a:r>
              <a:rPr lang="ru-RU" sz="2400" i="1" dirty="0" smtClean="0"/>
              <a:t>(Поочередно сгибают пальцы на обеих руках, начиная с мизинца левой руки.)</a:t>
            </a:r>
            <a:r>
              <a:rPr lang="ru-RU" sz="2400" b="1" dirty="0" smtClean="0"/>
              <a:t/>
            </a:r>
            <a:br>
              <a:rPr lang="ru-RU" sz="2400" b="1" dirty="0" smtClean="0"/>
            </a:br>
            <a:r>
              <a:rPr lang="ru-RU" sz="2400" dirty="0" smtClean="0"/>
              <a:t>Все вернулись, прилетели,</a:t>
            </a:r>
            <a:br>
              <a:rPr lang="ru-RU" sz="2400" dirty="0" smtClean="0"/>
            </a:br>
            <a:r>
              <a:rPr lang="ru-RU" sz="2400" i="1" dirty="0" smtClean="0"/>
              <a:t>(Снова, скрестив большие пальцы, машут ладошками.)</a:t>
            </a:r>
            <a:br>
              <a:rPr lang="ru-RU" sz="2400" i="1" dirty="0" smtClean="0"/>
            </a:br>
            <a:r>
              <a:rPr lang="ru-RU" sz="2400" dirty="0" smtClean="0"/>
              <a:t>Песни звонкие запели!</a:t>
            </a:r>
            <a:br>
              <a:rPr lang="ru-RU" sz="2400" dirty="0" smtClean="0"/>
            </a:br>
            <a:r>
              <a:rPr lang="ru-RU" sz="2400" i="1" dirty="0" smtClean="0"/>
              <a:t>(Указательным и большим пальцами делают клюв – «птицы поют»).</a:t>
            </a:r>
            <a:endParaRPr lang="ru-RU" sz="2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285720"/>
            <a:ext cx="6172200" cy="8572560"/>
          </a:xfrm>
        </p:spPr>
        <p:txBody>
          <a:bodyPr>
            <a:normAutofit fontScale="90000"/>
          </a:bodyPr>
          <a:lstStyle/>
          <a:p>
            <a:pPr algn="l"/>
            <a:r>
              <a:rPr lang="ru-RU" sz="3100" b="1" dirty="0" smtClean="0"/>
              <a:t> «Весна»</a:t>
            </a:r>
            <a:r>
              <a:rPr lang="ru-RU" sz="3100" dirty="0" smtClean="0"/>
              <a:t/>
            </a:r>
            <a:br>
              <a:rPr lang="ru-RU" sz="3100" dirty="0" smtClean="0"/>
            </a:br>
            <a:r>
              <a:rPr lang="ru-RU" sz="2700" u="sng" dirty="0" smtClean="0"/>
              <a:t>Вот уж две недел</a:t>
            </a:r>
            <a:r>
              <a:rPr lang="ru-RU" sz="2700" dirty="0" smtClean="0"/>
              <a:t>и                  </a:t>
            </a:r>
            <a:r>
              <a:rPr lang="ru-RU" sz="2700" dirty="0" smtClean="0"/>
              <a:t/>
            </a:r>
            <a:br>
              <a:rPr lang="ru-RU" sz="2700" dirty="0" smtClean="0"/>
            </a:br>
            <a:r>
              <a:rPr lang="ru-RU" sz="2700" dirty="0" smtClean="0"/>
              <a:t>Опускаем </a:t>
            </a:r>
            <a:r>
              <a:rPr lang="ru-RU" sz="2700" dirty="0" smtClean="0"/>
              <a:t>по очереди руки вниз, пальцы вместе.</a:t>
            </a:r>
            <a:br>
              <a:rPr lang="ru-RU" sz="2700" dirty="0" smtClean="0"/>
            </a:br>
            <a:r>
              <a:rPr lang="ru-RU" sz="2700" u="sng" dirty="0" smtClean="0"/>
              <a:t>Капают капели</a:t>
            </a:r>
            <a:r>
              <a:rPr lang="ru-RU" sz="2700" dirty="0" smtClean="0"/>
              <a:t>.</a:t>
            </a:r>
            <a:br>
              <a:rPr lang="ru-RU" sz="2700" dirty="0" smtClean="0"/>
            </a:br>
            <a:r>
              <a:rPr lang="ru-RU" sz="2700" u="sng" dirty="0" smtClean="0"/>
              <a:t>Снег на солнце тае</a:t>
            </a:r>
            <a:r>
              <a:rPr lang="ru-RU" sz="2700" dirty="0" smtClean="0"/>
              <a:t>т                </a:t>
            </a:r>
            <a:r>
              <a:rPr lang="ru-RU" sz="2700" dirty="0" smtClean="0"/>
              <a:t/>
            </a:r>
            <a:br>
              <a:rPr lang="ru-RU" sz="2700" dirty="0" smtClean="0"/>
            </a:br>
            <a:r>
              <a:rPr lang="ru-RU" sz="2700" dirty="0" smtClean="0"/>
              <a:t>Руки </a:t>
            </a:r>
            <a:r>
              <a:rPr lang="ru-RU" sz="2700" dirty="0" smtClean="0"/>
              <a:t>ладонями вниз разведены в стороны.</a:t>
            </a:r>
            <a:br>
              <a:rPr lang="ru-RU" sz="2700" dirty="0" smtClean="0"/>
            </a:br>
            <a:r>
              <a:rPr lang="ru-RU" sz="2700" u="sng" dirty="0" smtClean="0"/>
              <a:t>И ручьём стекает</a:t>
            </a:r>
            <a:r>
              <a:rPr lang="ru-RU" sz="2700" dirty="0" smtClean="0"/>
              <a:t>.             </a:t>
            </a:r>
            <a:r>
              <a:rPr lang="ru-RU" sz="2700" dirty="0" smtClean="0"/>
              <a:t/>
            </a:r>
            <a:br>
              <a:rPr lang="ru-RU" sz="2700" dirty="0" smtClean="0"/>
            </a:br>
            <a:r>
              <a:rPr lang="ru-RU" sz="2700" dirty="0" smtClean="0"/>
              <a:t>Обе </a:t>
            </a:r>
            <a:r>
              <a:rPr lang="ru-RU" sz="2700" dirty="0" smtClean="0"/>
              <a:t>руки ладонями вниз двигаются в одну сторону</a:t>
            </a:r>
            <a:r>
              <a:rPr lang="ru-RU" sz="2700" dirty="0" smtClean="0"/>
              <a:t>.</a:t>
            </a:r>
            <a:r>
              <a:rPr lang="ru-RU" sz="3100" b="1" dirty="0" smtClean="0"/>
              <a:t>      </a:t>
            </a:r>
            <a:br>
              <a:rPr lang="ru-RU" sz="3100" b="1" dirty="0" smtClean="0"/>
            </a:br>
            <a:r>
              <a:rPr lang="ru-RU" sz="3100" b="1" dirty="0" smtClean="0"/>
              <a:t>                       </a:t>
            </a:r>
            <a:r>
              <a:rPr lang="ru-RU" b="1" dirty="0" smtClean="0"/>
              <a:t>                                         </a:t>
            </a:r>
            <a:r>
              <a:rPr lang="ru-RU" sz="2700" b="1" dirty="0" smtClean="0"/>
              <a:t>«Подснежник»</a:t>
            </a:r>
            <a:r>
              <a:rPr lang="ru-RU" sz="2700" dirty="0" smtClean="0"/>
              <a:t/>
            </a:r>
            <a:br>
              <a:rPr lang="ru-RU" sz="2700" dirty="0" smtClean="0"/>
            </a:br>
            <a:r>
              <a:rPr lang="ru-RU" sz="2700" u="sng" dirty="0" smtClean="0"/>
              <a:t>К нам Весна лишь заглянула </a:t>
            </a:r>
            <a:r>
              <a:rPr lang="ru-RU" sz="2700" dirty="0" smtClean="0"/>
              <a:t>- Протягивают руки вперед</a:t>
            </a:r>
            <a:br>
              <a:rPr lang="ru-RU" sz="2700" dirty="0" smtClean="0"/>
            </a:br>
            <a:r>
              <a:rPr lang="ru-RU" sz="2700" u="sng" dirty="0" smtClean="0"/>
              <a:t>В снег ладошку окунула </a:t>
            </a:r>
            <a:r>
              <a:rPr lang="ru-RU" sz="2700" dirty="0" smtClean="0"/>
              <a:t>-  Руки внизу, перпендикулярно корпусу</a:t>
            </a:r>
            <a:br>
              <a:rPr lang="ru-RU" sz="2700" dirty="0" smtClean="0"/>
            </a:br>
            <a:r>
              <a:rPr lang="ru-RU" sz="2700" u="sng" dirty="0" smtClean="0"/>
              <a:t>И расцвел там нежный</a:t>
            </a:r>
            <a:r>
              <a:rPr lang="ru-RU" sz="2700" dirty="0" smtClean="0"/>
              <a:t>, - Руки соединяют в бутон на уровне глаз</a:t>
            </a:r>
            <a:br>
              <a:rPr lang="ru-RU" sz="2700" dirty="0" smtClean="0"/>
            </a:br>
            <a:r>
              <a:rPr lang="ru-RU" sz="2700" u="sng" dirty="0" smtClean="0"/>
              <a:t>Маленький подснежник </a:t>
            </a:r>
            <a:r>
              <a:rPr lang="ru-RU" sz="2700" dirty="0" smtClean="0"/>
              <a:t>-Медленно раздвигают пальцы («цветок раскрылся»)</a:t>
            </a:r>
            <a:endParaRPr lang="ru-RU" sz="27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6184"/>
            <a:ext cx="6172200" cy="8492096"/>
          </a:xfrm>
        </p:spPr>
        <p:txBody>
          <a:bodyPr>
            <a:noAutofit/>
          </a:bodyPr>
          <a:lstStyle/>
          <a:p>
            <a:pPr algn="l"/>
            <a:r>
              <a:rPr lang="ru-RU" sz="3600" b="1" dirty="0" smtClean="0"/>
              <a:t>Тема: Лето</a:t>
            </a:r>
            <a:r>
              <a:rPr lang="ru-RU" sz="2000" dirty="0" smtClean="0"/>
              <a:t/>
            </a:r>
            <a:br>
              <a:rPr lang="ru-RU" sz="2000" dirty="0" smtClean="0"/>
            </a:br>
            <a:r>
              <a:rPr lang="en-US" sz="2000" dirty="0" smtClean="0"/>
              <a:t> </a:t>
            </a:r>
            <a:r>
              <a:rPr lang="ru-RU" sz="2000" dirty="0" smtClean="0"/>
              <a:t/>
            </a:r>
            <a:br>
              <a:rPr lang="ru-RU" sz="2000" dirty="0" smtClean="0"/>
            </a:br>
            <a:r>
              <a:rPr lang="ru-RU" sz="2400" b="1" dirty="0" smtClean="0"/>
              <a:t>«Колокольчики»</a:t>
            </a:r>
            <a:r>
              <a:rPr lang="ru-RU" sz="2000" dirty="0" smtClean="0"/>
              <a:t/>
            </a:r>
            <a:br>
              <a:rPr lang="ru-RU" sz="2000" dirty="0" smtClean="0"/>
            </a:br>
            <a:r>
              <a:rPr lang="ru-RU" sz="2400" u="sng" dirty="0" smtClean="0"/>
              <a:t>В прятки пальчики играют  </a:t>
            </a:r>
            <a:r>
              <a:rPr lang="ru-RU" sz="2400" dirty="0" smtClean="0"/>
              <a:t>                          </a:t>
            </a:r>
            <a:r>
              <a:rPr lang="ru-RU" sz="2400" dirty="0" smtClean="0"/>
              <a:t/>
            </a:r>
            <a:br>
              <a:rPr lang="ru-RU" sz="2400" dirty="0" smtClean="0"/>
            </a:br>
            <a:r>
              <a:rPr lang="ru-RU" sz="2400" dirty="0" smtClean="0"/>
              <a:t> </a:t>
            </a:r>
            <a:r>
              <a:rPr lang="ru-RU" sz="2400" i="1" dirty="0" smtClean="0"/>
              <a:t>Сжимать и разжимать пальцы рук.</a:t>
            </a:r>
            <a:r>
              <a:rPr lang="ru-RU" sz="2400" dirty="0" smtClean="0"/>
              <a:t/>
            </a:r>
            <a:br>
              <a:rPr lang="ru-RU" sz="2400" dirty="0" smtClean="0"/>
            </a:br>
            <a:r>
              <a:rPr lang="ru-RU" sz="2400" u="sng" dirty="0" smtClean="0"/>
              <a:t>И головки убирают</a:t>
            </a:r>
            <a:r>
              <a:rPr lang="ru-RU" sz="2400" dirty="0" smtClean="0"/>
              <a:t>,                                      </a:t>
            </a:r>
            <a:r>
              <a:rPr lang="ru-RU" sz="2400" dirty="0" smtClean="0"/>
              <a:t/>
            </a:r>
            <a:br>
              <a:rPr lang="ru-RU" sz="2400" dirty="0" smtClean="0"/>
            </a:br>
            <a:r>
              <a:rPr lang="ru-RU" sz="2400" i="1" dirty="0" smtClean="0"/>
              <a:t>Открывать </a:t>
            </a:r>
            <a:r>
              <a:rPr lang="ru-RU" sz="2400" i="1" dirty="0" smtClean="0"/>
              <a:t>и закрывать глаза.</a:t>
            </a:r>
            <a:r>
              <a:rPr lang="ru-RU" sz="2400" dirty="0" smtClean="0"/>
              <a:t/>
            </a:r>
            <a:br>
              <a:rPr lang="ru-RU" sz="2400" dirty="0" smtClean="0"/>
            </a:br>
            <a:r>
              <a:rPr lang="ru-RU" sz="2400" u="sng" dirty="0" smtClean="0"/>
              <a:t>Словно синие цветки</a:t>
            </a:r>
            <a:r>
              <a:rPr lang="ru-RU" sz="2400" dirty="0" smtClean="0"/>
              <a:t>,</a:t>
            </a:r>
            <a:br>
              <a:rPr lang="ru-RU" sz="2400" dirty="0" smtClean="0"/>
            </a:br>
            <a:r>
              <a:rPr lang="ru-RU" sz="2400" u="sng" dirty="0" smtClean="0"/>
              <a:t>Распускают лепестки</a:t>
            </a:r>
            <a:r>
              <a:rPr lang="ru-RU" sz="2400" dirty="0" smtClean="0"/>
              <a:t>                                   </a:t>
            </a:r>
            <a:r>
              <a:rPr lang="ru-RU" sz="2400" dirty="0" smtClean="0"/>
              <a:t/>
            </a:r>
            <a:br>
              <a:rPr lang="ru-RU" sz="2400" dirty="0" smtClean="0"/>
            </a:br>
            <a:r>
              <a:rPr lang="ru-RU" sz="2400" dirty="0" smtClean="0"/>
              <a:t> </a:t>
            </a:r>
            <a:r>
              <a:rPr lang="ru-RU" sz="2400" i="1" dirty="0" smtClean="0"/>
              <a:t>Сводить и разводить пальцы «веером».</a:t>
            </a:r>
            <a:r>
              <a:rPr lang="ru-RU" sz="2400" dirty="0" smtClean="0"/>
              <a:t/>
            </a:r>
            <a:br>
              <a:rPr lang="ru-RU" sz="2400" dirty="0" smtClean="0"/>
            </a:br>
            <a:r>
              <a:rPr lang="ru-RU" sz="2400" u="sng" dirty="0" smtClean="0"/>
              <a:t>Наверху качаются</a:t>
            </a:r>
            <a:r>
              <a:rPr lang="ru-RU" sz="2400" dirty="0" smtClean="0"/>
              <a:t>,                                       </a:t>
            </a:r>
            <a:r>
              <a:rPr lang="ru-RU" sz="2400" dirty="0" smtClean="0"/>
              <a:t/>
            </a:r>
            <a:br>
              <a:rPr lang="ru-RU" sz="2400" dirty="0" smtClean="0"/>
            </a:br>
            <a:r>
              <a:rPr lang="ru-RU" sz="2400" i="1" dirty="0" smtClean="0"/>
              <a:t>Качание </a:t>
            </a:r>
            <a:r>
              <a:rPr lang="ru-RU" sz="2400" i="1" dirty="0" smtClean="0"/>
              <a:t>и наклоны кистей вправо-влево.</a:t>
            </a:r>
            <a:r>
              <a:rPr lang="ru-RU" sz="2400" dirty="0" smtClean="0"/>
              <a:t/>
            </a:r>
            <a:br>
              <a:rPr lang="ru-RU" sz="2400" dirty="0" smtClean="0"/>
            </a:br>
            <a:r>
              <a:rPr lang="ru-RU" sz="2400" u="sng" dirty="0" smtClean="0"/>
              <a:t>Низко наклоняются.</a:t>
            </a:r>
            <a:br>
              <a:rPr lang="ru-RU" sz="2400" u="sng" dirty="0" smtClean="0"/>
            </a:br>
            <a:r>
              <a:rPr lang="ru-RU" sz="2400" u="sng" dirty="0" smtClean="0"/>
              <a:t>Колокольчик </a:t>
            </a:r>
            <a:r>
              <a:rPr lang="ru-RU" sz="2400" u="sng" dirty="0" err="1" smtClean="0"/>
              <a:t>голубой</a:t>
            </a:r>
            <a:r>
              <a:rPr lang="ru-RU" sz="2400" i="1" u="sng" dirty="0" smtClean="0"/>
              <a:t> </a:t>
            </a:r>
            <a:r>
              <a:rPr lang="ru-RU" sz="2400" i="1" dirty="0" smtClean="0"/>
              <a:t>                                 </a:t>
            </a:r>
            <a:r>
              <a:rPr lang="ru-RU" sz="2400" i="1" dirty="0" smtClean="0"/>
              <a:t/>
            </a:r>
            <a:br>
              <a:rPr lang="ru-RU" sz="2400" i="1" dirty="0" smtClean="0"/>
            </a:br>
            <a:r>
              <a:rPr lang="ru-RU" sz="2400" i="1" dirty="0" smtClean="0"/>
              <a:t> </a:t>
            </a:r>
            <a:r>
              <a:rPr lang="ru-RU" sz="2400" i="1" dirty="0" smtClean="0"/>
              <a:t>Круговые движения кистями.</a:t>
            </a:r>
            <a:r>
              <a:rPr lang="ru-RU" sz="2400" dirty="0" smtClean="0"/>
              <a:t/>
            </a:r>
            <a:br>
              <a:rPr lang="ru-RU" sz="2400" dirty="0" smtClean="0"/>
            </a:br>
            <a:r>
              <a:rPr lang="ru-RU" sz="2400" u="sng" dirty="0" smtClean="0"/>
              <a:t>Поклонился, повернулся</a:t>
            </a:r>
            <a:br>
              <a:rPr lang="ru-RU" sz="2400" u="sng" dirty="0" smtClean="0"/>
            </a:br>
            <a:r>
              <a:rPr lang="ru-RU" sz="2400" u="sng" dirty="0" smtClean="0"/>
              <a:t>К нам с тобой.</a:t>
            </a:r>
            <a:br>
              <a:rPr lang="ru-RU" sz="2400" u="sng" dirty="0" smtClean="0"/>
            </a:br>
            <a:r>
              <a:rPr lang="ru-RU" sz="2400" u="sng" dirty="0" smtClean="0"/>
              <a:t>Колокольчики-цветы    </a:t>
            </a:r>
            <a:r>
              <a:rPr lang="ru-RU" sz="2400" dirty="0" smtClean="0"/>
              <a:t>                                 </a:t>
            </a:r>
            <a:r>
              <a:rPr lang="ru-RU" sz="2400" dirty="0" smtClean="0"/>
              <a:t/>
            </a:r>
            <a:br>
              <a:rPr lang="ru-RU" sz="2400" dirty="0" smtClean="0"/>
            </a:br>
            <a:r>
              <a:rPr lang="ru-RU" sz="2400" i="1" dirty="0" smtClean="0"/>
              <a:t>Повороты </a:t>
            </a:r>
            <a:r>
              <a:rPr lang="ru-RU" sz="2400" i="1" dirty="0" smtClean="0"/>
              <a:t>кистями вправо-влево,</a:t>
            </a:r>
            <a:r>
              <a:rPr lang="ru-RU" sz="2400" dirty="0" smtClean="0"/>
              <a:t/>
            </a:r>
            <a:br>
              <a:rPr lang="ru-RU" sz="2400" dirty="0" smtClean="0"/>
            </a:br>
            <a:r>
              <a:rPr lang="ru-RU" sz="2400" u="sng" dirty="0" smtClean="0"/>
              <a:t>Очень вежливы, </a:t>
            </a:r>
            <a:r>
              <a:rPr lang="ru-RU" sz="2400" u="sng" dirty="0" smtClean="0"/>
              <a:t>а ты? </a:t>
            </a:r>
            <a:r>
              <a:rPr lang="ru-RU" sz="2400" dirty="0" smtClean="0"/>
              <a:t>        </a:t>
            </a:r>
            <a:r>
              <a:rPr lang="ru-RU" sz="2400" dirty="0" smtClean="0"/>
              <a:t>                       </a:t>
            </a:r>
            <a:r>
              <a:rPr lang="ru-RU" sz="2400" i="1" dirty="0" smtClean="0"/>
              <a:t> </a:t>
            </a:r>
            <a:r>
              <a:rPr lang="ru-RU" sz="2400" i="1" dirty="0" smtClean="0"/>
              <a:t/>
            </a:r>
            <a:br>
              <a:rPr lang="ru-RU" sz="2400" i="1" dirty="0" smtClean="0"/>
            </a:br>
            <a:r>
              <a:rPr lang="ru-RU" sz="2400" i="1" dirty="0" smtClean="0"/>
              <a:t>Ладони </a:t>
            </a:r>
            <a:r>
              <a:rPr lang="ru-RU" sz="2400" i="1" dirty="0" smtClean="0"/>
              <a:t>сверху опустить на стол.</a:t>
            </a:r>
            <a:r>
              <a:rPr lang="ru-RU" sz="2000" dirty="0" smtClean="0"/>
              <a:t/>
            </a:r>
            <a:br>
              <a:rPr lang="ru-RU" sz="2000" dirty="0" smtClean="0"/>
            </a:br>
            <a:endParaRPr lang="ru-RU" sz="2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6184"/>
            <a:ext cx="6172200" cy="8420658"/>
          </a:xfrm>
        </p:spPr>
        <p:txBody>
          <a:bodyPr>
            <a:normAutofit/>
          </a:bodyPr>
          <a:lstStyle/>
          <a:p>
            <a:pPr algn="l"/>
            <a:r>
              <a:rPr lang="ru-RU" sz="2800" b="1" dirty="0" smtClean="0"/>
              <a:t> «Цветок</a:t>
            </a:r>
            <a:r>
              <a:rPr lang="ru-RU" sz="2800" b="1" dirty="0" smtClean="0"/>
              <a:t>»</a:t>
            </a:r>
            <a:br>
              <a:rPr lang="ru-RU" sz="2800" b="1" dirty="0" smtClean="0"/>
            </a:br>
            <a:r>
              <a:rPr lang="ru-RU" sz="2800" dirty="0" smtClean="0"/>
              <a:t/>
            </a:r>
            <a:br>
              <a:rPr lang="ru-RU" sz="2800" dirty="0" smtClean="0"/>
            </a:br>
            <a:r>
              <a:rPr lang="ru-RU" sz="2800" u="sng" dirty="0" smtClean="0"/>
              <a:t>Вырос высокий цветок на поля</a:t>
            </a:r>
            <a:r>
              <a:rPr lang="ru-RU" sz="2800" dirty="0" smtClean="0"/>
              <a:t>не,</a:t>
            </a:r>
            <a:br>
              <a:rPr lang="ru-RU" sz="2800" dirty="0" smtClean="0"/>
            </a:br>
            <a:r>
              <a:rPr lang="ru-RU" sz="2800" dirty="0" smtClean="0"/>
              <a:t>(Запястья соединить, ладони развести в стороны, пальцы слегка округлить).</a:t>
            </a:r>
            <a:br>
              <a:rPr lang="ru-RU" sz="2800" dirty="0" smtClean="0"/>
            </a:br>
            <a:r>
              <a:rPr lang="ru-RU" sz="2800" u="sng" dirty="0" smtClean="0"/>
              <a:t>Утром весенним раскрыл лепестки</a:t>
            </a:r>
            <a:r>
              <a:rPr lang="ru-RU" sz="2800" dirty="0" smtClean="0"/>
              <a:t>.</a:t>
            </a:r>
            <a:br>
              <a:rPr lang="ru-RU" sz="2800" dirty="0" smtClean="0"/>
            </a:br>
            <a:r>
              <a:rPr lang="ru-RU" sz="2800" dirty="0" smtClean="0"/>
              <a:t>(Развести пальцы рук).</a:t>
            </a:r>
            <a:br>
              <a:rPr lang="ru-RU" sz="2800" dirty="0" smtClean="0"/>
            </a:br>
            <a:r>
              <a:rPr lang="ru-RU" sz="2800" u="sng" dirty="0" smtClean="0"/>
              <a:t>Всем лепесткам красоту и питанье</a:t>
            </a:r>
            <a:r>
              <a:rPr lang="ru-RU" sz="2800" dirty="0" smtClean="0"/>
              <a:t/>
            </a:r>
            <a:br>
              <a:rPr lang="ru-RU" sz="2800" dirty="0" smtClean="0"/>
            </a:br>
            <a:r>
              <a:rPr lang="ru-RU" sz="2800" dirty="0" smtClean="0"/>
              <a:t>(Ритмично двигать пальцами </a:t>
            </a:r>
            <a:r>
              <a:rPr lang="ru-RU" sz="2800" dirty="0" err="1" smtClean="0"/>
              <a:t>вместе-врозь</a:t>
            </a:r>
            <a:r>
              <a:rPr lang="ru-RU" sz="2800" dirty="0" smtClean="0"/>
              <a:t>).</a:t>
            </a:r>
            <a:br>
              <a:rPr lang="ru-RU" sz="2800" dirty="0" smtClean="0"/>
            </a:br>
            <a:r>
              <a:rPr lang="ru-RU" sz="2800" u="sng" dirty="0" smtClean="0"/>
              <a:t>Дружно дают под землей корешки.</a:t>
            </a:r>
            <a:r>
              <a:rPr lang="ru-RU" sz="2800" dirty="0" smtClean="0"/>
              <a:t/>
            </a:r>
            <a:br>
              <a:rPr lang="ru-RU" sz="2800" dirty="0" smtClean="0"/>
            </a:br>
            <a:r>
              <a:rPr lang="ru-RU" sz="2800" dirty="0" smtClean="0"/>
              <a:t>(Ладони опустить вниз, тыльной стороной прижать друг к другу, пальцы развести).</a:t>
            </a:r>
            <a:br>
              <a:rPr lang="ru-RU" sz="2800" dirty="0" smtClean="0"/>
            </a:br>
            <a:endParaRPr lang="ru-RU" sz="2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6184"/>
            <a:ext cx="6172200" cy="8563534"/>
          </a:xfrm>
        </p:spPr>
        <p:txBody>
          <a:bodyPr>
            <a:normAutofit/>
          </a:bodyPr>
          <a:lstStyle/>
          <a:p>
            <a:r>
              <a:rPr lang="ru-RU" sz="2400" b="1" dirty="0" smtClean="0"/>
              <a:t> «Соберу грибы»</a:t>
            </a:r>
            <a:r>
              <a:rPr lang="ru-RU" sz="2400" dirty="0" smtClean="0"/>
              <a:t/>
            </a:r>
            <a:br>
              <a:rPr lang="ru-RU" sz="2400" dirty="0" smtClean="0"/>
            </a:br>
            <a:r>
              <a:rPr lang="ru-RU" sz="2400" u="sng" dirty="0" smtClean="0"/>
              <a:t>Я корзину в лес беру, там грибы я соберу.</a:t>
            </a:r>
            <a:br>
              <a:rPr lang="ru-RU" sz="2400" u="sng" dirty="0" smtClean="0"/>
            </a:br>
            <a:r>
              <a:rPr lang="ru-RU" sz="2400" u="sng" dirty="0" smtClean="0"/>
              <a:t>Удивляется мой друг: «Сколько здесь грибов вокруг!»</a:t>
            </a:r>
            <a:r>
              <a:rPr lang="ru-RU" sz="2400" dirty="0" smtClean="0"/>
              <a:t/>
            </a:r>
            <a:br>
              <a:rPr lang="ru-RU" sz="2400" dirty="0" smtClean="0"/>
            </a:br>
            <a:r>
              <a:rPr lang="ru-RU" sz="2400" i="1" dirty="0" smtClean="0"/>
              <a:t>(Показывают удивление, разводят руки в стороны.)</a:t>
            </a:r>
            <a:br>
              <a:rPr lang="ru-RU" sz="2400" i="1" dirty="0" smtClean="0"/>
            </a:br>
            <a:r>
              <a:rPr lang="ru-RU" sz="2400" u="sng" dirty="0" smtClean="0"/>
              <a:t>Подосиновик, масленок,</a:t>
            </a:r>
            <a:br>
              <a:rPr lang="ru-RU" sz="2400" u="sng" dirty="0" smtClean="0"/>
            </a:br>
            <a:r>
              <a:rPr lang="ru-RU" sz="2400" u="sng" dirty="0" smtClean="0"/>
              <a:t>Подберезовик, опенок,</a:t>
            </a:r>
            <a:br>
              <a:rPr lang="ru-RU" sz="2400" u="sng" dirty="0" smtClean="0"/>
            </a:br>
            <a:r>
              <a:rPr lang="ru-RU" sz="2400" u="sng" dirty="0" smtClean="0"/>
              <a:t>Боровик, лисичка, груздь -</a:t>
            </a:r>
            <a:br>
              <a:rPr lang="ru-RU" sz="2400" u="sng" dirty="0" smtClean="0"/>
            </a:br>
            <a:r>
              <a:rPr lang="ru-RU" sz="2400" u="sng" dirty="0" smtClean="0"/>
              <a:t>Не играют в прятки пусть!</a:t>
            </a:r>
            <a:br>
              <a:rPr lang="ru-RU" sz="2400" u="sng" dirty="0" smtClean="0"/>
            </a:br>
            <a:r>
              <a:rPr lang="ru-RU" sz="2400" u="sng" dirty="0" smtClean="0"/>
              <a:t>Рыжики, волнушки</a:t>
            </a:r>
            <a:br>
              <a:rPr lang="ru-RU" sz="2400" u="sng" dirty="0" smtClean="0"/>
            </a:br>
            <a:r>
              <a:rPr lang="ru-RU" sz="2400" u="sng" dirty="0" smtClean="0"/>
              <a:t>Найду я на опушке.</a:t>
            </a:r>
            <a:br>
              <a:rPr lang="ru-RU" sz="2400" u="sng" dirty="0" smtClean="0"/>
            </a:br>
            <a:r>
              <a:rPr lang="ru-RU" sz="2400" u="sng" dirty="0" smtClean="0"/>
              <a:t>Возвращаюсь я домой,</a:t>
            </a:r>
            <a:br>
              <a:rPr lang="ru-RU" sz="2400" u="sng" dirty="0" smtClean="0"/>
            </a:br>
            <a:r>
              <a:rPr lang="ru-RU" sz="2400" u="sng" dirty="0" smtClean="0"/>
              <a:t>Все грибы несу с собой.</a:t>
            </a:r>
            <a:r>
              <a:rPr lang="ru-RU" sz="2400" dirty="0" smtClean="0"/>
              <a:t/>
            </a:r>
            <a:br>
              <a:rPr lang="ru-RU" sz="2400" dirty="0" smtClean="0"/>
            </a:br>
            <a:r>
              <a:rPr lang="ru-RU" sz="2400" i="1" dirty="0" smtClean="0"/>
              <a:t>(Поочередно сгибают пальчики на обеих руках, начиная с мизинца правой руки.)</a:t>
            </a:r>
            <a:r>
              <a:rPr lang="ru-RU" sz="2400" dirty="0" smtClean="0"/>
              <a:t/>
            </a:r>
            <a:br>
              <a:rPr lang="ru-RU" sz="2400" dirty="0" smtClean="0"/>
            </a:br>
            <a:r>
              <a:rPr lang="ru-RU" sz="2400" u="sng" dirty="0" smtClean="0"/>
              <a:t>А мухомор не понесу. Пусть останется в лесу!</a:t>
            </a:r>
            <a:br>
              <a:rPr lang="ru-RU" sz="2400" u="sng" dirty="0" smtClean="0"/>
            </a:br>
            <a:r>
              <a:rPr lang="ru-RU" sz="2400" i="1" dirty="0" smtClean="0"/>
              <a:t>(Большой палец левой руки отставляют, грозят ему.)</a:t>
            </a:r>
            <a:endParaRPr lang="ru-RU"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6184"/>
            <a:ext cx="6172200" cy="8349220"/>
          </a:xfrm>
        </p:spPr>
        <p:txBody>
          <a:bodyPr>
            <a:normAutofit fontScale="90000"/>
          </a:bodyPr>
          <a:lstStyle/>
          <a:p>
            <a:r>
              <a:rPr lang="ru-RU" sz="2800" dirty="0" smtClean="0"/>
              <a:t> «</a:t>
            </a:r>
            <a:r>
              <a:rPr lang="ru-RU" sz="2800" b="1" dirty="0" smtClean="0"/>
              <a:t>Домик для зайчат»</a:t>
            </a:r>
            <a:r>
              <a:rPr lang="ru-RU" sz="2800" dirty="0" smtClean="0"/>
              <a:t/>
            </a:r>
            <a:br>
              <a:rPr lang="ru-RU" sz="2800" dirty="0" smtClean="0"/>
            </a:br>
            <a:r>
              <a:rPr lang="ru-RU" sz="2700" u="sng" dirty="0" smtClean="0"/>
              <a:t>Стук, стук, </a:t>
            </a:r>
            <a:r>
              <a:rPr lang="ru-RU" sz="2700" u="sng" dirty="0" err="1" smtClean="0"/>
              <a:t>постук</a:t>
            </a:r>
            <a:r>
              <a:rPr lang="ru-RU" sz="2700" u="sng" dirty="0" smtClean="0"/>
              <a:t>,</a:t>
            </a:r>
            <a:br>
              <a:rPr lang="ru-RU" sz="2700" u="sng" dirty="0" smtClean="0"/>
            </a:br>
            <a:r>
              <a:rPr lang="ru-RU" sz="2700" u="sng" dirty="0" smtClean="0"/>
              <a:t>раздается где-то стук.</a:t>
            </a:r>
            <a:br>
              <a:rPr lang="ru-RU" sz="2700" u="sng" dirty="0" smtClean="0"/>
            </a:br>
            <a:r>
              <a:rPr lang="ru-RU" sz="2700" u="sng" dirty="0" smtClean="0"/>
              <a:t>Молоточки стучат, </a:t>
            </a:r>
            <a:br>
              <a:rPr lang="ru-RU" sz="2700" u="sng" dirty="0" smtClean="0"/>
            </a:br>
            <a:r>
              <a:rPr lang="ru-RU" sz="2700" u="sng" dirty="0" smtClean="0"/>
              <a:t>Строят домик для зайчат. </a:t>
            </a:r>
            <a:r>
              <a:rPr lang="ru-RU" sz="2700" dirty="0" smtClean="0"/>
              <a:t/>
            </a:r>
            <a:br>
              <a:rPr lang="ru-RU" sz="2700" dirty="0" smtClean="0"/>
            </a:br>
            <a:r>
              <a:rPr lang="ru-RU" sz="2700" dirty="0" smtClean="0"/>
              <a:t>(</a:t>
            </a:r>
            <a:r>
              <a:rPr lang="ru-RU" sz="2700" dirty="0" smtClean="0"/>
              <a:t>кулачками друг о друга стучим).</a:t>
            </a:r>
            <a:br>
              <a:rPr lang="ru-RU" sz="2700" dirty="0" smtClean="0"/>
            </a:br>
            <a:r>
              <a:rPr lang="ru-RU" sz="2700" u="sng" dirty="0" smtClean="0"/>
              <a:t>Вот с такою крышей </a:t>
            </a:r>
            <a:r>
              <a:rPr lang="ru-RU" sz="2700" dirty="0" smtClean="0"/>
              <a:t/>
            </a:r>
            <a:br>
              <a:rPr lang="ru-RU" sz="2700" dirty="0" smtClean="0"/>
            </a:br>
            <a:r>
              <a:rPr lang="ru-RU" sz="2700" dirty="0" smtClean="0"/>
              <a:t>(</a:t>
            </a:r>
            <a:r>
              <a:rPr lang="ru-RU" sz="2700" dirty="0" smtClean="0"/>
              <a:t>ладошки над головой).</a:t>
            </a:r>
            <a:br>
              <a:rPr lang="ru-RU" sz="2700" dirty="0" smtClean="0"/>
            </a:br>
            <a:r>
              <a:rPr lang="ru-RU" sz="2700" u="sng" dirty="0" smtClean="0"/>
              <a:t>Вот с такими стенами </a:t>
            </a:r>
            <a:r>
              <a:rPr lang="ru-RU" sz="2700" dirty="0" smtClean="0"/>
              <a:t/>
            </a:r>
            <a:br>
              <a:rPr lang="ru-RU" sz="2700" dirty="0" smtClean="0"/>
            </a:br>
            <a:r>
              <a:rPr lang="ru-RU" sz="2700" dirty="0" smtClean="0"/>
              <a:t>(</a:t>
            </a:r>
            <a:r>
              <a:rPr lang="ru-RU" sz="2700" dirty="0" smtClean="0"/>
              <a:t>ладошки около щечек).</a:t>
            </a:r>
            <a:br>
              <a:rPr lang="ru-RU" sz="2700" dirty="0" smtClean="0"/>
            </a:br>
            <a:r>
              <a:rPr lang="ru-RU" sz="2700" u="sng" dirty="0" smtClean="0"/>
              <a:t>Вот с такими </a:t>
            </a:r>
            <a:r>
              <a:rPr lang="ru-RU" sz="2700" u="sng" dirty="0" smtClean="0"/>
              <a:t>окнами</a:t>
            </a:r>
            <a:r>
              <a:rPr lang="ru-RU" sz="2700" dirty="0" smtClean="0"/>
              <a:t/>
            </a:r>
            <a:br>
              <a:rPr lang="ru-RU" sz="2700" dirty="0" smtClean="0"/>
            </a:br>
            <a:r>
              <a:rPr lang="ru-RU" sz="2700" dirty="0" smtClean="0"/>
              <a:t> </a:t>
            </a:r>
            <a:r>
              <a:rPr lang="ru-RU" sz="2700" dirty="0" smtClean="0"/>
              <a:t>(ладошки перед лицом).</a:t>
            </a:r>
            <a:br>
              <a:rPr lang="ru-RU" sz="2700" dirty="0" smtClean="0"/>
            </a:br>
            <a:r>
              <a:rPr lang="ru-RU" sz="2700" u="sng" dirty="0" smtClean="0"/>
              <a:t>Вот с такою </a:t>
            </a:r>
            <a:r>
              <a:rPr lang="ru-RU" sz="2700" u="sng" dirty="0" smtClean="0"/>
              <a:t>дверью</a:t>
            </a:r>
            <a:r>
              <a:rPr lang="ru-RU" sz="2700" dirty="0" smtClean="0"/>
              <a:t/>
            </a:r>
            <a:br>
              <a:rPr lang="ru-RU" sz="2700" dirty="0" smtClean="0"/>
            </a:br>
            <a:r>
              <a:rPr lang="ru-RU" sz="2700" dirty="0" smtClean="0"/>
              <a:t> </a:t>
            </a:r>
            <a:r>
              <a:rPr lang="ru-RU" sz="2700" dirty="0" smtClean="0"/>
              <a:t>(одна ладошка перед лицом.)</a:t>
            </a:r>
            <a:br>
              <a:rPr lang="ru-RU" sz="2700" dirty="0" smtClean="0"/>
            </a:br>
            <a:r>
              <a:rPr lang="ru-RU" sz="2700" u="sng" dirty="0" smtClean="0"/>
              <a:t>И вот с таким замком </a:t>
            </a:r>
            <a:r>
              <a:rPr lang="ru-RU" sz="2700" dirty="0" smtClean="0"/>
              <a:t/>
            </a:r>
            <a:br>
              <a:rPr lang="ru-RU" sz="2700" dirty="0" smtClean="0"/>
            </a:br>
            <a:r>
              <a:rPr lang="ru-RU" sz="2700" dirty="0" smtClean="0"/>
              <a:t>(</a:t>
            </a:r>
            <a:r>
              <a:rPr lang="ru-RU" sz="2700" dirty="0" smtClean="0"/>
              <a:t>сцепили ручки).</a:t>
            </a:r>
            <a:br>
              <a:rPr lang="ru-RU" sz="2700" dirty="0" smtClean="0"/>
            </a:br>
            <a:r>
              <a:rPr lang="ru-RU" sz="2700" u="sng" dirty="0" smtClean="0"/>
              <a:t>На двери висит замок.</a:t>
            </a:r>
            <a:br>
              <a:rPr lang="ru-RU" sz="2700" u="sng" dirty="0" smtClean="0"/>
            </a:br>
            <a:r>
              <a:rPr lang="ru-RU" sz="2700" u="sng" dirty="0" smtClean="0"/>
              <a:t>Кто его открыть бы мог?</a:t>
            </a:r>
            <a:br>
              <a:rPr lang="ru-RU" sz="2700" u="sng" dirty="0" smtClean="0"/>
            </a:br>
            <a:r>
              <a:rPr lang="ru-RU" sz="2700" u="sng" dirty="0" smtClean="0"/>
              <a:t>Повертели, </a:t>
            </a:r>
            <a:r>
              <a:rPr lang="ru-RU" sz="2700" u="sng" dirty="0" err="1" smtClean="0"/>
              <a:t>Покрутили,Постучали</a:t>
            </a:r>
            <a:r>
              <a:rPr lang="ru-RU" sz="2700" u="sng" dirty="0" smtClean="0"/>
              <a:t>,</a:t>
            </a:r>
            <a:br>
              <a:rPr lang="ru-RU" sz="2700" u="sng" dirty="0" smtClean="0"/>
            </a:br>
            <a:r>
              <a:rPr lang="ru-RU" sz="2700" u="sng" dirty="0" smtClean="0"/>
              <a:t>И – открыли! </a:t>
            </a:r>
            <a:r>
              <a:rPr lang="ru-RU" sz="2700" dirty="0" smtClean="0"/>
              <a:t/>
            </a:r>
            <a:br>
              <a:rPr lang="ru-RU" sz="2700" dirty="0" smtClean="0"/>
            </a:br>
            <a:r>
              <a:rPr lang="ru-RU" sz="2700" dirty="0" smtClean="0"/>
              <a:t>(</a:t>
            </a:r>
            <a:r>
              <a:rPr lang="ru-RU" sz="2700" dirty="0" smtClean="0"/>
              <a:t>расцепили ручки)</a:t>
            </a:r>
            <a:endParaRPr lang="ru-RU" sz="27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6184"/>
            <a:ext cx="6172200" cy="8492096"/>
          </a:xfrm>
        </p:spPr>
        <p:txBody>
          <a:bodyPr>
            <a:normAutofit/>
          </a:bodyPr>
          <a:lstStyle/>
          <a:p>
            <a:r>
              <a:rPr lang="ru-RU" sz="3200" b="1" u="sng" dirty="0" smtClean="0"/>
              <a:t>Тема: Части тела</a:t>
            </a:r>
            <a:r>
              <a:rPr lang="ru-RU" sz="3200" dirty="0" smtClean="0"/>
              <a:t/>
            </a:r>
            <a:br>
              <a:rPr lang="ru-RU" sz="3200" dirty="0" smtClean="0"/>
            </a:br>
            <a:r>
              <a:rPr lang="ru-RU" sz="3200" dirty="0" smtClean="0"/>
              <a:t/>
            </a:r>
            <a:br>
              <a:rPr lang="ru-RU" sz="3200" dirty="0" smtClean="0"/>
            </a:br>
            <a:r>
              <a:rPr lang="en-US" sz="3200" dirty="0" smtClean="0"/>
              <a:t> </a:t>
            </a:r>
            <a:r>
              <a:rPr lang="ru-RU" sz="3200" dirty="0" smtClean="0"/>
              <a:t/>
            </a:r>
            <a:br>
              <a:rPr lang="ru-RU" sz="3200" dirty="0" smtClean="0"/>
            </a:br>
            <a:r>
              <a:rPr lang="ru-RU" sz="3200" b="1" dirty="0" smtClean="0"/>
              <a:t>«Это я»</a:t>
            </a:r>
            <a:r>
              <a:rPr lang="ru-RU" sz="3200" dirty="0" smtClean="0"/>
              <a:t/>
            </a:r>
            <a:br>
              <a:rPr lang="ru-RU" sz="3200" dirty="0" smtClean="0"/>
            </a:br>
            <a:r>
              <a:rPr lang="ru-RU" sz="3200" dirty="0" smtClean="0"/>
              <a:t>Это глазки. - Вот, вот.</a:t>
            </a:r>
            <a:br>
              <a:rPr lang="ru-RU" sz="3200" dirty="0" smtClean="0"/>
            </a:br>
            <a:r>
              <a:rPr lang="ru-RU" sz="3200" dirty="0" smtClean="0"/>
              <a:t>Это ушки. - Вот, вот.</a:t>
            </a:r>
            <a:br>
              <a:rPr lang="ru-RU" sz="3200" dirty="0" smtClean="0"/>
            </a:br>
            <a:r>
              <a:rPr lang="ru-RU" sz="3200" dirty="0" smtClean="0"/>
              <a:t>Это нос, это рот.</a:t>
            </a:r>
            <a:br>
              <a:rPr lang="ru-RU" sz="3200" dirty="0" smtClean="0"/>
            </a:br>
            <a:r>
              <a:rPr lang="ru-RU" sz="3200" dirty="0" smtClean="0"/>
              <a:t>Там спинка. Тут живот.</a:t>
            </a:r>
            <a:br>
              <a:rPr lang="ru-RU" sz="3200" dirty="0" smtClean="0"/>
            </a:br>
            <a:r>
              <a:rPr lang="ru-RU" sz="3200" dirty="0" smtClean="0"/>
              <a:t>Это ручки. Хлоп-хлоп.</a:t>
            </a:r>
            <a:br>
              <a:rPr lang="ru-RU" sz="3200" dirty="0" smtClean="0"/>
            </a:br>
            <a:r>
              <a:rPr lang="ru-RU" sz="3200" dirty="0" smtClean="0"/>
              <a:t>Это ножки. Топ- топ.</a:t>
            </a:r>
            <a:br>
              <a:rPr lang="ru-RU" sz="3200" dirty="0" smtClean="0"/>
            </a:br>
            <a:r>
              <a:rPr lang="ru-RU" sz="3200" dirty="0" smtClean="0"/>
              <a:t>Ох! устали вытрем лоб!</a:t>
            </a:r>
            <a:br>
              <a:rPr lang="ru-RU" sz="3200" dirty="0" smtClean="0"/>
            </a:br>
            <a:r>
              <a:rPr lang="ru-RU" sz="3200" i="1" dirty="0" smtClean="0"/>
              <a:t>Дети показывают части тела и выполняют движения в соответствии с текстом.</a:t>
            </a:r>
            <a:r>
              <a:rPr lang="ru-RU" sz="3200" dirty="0" smtClean="0"/>
              <a:t/>
            </a:r>
            <a:br>
              <a:rPr lang="ru-RU" sz="3200" dirty="0" smtClean="0"/>
            </a:br>
            <a:endParaRPr lang="ru-RU" sz="3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6184"/>
            <a:ext cx="6515100" cy="8492096"/>
          </a:xfrm>
        </p:spPr>
        <p:txBody>
          <a:bodyPr>
            <a:normAutofit/>
          </a:bodyPr>
          <a:lstStyle/>
          <a:p>
            <a:pPr algn="l"/>
            <a:r>
              <a:rPr lang="ru-RU" sz="2700" b="1" dirty="0" smtClean="0"/>
              <a:t> «Весёлый человечек»</a:t>
            </a:r>
            <a:r>
              <a:rPr lang="ru-RU" sz="2400" dirty="0" smtClean="0"/>
              <a:t/>
            </a:r>
            <a:br>
              <a:rPr lang="ru-RU" sz="2400" dirty="0" smtClean="0"/>
            </a:br>
            <a:r>
              <a:rPr lang="ru-RU" sz="2400" dirty="0" smtClean="0"/>
              <a:t>Я – веселый </a:t>
            </a:r>
            <a:r>
              <a:rPr lang="ru-RU" sz="2400" dirty="0" smtClean="0"/>
              <a:t>человечек, Я </a:t>
            </a:r>
            <a:r>
              <a:rPr lang="ru-RU" sz="2400" dirty="0" smtClean="0"/>
              <a:t>гуляю и пою.</a:t>
            </a:r>
            <a:br>
              <a:rPr lang="ru-RU" sz="2400" dirty="0" smtClean="0"/>
            </a:br>
            <a:r>
              <a:rPr lang="ru-RU" sz="2400" dirty="0" smtClean="0"/>
              <a:t>Я – веселый </a:t>
            </a:r>
            <a:r>
              <a:rPr lang="ru-RU" sz="2400" dirty="0" smtClean="0"/>
              <a:t>человечек, Очень </a:t>
            </a:r>
            <a:r>
              <a:rPr lang="ru-RU" sz="2400" dirty="0" smtClean="0"/>
              <a:t>я играть люблю. </a:t>
            </a:r>
            <a:r>
              <a:rPr lang="ru-RU" sz="2400" dirty="0" smtClean="0"/>
              <a:t/>
            </a:r>
            <a:br>
              <a:rPr lang="ru-RU" sz="2400" dirty="0" smtClean="0"/>
            </a:br>
            <a:r>
              <a:rPr lang="ru-RU" sz="2400" i="1" dirty="0" smtClean="0"/>
              <a:t>Указательные </a:t>
            </a:r>
            <a:r>
              <a:rPr lang="ru-RU" sz="2400" i="1" dirty="0" smtClean="0"/>
              <a:t>и средние пальчики обеих рук «шагают» по столу.</a:t>
            </a:r>
            <a:r>
              <a:rPr lang="ru-RU" sz="2400" dirty="0" smtClean="0"/>
              <a:t/>
            </a:r>
            <a:br>
              <a:rPr lang="ru-RU" sz="2400" dirty="0" smtClean="0"/>
            </a:br>
            <a:r>
              <a:rPr lang="ru-RU" sz="2400" dirty="0" smtClean="0"/>
              <a:t>Разотру </a:t>
            </a:r>
            <a:r>
              <a:rPr lang="ru-RU" sz="2400" dirty="0" smtClean="0"/>
              <a:t>ладошки сильно</a:t>
            </a:r>
            <a:r>
              <a:rPr lang="ru-RU" sz="2400" dirty="0" smtClean="0"/>
              <a:t>,                                        </a:t>
            </a:r>
            <a:r>
              <a:rPr lang="ru-RU" sz="2400" dirty="0" smtClean="0"/>
              <a:t/>
            </a:r>
            <a:br>
              <a:rPr lang="ru-RU" sz="2400" dirty="0" smtClean="0"/>
            </a:br>
            <a:r>
              <a:rPr lang="ru-RU" sz="2400" i="1" dirty="0" smtClean="0"/>
              <a:t>Растирают </a:t>
            </a:r>
            <a:r>
              <a:rPr lang="ru-RU" sz="2400" i="1" dirty="0" smtClean="0"/>
              <a:t>ладони.</a:t>
            </a:r>
            <a:r>
              <a:rPr lang="ru-RU" sz="2400" dirty="0" smtClean="0"/>
              <a:t/>
            </a:r>
            <a:br>
              <a:rPr lang="ru-RU" sz="2400" dirty="0" smtClean="0"/>
            </a:br>
            <a:r>
              <a:rPr lang="ru-RU" sz="2400" dirty="0" smtClean="0"/>
              <a:t>Каждый пальчик покручу,</a:t>
            </a:r>
            <a:br>
              <a:rPr lang="ru-RU" sz="2400" dirty="0" smtClean="0"/>
            </a:br>
            <a:r>
              <a:rPr lang="ru-RU" sz="2400" dirty="0" smtClean="0"/>
              <a:t>Поздороваюсь с ним сильно</a:t>
            </a:r>
            <a:br>
              <a:rPr lang="ru-RU" sz="2400" dirty="0" smtClean="0"/>
            </a:br>
            <a:r>
              <a:rPr lang="ru-RU" sz="2400" dirty="0" smtClean="0"/>
              <a:t>И вытягивать начну.         </a:t>
            </a:r>
            <a:r>
              <a:rPr lang="ru-RU" sz="2400" dirty="0" smtClean="0"/>
              <a:t/>
            </a:r>
            <a:br>
              <a:rPr lang="ru-RU" sz="2400" dirty="0" smtClean="0"/>
            </a:br>
            <a:r>
              <a:rPr lang="ru-RU" sz="2400" i="1" dirty="0" smtClean="0"/>
              <a:t>Охватывают </a:t>
            </a:r>
            <a:r>
              <a:rPr lang="ru-RU" sz="2400" i="1" dirty="0" smtClean="0"/>
              <a:t>каждый палец у основания и вращательными движениями поднимаются до ногтевой фаланги.</a:t>
            </a:r>
            <a:r>
              <a:rPr lang="ru-RU" sz="2400" dirty="0" smtClean="0"/>
              <a:t/>
            </a:r>
            <a:br>
              <a:rPr lang="ru-RU" sz="2400" dirty="0" smtClean="0"/>
            </a:br>
            <a:r>
              <a:rPr lang="ru-RU" sz="2400" dirty="0" smtClean="0"/>
              <a:t>Руки я затем помою,                                              </a:t>
            </a:r>
            <a:r>
              <a:rPr lang="ru-RU" sz="2400" dirty="0" smtClean="0"/>
              <a:t/>
            </a:r>
            <a:br>
              <a:rPr lang="ru-RU" sz="2400" dirty="0" smtClean="0"/>
            </a:br>
            <a:r>
              <a:rPr lang="ru-RU" sz="2400" i="1" dirty="0" smtClean="0"/>
              <a:t>Потирают </a:t>
            </a:r>
            <a:r>
              <a:rPr lang="ru-RU" sz="2400" i="1" dirty="0" smtClean="0"/>
              <a:t>ладони.</a:t>
            </a:r>
            <a:r>
              <a:rPr lang="ru-RU" sz="2400" dirty="0" smtClean="0"/>
              <a:t/>
            </a:r>
            <a:br>
              <a:rPr lang="ru-RU" sz="2400" dirty="0" smtClean="0"/>
            </a:br>
            <a:r>
              <a:rPr lang="ru-RU" sz="2400" dirty="0" smtClean="0"/>
              <a:t>Пальчик к пальчику сложу,</a:t>
            </a:r>
            <a:br>
              <a:rPr lang="ru-RU" sz="2400" dirty="0" smtClean="0"/>
            </a:br>
            <a:r>
              <a:rPr lang="ru-RU" sz="2400" dirty="0" smtClean="0"/>
              <a:t>На замочек их закрою</a:t>
            </a:r>
            <a:br>
              <a:rPr lang="ru-RU" sz="2400" dirty="0" smtClean="0"/>
            </a:br>
            <a:r>
              <a:rPr lang="ru-RU" sz="2400" dirty="0" smtClean="0"/>
              <a:t>И тепло поберегу.                                 </a:t>
            </a:r>
            <a:r>
              <a:rPr lang="ru-RU" sz="2400" dirty="0" smtClean="0"/>
              <a:t/>
            </a:r>
            <a:br>
              <a:rPr lang="ru-RU" sz="2400" dirty="0" smtClean="0"/>
            </a:br>
            <a:r>
              <a:rPr lang="ru-RU" sz="2400" dirty="0" smtClean="0"/>
              <a:t> </a:t>
            </a:r>
            <a:r>
              <a:rPr lang="ru-RU" sz="2400" i="1" dirty="0" smtClean="0"/>
              <a:t>Складывают пальцы в замок.</a:t>
            </a:r>
            <a:r>
              <a:rPr lang="ru-RU" sz="2400" dirty="0" smtClean="0"/>
              <a:t/>
            </a:r>
            <a:br>
              <a:rPr lang="ru-RU" sz="2400" dirty="0" smtClean="0"/>
            </a:br>
            <a:r>
              <a:rPr lang="ru-RU" sz="2400" b="1" dirty="0" smtClean="0"/>
              <a:t>                              </a:t>
            </a:r>
            <a:endParaRPr lang="ru-RU" sz="2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6184"/>
            <a:ext cx="6172200" cy="8420658"/>
          </a:xfrm>
        </p:spPr>
        <p:txBody>
          <a:bodyPr>
            <a:normAutofit/>
          </a:bodyPr>
          <a:lstStyle/>
          <a:p>
            <a:r>
              <a:rPr lang="ru-RU" sz="2000" b="1" dirty="0" smtClean="0"/>
              <a:t> «Дружные пальчики</a:t>
            </a:r>
            <a:r>
              <a:rPr lang="ru-RU" sz="2000" b="1" dirty="0" smtClean="0"/>
              <a:t>»</a:t>
            </a:r>
            <a:br>
              <a:rPr lang="ru-RU" sz="2000" b="1" dirty="0" smtClean="0"/>
            </a:br>
            <a:r>
              <a:rPr lang="ru-RU" sz="2000" u="sng" dirty="0" smtClean="0"/>
              <a:t/>
            </a:r>
            <a:br>
              <a:rPr lang="ru-RU" sz="2000" u="sng" dirty="0" smtClean="0"/>
            </a:br>
            <a:r>
              <a:rPr lang="ru-RU" sz="2000" u="sng" dirty="0" smtClean="0"/>
              <a:t>Эти пальчики щипают, </a:t>
            </a:r>
            <a:r>
              <a:rPr lang="ru-RU" sz="2000" dirty="0" smtClean="0"/>
              <a:t/>
            </a:r>
            <a:br>
              <a:rPr lang="ru-RU" sz="2000" dirty="0" smtClean="0"/>
            </a:br>
            <a:r>
              <a:rPr lang="ru-RU" sz="2000" i="1" dirty="0" smtClean="0"/>
              <a:t>Большим </a:t>
            </a:r>
            <a:r>
              <a:rPr lang="ru-RU" sz="2000" i="1" dirty="0" smtClean="0"/>
              <a:t>и указательным пальцем щипаем ладонь другой руки </a:t>
            </a:r>
            <a:r>
              <a:rPr lang="ru-RU" sz="2000" i="1" dirty="0" smtClean="0"/>
              <a:t>.</a:t>
            </a:r>
            <a:r>
              <a:rPr lang="ru-RU" sz="2000" dirty="0" smtClean="0"/>
              <a:t/>
            </a:r>
            <a:br>
              <a:rPr lang="ru-RU" sz="2000" dirty="0" smtClean="0"/>
            </a:br>
            <a:r>
              <a:rPr lang="ru-RU" sz="2000" u="sng" dirty="0" smtClean="0"/>
              <a:t>Эти пальчики гуляют</a:t>
            </a:r>
            <a:r>
              <a:rPr lang="ru-RU" sz="2000" dirty="0" smtClean="0"/>
              <a:t>, </a:t>
            </a:r>
            <a:r>
              <a:rPr lang="ru-RU" sz="2000" dirty="0" smtClean="0"/>
              <a:t/>
            </a:r>
            <a:br>
              <a:rPr lang="ru-RU" sz="2000" dirty="0" smtClean="0"/>
            </a:br>
            <a:r>
              <a:rPr lang="ru-RU" sz="2000" i="1" dirty="0" smtClean="0"/>
              <a:t>Указательный </a:t>
            </a:r>
            <a:r>
              <a:rPr lang="ru-RU" sz="2000" i="1" dirty="0" smtClean="0"/>
              <a:t>и средний "идут" по другой руке.</a:t>
            </a:r>
            <a:r>
              <a:rPr lang="ru-RU" sz="2000" dirty="0" smtClean="0"/>
              <a:t/>
            </a:r>
            <a:br>
              <a:rPr lang="ru-RU" sz="2000" dirty="0" smtClean="0"/>
            </a:br>
            <a:r>
              <a:rPr lang="ru-RU" sz="2000" u="sng" dirty="0" smtClean="0"/>
              <a:t>Эти - любят поболтать</a:t>
            </a:r>
            <a:r>
              <a:rPr lang="ru-RU" sz="2000" u="sng" dirty="0" smtClean="0"/>
              <a:t>,</a:t>
            </a:r>
            <a:r>
              <a:rPr lang="ru-RU" sz="2000" dirty="0" smtClean="0"/>
              <a:t/>
            </a:r>
            <a:br>
              <a:rPr lang="ru-RU" sz="2000" dirty="0" smtClean="0"/>
            </a:br>
            <a:r>
              <a:rPr lang="ru-RU" sz="2000" dirty="0" smtClean="0"/>
              <a:t> </a:t>
            </a:r>
            <a:r>
              <a:rPr lang="ru-RU" sz="2000" i="1" dirty="0" smtClean="0"/>
              <a:t>Средний и </a:t>
            </a:r>
            <a:r>
              <a:rPr lang="ru-RU" sz="2000" i="1" dirty="0" smtClean="0"/>
              <a:t>безымянный </a:t>
            </a:r>
            <a:r>
              <a:rPr lang="ru-RU" sz="2000" i="1" dirty="0" smtClean="0"/>
              <a:t>трутся друг об друга (шурша).</a:t>
            </a:r>
            <a:r>
              <a:rPr lang="ru-RU" sz="2000" dirty="0" smtClean="0"/>
              <a:t/>
            </a:r>
            <a:br>
              <a:rPr lang="ru-RU" sz="2000" dirty="0" smtClean="0"/>
            </a:br>
            <a:r>
              <a:rPr lang="ru-RU" sz="2000" u="sng" dirty="0" smtClean="0"/>
              <a:t>Эти - тихо подремать</a:t>
            </a:r>
            <a:r>
              <a:rPr lang="ru-RU" sz="2000" dirty="0" smtClean="0"/>
              <a:t>, </a:t>
            </a:r>
            <a:r>
              <a:rPr lang="ru-RU" sz="2000" dirty="0" smtClean="0"/>
              <a:t/>
            </a:r>
            <a:br>
              <a:rPr lang="ru-RU" sz="2000" dirty="0" smtClean="0"/>
            </a:br>
            <a:r>
              <a:rPr lang="ru-RU" sz="2000" i="1" dirty="0" smtClean="0"/>
              <a:t>Безымянный </a:t>
            </a:r>
            <a:r>
              <a:rPr lang="ru-RU" sz="2000" i="1" dirty="0" smtClean="0"/>
              <a:t>и мизинец прижимаем к ладони.</a:t>
            </a:r>
            <a:r>
              <a:rPr lang="ru-RU" sz="2000" dirty="0" smtClean="0"/>
              <a:t/>
            </a:r>
            <a:br>
              <a:rPr lang="ru-RU" sz="2000" dirty="0" smtClean="0"/>
            </a:br>
            <a:r>
              <a:rPr lang="ru-RU" sz="2000" u="sng" dirty="0" smtClean="0"/>
              <a:t>А большой с мизинцем братцем</a:t>
            </a:r>
            <a:br>
              <a:rPr lang="ru-RU" sz="2000" u="sng" dirty="0" smtClean="0"/>
            </a:br>
            <a:r>
              <a:rPr lang="ru-RU" sz="2000" u="sng" dirty="0" smtClean="0"/>
              <a:t>Могут чисто умываться. </a:t>
            </a:r>
            <a:r>
              <a:rPr lang="ru-RU" sz="2000" dirty="0" smtClean="0"/>
              <a:t/>
            </a:r>
            <a:br>
              <a:rPr lang="ru-RU" sz="2000" dirty="0" smtClean="0"/>
            </a:br>
            <a:r>
              <a:rPr lang="ru-RU" sz="2000" i="1" dirty="0" smtClean="0"/>
              <a:t>Крутим </a:t>
            </a:r>
            <a:r>
              <a:rPr lang="ru-RU" sz="2000" i="1" dirty="0" smtClean="0"/>
              <a:t>большим </a:t>
            </a:r>
            <a:r>
              <a:rPr lang="ru-RU" sz="2000" i="1" dirty="0" smtClean="0"/>
              <a:t>пальцем </a:t>
            </a:r>
            <a:r>
              <a:rPr lang="ru-RU" sz="2000" i="1" dirty="0" smtClean="0"/>
              <a:t>вокруг мизинца</a:t>
            </a:r>
            <a:r>
              <a:rPr lang="ru-RU" sz="2000" i="1" dirty="0" smtClean="0"/>
              <a:t>.</a:t>
            </a:r>
            <a:br>
              <a:rPr lang="ru-RU" sz="2000" i="1" dirty="0" smtClean="0"/>
            </a:br>
            <a:r>
              <a:rPr lang="ru-RU" sz="2000" i="1" dirty="0" smtClean="0"/>
              <a:t/>
            </a:r>
            <a:br>
              <a:rPr lang="ru-RU" sz="2000" i="1" dirty="0" smtClean="0"/>
            </a:br>
            <a:r>
              <a:rPr lang="ru-RU" sz="2000" b="1" dirty="0" smtClean="0"/>
              <a:t>«Я перчатку надеваю</a:t>
            </a:r>
            <a:r>
              <a:rPr lang="ru-RU" sz="2000" b="1" dirty="0" smtClean="0"/>
              <a:t>»</a:t>
            </a:r>
            <a:br>
              <a:rPr lang="ru-RU" sz="2000" b="1" dirty="0" smtClean="0"/>
            </a:br>
            <a:r>
              <a:rPr lang="ru-RU" sz="2000" dirty="0" smtClean="0"/>
              <a:t/>
            </a:r>
            <a:br>
              <a:rPr lang="ru-RU" sz="2000" dirty="0" smtClean="0"/>
            </a:br>
            <a:r>
              <a:rPr lang="ru-RU" sz="2000" dirty="0" smtClean="0"/>
              <a:t>Я перчатку надеваю,</a:t>
            </a:r>
            <a:br>
              <a:rPr lang="ru-RU" sz="2000" dirty="0" smtClean="0"/>
            </a:br>
            <a:r>
              <a:rPr lang="ru-RU" sz="2000" dirty="0" smtClean="0"/>
              <a:t>Я в неё не попадаю.</a:t>
            </a:r>
            <a:br>
              <a:rPr lang="ru-RU" sz="2000" dirty="0" smtClean="0"/>
            </a:br>
            <a:r>
              <a:rPr lang="ru-RU" sz="2000" i="1" dirty="0" smtClean="0"/>
              <a:t>Поглаживают по очереди одной рукой другую, </a:t>
            </a:r>
            <a:r>
              <a:rPr lang="ru-RU" sz="2000" dirty="0" smtClean="0"/>
              <a:t/>
            </a:r>
            <a:br>
              <a:rPr lang="ru-RU" sz="2000" dirty="0" smtClean="0"/>
            </a:br>
            <a:r>
              <a:rPr lang="ru-RU" sz="2000" dirty="0" smtClean="0"/>
              <a:t>Сосчитайте-ка ребятки,</a:t>
            </a:r>
            <a:br>
              <a:rPr lang="ru-RU" sz="2000" dirty="0" smtClean="0"/>
            </a:br>
            <a:r>
              <a:rPr lang="ru-RU" sz="2000" dirty="0" smtClean="0"/>
              <a:t>Сколько пальцев у перчатки.</a:t>
            </a:r>
            <a:br>
              <a:rPr lang="ru-RU" sz="2000" dirty="0" smtClean="0"/>
            </a:br>
            <a:r>
              <a:rPr lang="ru-RU" sz="2000" dirty="0" smtClean="0"/>
              <a:t>Начинаем вслух считать:</a:t>
            </a:r>
            <a:br>
              <a:rPr lang="ru-RU" sz="2000" dirty="0" smtClean="0"/>
            </a:br>
            <a:r>
              <a:rPr lang="ru-RU" sz="2000" dirty="0" smtClean="0"/>
              <a:t>Раз, два, три, четыре, пять.</a:t>
            </a:r>
            <a:br>
              <a:rPr lang="ru-RU" sz="2000" dirty="0" smtClean="0"/>
            </a:br>
            <a:r>
              <a:rPr lang="ru-RU" sz="2000" dirty="0" smtClean="0"/>
              <a:t>Загибают пальчики.</a:t>
            </a:r>
            <a:r>
              <a:rPr lang="ru-RU" sz="1800" dirty="0" smtClean="0"/>
              <a:t/>
            </a:r>
            <a:br>
              <a:rPr lang="ru-RU" sz="1800" dirty="0" smtClean="0"/>
            </a:br>
            <a:endParaRPr lang="ru-RU"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80" y="366184"/>
            <a:ext cx="5943620" cy="7634840"/>
          </a:xfrm>
        </p:spPr>
        <p:txBody>
          <a:bodyPr>
            <a:normAutofit/>
          </a:bodyPr>
          <a:lstStyle/>
          <a:p>
            <a:r>
              <a:rPr lang="ru-RU" sz="3200" b="1" dirty="0" smtClean="0">
                <a:latin typeface="Gabriola" pitchFamily="82" charset="0"/>
              </a:rPr>
              <a:t> «Ум ребенка находиться на кончиках его пальцев» </a:t>
            </a:r>
            <a:r>
              <a:rPr lang="ru-RU" sz="3200" dirty="0" smtClean="0">
                <a:latin typeface="Gabriola" pitchFamily="82" charset="0"/>
              </a:rPr>
              <a:t/>
            </a:r>
            <a:br>
              <a:rPr lang="ru-RU" sz="3200" dirty="0" smtClean="0">
                <a:latin typeface="Gabriola" pitchFamily="82" charset="0"/>
              </a:rPr>
            </a:br>
            <a:r>
              <a:rPr lang="ru-RU" sz="3200" b="1" dirty="0" smtClean="0">
                <a:latin typeface="Gabriola" pitchFamily="82" charset="0"/>
              </a:rPr>
              <a:t>(В.А. Сухомлинский)</a:t>
            </a:r>
            <a:r>
              <a:rPr lang="ru-RU" sz="3100" dirty="0" smtClean="0">
                <a:latin typeface="Gabriola" pitchFamily="82" charset="0"/>
              </a:rPr>
              <a:t/>
            </a:r>
            <a:br>
              <a:rPr lang="ru-RU" sz="3100" dirty="0" smtClean="0">
                <a:latin typeface="Gabriola" pitchFamily="82" charset="0"/>
              </a:rPr>
            </a:br>
            <a:r>
              <a:rPr lang="ru-RU" sz="3100" b="1" dirty="0" smtClean="0">
                <a:latin typeface="Gabriola" pitchFamily="82" charset="0"/>
              </a:rPr>
              <a:t> </a:t>
            </a:r>
            <a:r>
              <a:rPr lang="ru-RU" sz="3100" dirty="0" smtClean="0">
                <a:latin typeface="Gabriola" pitchFamily="82" charset="0"/>
              </a:rPr>
              <a:t/>
            </a:r>
            <a:br>
              <a:rPr lang="ru-RU" sz="3100" dirty="0" smtClean="0">
                <a:latin typeface="Gabriola" pitchFamily="82" charset="0"/>
              </a:rPr>
            </a:br>
            <a:r>
              <a:rPr lang="ru-RU" sz="3100" b="1" dirty="0" smtClean="0">
                <a:latin typeface="Gabriola" pitchFamily="82" charset="0"/>
              </a:rPr>
              <a:t> </a:t>
            </a:r>
            <a:r>
              <a:rPr lang="ru-RU" sz="3100" dirty="0" smtClean="0">
                <a:latin typeface="Gabriola" pitchFamily="82" charset="0"/>
              </a:rPr>
              <a:t/>
            </a:r>
            <a:br>
              <a:rPr lang="ru-RU" sz="3100" dirty="0" smtClean="0">
                <a:latin typeface="Gabriola" pitchFamily="82" charset="0"/>
              </a:rPr>
            </a:br>
            <a:r>
              <a:rPr lang="ru-RU" sz="3100" b="1" dirty="0" smtClean="0">
                <a:latin typeface="Gabriola" pitchFamily="82" charset="0"/>
              </a:rPr>
              <a:t>Развитие мелкой моторики – очень важное и нужное занятие. Работа пальчиков малыша напрямую связана с деятельностью головного мозга, стимулирует ее. Чем лучше развиты пальчики, тем лучше и быстрее развивается ребенок.</a:t>
            </a:r>
            <a:r>
              <a:rPr lang="ru-RU" dirty="0" smtClean="0"/>
              <a:t/>
            </a:r>
            <a:br>
              <a:rPr lang="ru-RU" dirty="0" smtClean="0"/>
            </a:b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6184"/>
            <a:ext cx="6172200" cy="776792"/>
          </a:xfrm>
        </p:spPr>
        <p:txBody>
          <a:bodyPr>
            <a:normAutofit/>
          </a:bodyPr>
          <a:lstStyle/>
          <a:p>
            <a:r>
              <a:rPr lang="ru-RU" sz="4000" b="1" dirty="0" smtClean="0"/>
              <a:t> </a:t>
            </a:r>
            <a:r>
              <a:rPr lang="ru-RU" sz="4000" dirty="0" smtClean="0"/>
              <a:t> </a:t>
            </a:r>
            <a:r>
              <a:rPr lang="ru-RU" sz="4000" b="1" u="sng" dirty="0" smtClean="0">
                <a:latin typeface="Gabriola" pitchFamily="82" charset="0"/>
              </a:rPr>
              <a:t>Тема: </a:t>
            </a:r>
            <a:r>
              <a:rPr lang="ru-RU" sz="4000" b="1" u="sng" dirty="0" smtClean="0">
                <a:latin typeface="Gabriola" pitchFamily="82" charset="0"/>
              </a:rPr>
              <a:t>Наша </a:t>
            </a:r>
            <a:r>
              <a:rPr lang="ru-RU" sz="4000" b="1" u="sng" dirty="0" smtClean="0">
                <a:latin typeface="Gabriola" pitchFamily="82" charset="0"/>
              </a:rPr>
              <a:t>группа</a:t>
            </a:r>
            <a:r>
              <a:rPr lang="ru-RU" sz="4000" b="1" u="sng" dirty="0" smtClean="0"/>
              <a:t>.</a:t>
            </a:r>
            <a:endParaRPr lang="ru-RU" sz="4000" dirty="0"/>
          </a:p>
        </p:txBody>
      </p:sp>
      <p:sp>
        <p:nvSpPr>
          <p:cNvPr id="3" name="Содержимое 2"/>
          <p:cNvSpPr>
            <a:spLocks noGrp="1"/>
          </p:cNvSpPr>
          <p:nvPr>
            <p:ph idx="1"/>
          </p:nvPr>
        </p:nvSpPr>
        <p:spPr>
          <a:xfrm>
            <a:off x="428604" y="1285852"/>
            <a:ext cx="6215106" cy="7643866"/>
          </a:xfrm>
        </p:spPr>
        <p:txBody>
          <a:bodyPr>
            <a:normAutofit/>
          </a:bodyPr>
          <a:lstStyle/>
          <a:p>
            <a:pPr algn="ctr">
              <a:buNone/>
            </a:pPr>
            <a:r>
              <a:rPr lang="ru-RU" sz="2400" b="1" dirty="0" smtClean="0"/>
              <a:t>«Дружба»</a:t>
            </a:r>
            <a:r>
              <a:rPr lang="ru-RU" sz="2400" dirty="0" smtClean="0"/>
              <a:t/>
            </a:r>
            <a:br>
              <a:rPr lang="ru-RU" sz="2400" dirty="0" smtClean="0"/>
            </a:br>
            <a:r>
              <a:rPr lang="ru-RU" sz="2800" dirty="0" smtClean="0"/>
              <a:t>Дружат в нашей группе </a:t>
            </a:r>
            <a:endParaRPr lang="ru-RU" sz="2800" dirty="0" smtClean="0"/>
          </a:p>
          <a:p>
            <a:pPr algn="ctr">
              <a:buNone/>
            </a:pPr>
            <a:r>
              <a:rPr lang="ru-RU" sz="2800" dirty="0" smtClean="0"/>
              <a:t>(</a:t>
            </a:r>
            <a:r>
              <a:rPr lang="ru-RU" sz="2800" dirty="0" smtClean="0"/>
              <a:t>Хлопают в ладоши.)</a:t>
            </a:r>
            <a:br>
              <a:rPr lang="ru-RU" sz="2800" dirty="0" smtClean="0"/>
            </a:br>
            <a:r>
              <a:rPr lang="ru-RU" sz="2800" dirty="0" smtClean="0"/>
              <a:t>Девочки и мальчики.</a:t>
            </a:r>
            <a:br>
              <a:rPr lang="ru-RU" sz="2800" dirty="0" smtClean="0"/>
            </a:br>
            <a:r>
              <a:rPr lang="ru-RU" sz="2800" dirty="0" smtClean="0"/>
              <a:t>Мы с тобой подружим </a:t>
            </a:r>
            <a:endParaRPr lang="ru-RU" sz="2800" dirty="0" smtClean="0"/>
          </a:p>
          <a:p>
            <a:pPr algn="ctr">
              <a:buNone/>
            </a:pPr>
            <a:r>
              <a:rPr lang="ru-RU" sz="2800" dirty="0" smtClean="0"/>
              <a:t>(</a:t>
            </a:r>
            <a:r>
              <a:rPr lang="ru-RU" sz="2800" dirty="0" smtClean="0"/>
              <a:t>Стучат кулачками друг об друга.)</a:t>
            </a:r>
            <a:br>
              <a:rPr lang="ru-RU" sz="2800" dirty="0" smtClean="0"/>
            </a:br>
            <a:r>
              <a:rPr lang="ru-RU" sz="2800" dirty="0" smtClean="0"/>
              <a:t>Маленькие пальчики.</a:t>
            </a:r>
            <a:br>
              <a:rPr lang="ru-RU" sz="2800" dirty="0" smtClean="0"/>
            </a:br>
            <a:r>
              <a:rPr lang="ru-RU" sz="2800" dirty="0" smtClean="0"/>
              <a:t>Раз, два, три, четыре, пять </a:t>
            </a:r>
            <a:endParaRPr lang="ru-RU" sz="2800" dirty="0" smtClean="0"/>
          </a:p>
          <a:p>
            <a:pPr algn="ctr">
              <a:buNone/>
            </a:pPr>
            <a:r>
              <a:rPr lang="ru-RU" sz="2800" dirty="0" smtClean="0"/>
              <a:t>(</a:t>
            </a:r>
            <a:r>
              <a:rPr lang="ru-RU" sz="2800" dirty="0" smtClean="0"/>
              <a:t>Загибают пальчики поочередно, начиная с мизинца.)</a:t>
            </a:r>
            <a:br>
              <a:rPr lang="ru-RU" sz="2800" dirty="0" smtClean="0"/>
            </a:br>
            <a:r>
              <a:rPr lang="ru-RU" sz="2800" dirty="0" smtClean="0"/>
              <a:t>Будем снова мы считать.</a:t>
            </a:r>
            <a:br>
              <a:rPr lang="ru-RU" sz="2800" dirty="0" smtClean="0"/>
            </a:br>
            <a:r>
              <a:rPr lang="ru-RU" sz="2800" dirty="0" smtClean="0"/>
              <a:t>Раз, два, три, четыре, пять </a:t>
            </a:r>
            <a:endParaRPr lang="ru-RU" sz="2800" dirty="0" smtClean="0"/>
          </a:p>
          <a:p>
            <a:pPr algn="ctr">
              <a:buNone/>
            </a:pPr>
            <a:r>
              <a:rPr lang="ru-RU" sz="2800" dirty="0" smtClean="0"/>
              <a:t>(</a:t>
            </a:r>
            <a:r>
              <a:rPr lang="ru-RU" sz="2800" dirty="0" smtClean="0"/>
              <a:t>Загибают пальчики поочередно, начиная с мизинца, на др. руке.) </a:t>
            </a:r>
            <a:br>
              <a:rPr lang="ru-RU" sz="2800" dirty="0" smtClean="0"/>
            </a:br>
            <a:r>
              <a:rPr lang="ru-RU" sz="2800" dirty="0" smtClean="0"/>
              <a:t>Мы закончили считать.</a:t>
            </a:r>
            <a:endParaRPr lang="ru-RU" sz="2400" dirty="0" smtClean="0"/>
          </a:p>
          <a:p>
            <a:pPr>
              <a:buNone/>
            </a:pPr>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42900" y="0"/>
            <a:ext cx="6172200" cy="8786842"/>
          </a:xfrm>
        </p:spPr>
        <p:txBody>
          <a:bodyPr>
            <a:noAutofit/>
          </a:bodyPr>
          <a:lstStyle/>
          <a:p>
            <a:r>
              <a:rPr lang="ru-RU" sz="3200" b="1" dirty="0" smtClean="0"/>
              <a:t> «Как живёшь?» </a:t>
            </a:r>
            <a:r>
              <a:rPr lang="ru-RU" sz="3200" dirty="0" smtClean="0"/>
              <a:t/>
            </a:r>
            <a:br>
              <a:rPr lang="ru-RU" sz="3200" dirty="0" smtClean="0"/>
            </a:br>
            <a:r>
              <a:rPr lang="ru-RU" sz="3200" dirty="0" smtClean="0"/>
              <a:t>- Как живёшь? - Вот так! </a:t>
            </a:r>
            <a:r>
              <a:rPr lang="ru-RU" sz="3200" dirty="0" smtClean="0"/>
              <a:t/>
            </a:r>
            <a:br>
              <a:rPr lang="ru-RU" sz="3200" dirty="0" smtClean="0"/>
            </a:br>
            <a:r>
              <a:rPr lang="ru-RU" sz="3200" dirty="0" smtClean="0"/>
              <a:t>(</a:t>
            </a:r>
            <a:r>
              <a:rPr lang="ru-RU" sz="3200" dirty="0" smtClean="0"/>
              <a:t>показать большой палец)</a:t>
            </a:r>
            <a:br>
              <a:rPr lang="ru-RU" sz="3200" dirty="0" smtClean="0"/>
            </a:br>
            <a:r>
              <a:rPr lang="ru-RU" sz="3200" dirty="0" smtClean="0"/>
              <a:t>- А идешь? - Вот так</a:t>
            </a:r>
            <a:r>
              <a:rPr lang="ru-RU" sz="3200" dirty="0" smtClean="0"/>
              <a:t>»!</a:t>
            </a:r>
            <a:br>
              <a:rPr lang="ru-RU" sz="3200" dirty="0" smtClean="0"/>
            </a:br>
            <a:r>
              <a:rPr lang="ru-RU" sz="3200" dirty="0" smtClean="0"/>
              <a:t> </a:t>
            </a:r>
            <a:r>
              <a:rPr lang="ru-RU" sz="3200" dirty="0" smtClean="0"/>
              <a:t>(«шагать» пальчиками по столу)</a:t>
            </a:r>
            <a:br>
              <a:rPr lang="ru-RU" sz="3200" dirty="0" smtClean="0"/>
            </a:br>
            <a:r>
              <a:rPr lang="ru-RU" sz="3200" dirty="0" smtClean="0"/>
              <a:t>-Как даешь? - Вот так! </a:t>
            </a:r>
            <a:r>
              <a:rPr lang="ru-RU" sz="3200" dirty="0" smtClean="0"/>
              <a:t/>
            </a:r>
            <a:br>
              <a:rPr lang="ru-RU" sz="3200" dirty="0" smtClean="0"/>
            </a:br>
            <a:r>
              <a:rPr lang="ru-RU" sz="3200" dirty="0" smtClean="0"/>
              <a:t>(</a:t>
            </a:r>
            <a:r>
              <a:rPr lang="ru-RU" sz="3200" dirty="0" smtClean="0"/>
              <a:t>протягивать открытую ладонь)</a:t>
            </a:r>
            <a:br>
              <a:rPr lang="ru-RU" sz="3200" dirty="0" smtClean="0"/>
            </a:br>
            <a:r>
              <a:rPr lang="ru-RU" sz="3200" dirty="0" smtClean="0"/>
              <a:t>- Ждёшь обед? - Вот так! </a:t>
            </a:r>
            <a:r>
              <a:rPr lang="ru-RU" sz="3200" dirty="0" smtClean="0"/>
              <a:t/>
            </a:r>
            <a:br>
              <a:rPr lang="ru-RU" sz="3200" dirty="0" smtClean="0"/>
            </a:br>
            <a:r>
              <a:rPr lang="ru-RU" sz="3200" dirty="0" smtClean="0"/>
              <a:t>(</a:t>
            </a:r>
            <a:r>
              <a:rPr lang="ru-RU" sz="3200" dirty="0" smtClean="0"/>
              <a:t>кулачок подпирает лицо)</a:t>
            </a:r>
            <a:br>
              <a:rPr lang="ru-RU" sz="3200" dirty="0" smtClean="0"/>
            </a:br>
            <a:r>
              <a:rPr lang="ru-RU" sz="3200" dirty="0" smtClean="0"/>
              <a:t>- Машешь вслед? - Вот так! </a:t>
            </a:r>
            <a:r>
              <a:rPr lang="ru-RU" sz="3200" dirty="0" smtClean="0"/>
              <a:t/>
            </a:r>
            <a:br>
              <a:rPr lang="ru-RU" sz="3200" dirty="0" smtClean="0"/>
            </a:br>
            <a:r>
              <a:rPr lang="ru-RU" sz="3200" dirty="0" smtClean="0"/>
              <a:t>(</a:t>
            </a:r>
            <a:r>
              <a:rPr lang="ru-RU" sz="3200" dirty="0" smtClean="0"/>
              <a:t>помахать рукой)</a:t>
            </a:r>
            <a:br>
              <a:rPr lang="ru-RU" sz="3200" dirty="0" smtClean="0"/>
            </a:br>
            <a:r>
              <a:rPr lang="ru-RU" sz="3200" dirty="0" smtClean="0"/>
              <a:t>-Утром спишь? - Вот так! </a:t>
            </a:r>
            <a:r>
              <a:rPr lang="ru-RU" sz="3200" dirty="0" smtClean="0"/>
              <a:t/>
            </a:r>
            <a:br>
              <a:rPr lang="ru-RU" sz="3200" dirty="0" smtClean="0"/>
            </a:br>
            <a:r>
              <a:rPr lang="ru-RU" sz="3200" dirty="0" smtClean="0"/>
              <a:t>(</a:t>
            </a:r>
            <a:r>
              <a:rPr lang="ru-RU" sz="3200" dirty="0" smtClean="0"/>
              <a:t>2 ладошки под щекой)</a:t>
            </a:r>
            <a:br>
              <a:rPr lang="ru-RU" sz="3200" dirty="0" smtClean="0"/>
            </a:br>
            <a:r>
              <a:rPr lang="ru-RU" sz="3200" dirty="0" smtClean="0"/>
              <a:t>- А шалишь? - Вот так! </a:t>
            </a:r>
            <a:r>
              <a:rPr lang="ru-RU" sz="3200" dirty="0" smtClean="0"/>
              <a:t/>
            </a:r>
            <a:br>
              <a:rPr lang="ru-RU" sz="3200" dirty="0" smtClean="0"/>
            </a:br>
            <a:r>
              <a:rPr lang="ru-RU" sz="3200" dirty="0" smtClean="0"/>
              <a:t>(</a:t>
            </a:r>
            <a:r>
              <a:rPr lang="ru-RU" sz="3200" dirty="0" smtClean="0"/>
              <a:t>щёки надули и руками лопнули)</a:t>
            </a:r>
            <a:endParaRPr lang="ru-RU" sz="3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500034"/>
            <a:ext cx="6086496" cy="8286808"/>
          </a:xfrm>
        </p:spPr>
        <p:txBody>
          <a:bodyPr>
            <a:noAutofit/>
          </a:bodyPr>
          <a:lstStyle/>
          <a:p>
            <a:r>
              <a:rPr lang="ru-RU" sz="2400" b="1" dirty="0" smtClean="0">
                <a:latin typeface="Gabriola" pitchFamily="82" charset="0"/>
              </a:rPr>
              <a:t> </a:t>
            </a:r>
            <a:r>
              <a:rPr lang="ru-RU" sz="2800" b="1" dirty="0" smtClean="0">
                <a:latin typeface="+mn-lt"/>
              </a:rPr>
              <a:t>«Девочки и мальчики»</a:t>
            </a:r>
            <a:r>
              <a:rPr lang="ru-RU" sz="2800" dirty="0" smtClean="0">
                <a:latin typeface="+mn-lt"/>
              </a:rPr>
              <a:t/>
            </a:r>
            <a:br>
              <a:rPr lang="ru-RU" sz="2800" dirty="0" smtClean="0">
                <a:latin typeface="+mn-lt"/>
              </a:rPr>
            </a:br>
            <a:r>
              <a:rPr lang="ru-RU" sz="2800" dirty="0" smtClean="0">
                <a:latin typeface="+mn-lt"/>
              </a:rPr>
              <a:t>Наши девочки и мальчики </a:t>
            </a:r>
            <a:r>
              <a:rPr lang="ru-RU" sz="2800" dirty="0" smtClean="0">
                <a:latin typeface="+mn-lt"/>
              </a:rPr>
              <a:t/>
            </a:r>
            <a:br>
              <a:rPr lang="ru-RU" sz="2800" dirty="0" smtClean="0">
                <a:latin typeface="+mn-lt"/>
              </a:rPr>
            </a:br>
            <a:r>
              <a:rPr lang="ru-RU" sz="2800" dirty="0" smtClean="0">
                <a:latin typeface="+mn-lt"/>
              </a:rPr>
              <a:t>(</a:t>
            </a:r>
            <a:r>
              <a:rPr lang="ru-RU" sz="2800" dirty="0" smtClean="0">
                <a:latin typeface="+mn-lt"/>
              </a:rPr>
              <a:t>дети держат руки на поясе)</a:t>
            </a:r>
            <a:br>
              <a:rPr lang="ru-RU" sz="2800" dirty="0" smtClean="0">
                <a:latin typeface="+mn-lt"/>
              </a:rPr>
            </a:br>
            <a:r>
              <a:rPr lang="ru-RU" sz="2800" dirty="0" smtClean="0">
                <a:latin typeface="+mn-lt"/>
              </a:rPr>
              <a:t>Ловко прыгают как мячики (прыгают)</a:t>
            </a:r>
            <a:br>
              <a:rPr lang="ru-RU" sz="2800" dirty="0" smtClean="0">
                <a:latin typeface="+mn-lt"/>
              </a:rPr>
            </a:br>
            <a:r>
              <a:rPr lang="ru-RU" sz="2800" dirty="0" smtClean="0">
                <a:latin typeface="+mn-lt"/>
              </a:rPr>
              <a:t>Головой слегка качают (</a:t>
            </a:r>
            <a:r>
              <a:rPr lang="ru-RU" sz="2800" dirty="0" err="1" smtClean="0">
                <a:latin typeface="+mn-lt"/>
              </a:rPr>
              <a:t>качают</a:t>
            </a:r>
            <a:r>
              <a:rPr lang="ru-RU" sz="2800" dirty="0" smtClean="0">
                <a:latin typeface="+mn-lt"/>
              </a:rPr>
              <a:t> головой)</a:t>
            </a:r>
            <a:br>
              <a:rPr lang="ru-RU" sz="2800" dirty="0" smtClean="0">
                <a:latin typeface="+mn-lt"/>
              </a:rPr>
            </a:br>
            <a:r>
              <a:rPr lang="ru-RU" sz="2800" dirty="0" smtClean="0">
                <a:latin typeface="+mn-lt"/>
              </a:rPr>
              <a:t>И красиво приседают (</a:t>
            </a:r>
            <a:r>
              <a:rPr lang="ru-RU" sz="2800" dirty="0" err="1" smtClean="0">
                <a:latin typeface="+mn-lt"/>
              </a:rPr>
              <a:t>приседают</a:t>
            </a:r>
            <a:r>
              <a:rPr lang="ru-RU" sz="2800" dirty="0" smtClean="0">
                <a:latin typeface="+mn-lt"/>
              </a:rPr>
              <a:t>)</a:t>
            </a:r>
            <a:br>
              <a:rPr lang="ru-RU" sz="2800" dirty="0" smtClean="0">
                <a:latin typeface="+mn-lt"/>
              </a:rPr>
            </a:br>
            <a:r>
              <a:rPr lang="ru-RU" sz="2800" dirty="0" smtClean="0">
                <a:latin typeface="+mn-lt"/>
              </a:rPr>
              <a:t>Ручками хлопают вот так, вот так </a:t>
            </a:r>
            <a:r>
              <a:rPr lang="ru-RU" sz="2800" dirty="0" smtClean="0">
                <a:latin typeface="+mn-lt"/>
              </a:rPr>
              <a:t/>
            </a:r>
            <a:br>
              <a:rPr lang="ru-RU" sz="2800" dirty="0" smtClean="0">
                <a:latin typeface="+mn-lt"/>
              </a:rPr>
            </a:br>
            <a:r>
              <a:rPr lang="ru-RU" sz="2800" dirty="0" smtClean="0">
                <a:latin typeface="+mn-lt"/>
              </a:rPr>
              <a:t>(</a:t>
            </a:r>
            <a:r>
              <a:rPr lang="ru-RU" sz="2800" dirty="0" smtClean="0">
                <a:latin typeface="+mn-lt"/>
              </a:rPr>
              <a:t>хлопки 4 раза)</a:t>
            </a:r>
            <a:br>
              <a:rPr lang="ru-RU" sz="2800" dirty="0" smtClean="0">
                <a:latin typeface="+mn-lt"/>
              </a:rPr>
            </a:br>
            <a:r>
              <a:rPr lang="ru-RU" sz="2800" dirty="0" smtClean="0">
                <a:latin typeface="+mn-lt"/>
              </a:rPr>
              <a:t>Ножками топают вот так, вот так </a:t>
            </a:r>
            <a:r>
              <a:rPr lang="ru-RU" sz="2800" dirty="0" smtClean="0">
                <a:latin typeface="+mn-lt"/>
              </a:rPr>
              <a:t/>
            </a:r>
            <a:br>
              <a:rPr lang="ru-RU" sz="2800" dirty="0" smtClean="0">
                <a:latin typeface="+mn-lt"/>
              </a:rPr>
            </a:br>
            <a:r>
              <a:rPr lang="ru-RU" sz="2800" dirty="0" smtClean="0">
                <a:latin typeface="+mn-lt"/>
              </a:rPr>
              <a:t>(</a:t>
            </a:r>
            <a:r>
              <a:rPr lang="ru-RU" sz="2800" dirty="0" smtClean="0">
                <a:latin typeface="+mn-lt"/>
              </a:rPr>
              <a:t>топают 4 раза)</a:t>
            </a:r>
            <a:br>
              <a:rPr lang="ru-RU" sz="2800" dirty="0" smtClean="0">
                <a:latin typeface="+mn-lt"/>
              </a:rPr>
            </a:br>
            <a:r>
              <a:rPr lang="ru-RU" sz="2800" dirty="0" smtClean="0">
                <a:latin typeface="+mn-lt"/>
              </a:rPr>
              <a:t>Кулачки сжимают вот так. вот так (Показывают один кулачок, потом другой)</a:t>
            </a:r>
            <a:br>
              <a:rPr lang="ru-RU" sz="2800" dirty="0" smtClean="0">
                <a:latin typeface="+mn-lt"/>
              </a:rPr>
            </a:br>
            <a:r>
              <a:rPr lang="ru-RU" sz="2800" dirty="0" smtClean="0">
                <a:latin typeface="+mn-lt"/>
              </a:rPr>
              <a:t>Ладошки раскрывают вот так, вот так (Поочерёдно раскрывают ладошки)</a:t>
            </a:r>
            <a:br>
              <a:rPr lang="ru-RU" sz="2800" dirty="0" smtClean="0">
                <a:latin typeface="+mn-lt"/>
              </a:rPr>
            </a:br>
            <a:r>
              <a:rPr lang="ru-RU" sz="2800" dirty="0" smtClean="0">
                <a:latin typeface="+mn-lt"/>
              </a:rPr>
              <a:t>На ладошки мы подуем </a:t>
            </a:r>
            <a:r>
              <a:rPr lang="ru-RU" sz="2800" dirty="0" smtClean="0">
                <a:latin typeface="+mn-lt"/>
              </a:rPr>
              <a:t/>
            </a:r>
            <a:br>
              <a:rPr lang="ru-RU" sz="2800" dirty="0" smtClean="0">
                <a:latin typeface="+mn-lt"/>
              </a:rPr>
            </a:br>
            <a:r>
              <a:rPr lang="ru-RU" sz="2800" dirty="0" smtClean="0">
                <a:latin typeface="+mn-lt"/>
              </a:rPr>
              <a:t>(</a:t>
            </a:r>
            <a:r>
              <a:rPr lang="ru-RU" sz="2800" dirty="0" smtClean="0">
                <a:latin typeface="+mn-lt"/>
              </a:rPr>
              <a:t>Дуют поочерёдно на обе ладошки)</a:t>
            </a:r>
            <a:br>
              <a:rPr lang="ru-RU" sz="2800" dirty="0" smtClean="0">
                <a:latin typeface="+mn-lt"/>
              </a:rPr>
            </a:br>
            <a:r>
              <a:rPr lang="ru-RU" sz="2800" dirty="0" smtClean="0">
                <a:latin typeface="+mn-lt"/>
              </a:rPr>
              <a:t>Наши пальчики разбудим. </a:t>
            </a:r>
            <a:r>
              <a:rPr lang="ru-RU" sz="2800" dirty="0" smtClean="0">
                <a:latin typeface="+mn-lt"/>
              </a:rPr>
              <a:t/>
            </a:r>
            <a:br>
              <a:rPr lang="ru-RU" sz="2800" dirty="0" smtClean="0">
                <a:latin typeface="+mn-lt"/>
              </a:rPr>
            </a:br>
            <a:r>
              <a:rPr lang="ru-RU" sz="2800" dirty="0" smtClean="0">
                <a:latin typeface="+mn-lt"/>
              </a:rPr>
              <a:t>(</a:t>
            </a:r>
            <a:r>
              <a:rPr lang="ru-RU" sz="2800" dirty="0" smtClean="0">
                <a:latin typeface="+mn-lt"/>
              </a:rPr>
              <a:t>Шевелят пальчиками)</a:t>
            </a:r>
            <a:r>
              <a:rPr lang="ru-RU" sz="2400" dirty="0" smtClean="0">
                <a:latin typeface="Gabriola" pitchFamily="82" charset="0"/>
              </a:rPr>
              <a:t/>
            </a:r>
            <a:br>
              <a:rPr lang="ru-RU" sz="2400" dirty="0" smtClean="0">
                <a:latin typeface="Gabriola" pitchFamily="82" charset="0"/>
              </a:rPr>
            </a:br>
            <a:r>
              <a:rPr lang="en-US" sz="2400" dirty="0" smtClean="0">
                <a:latin typeface="Gabriola" pitchFamily="82" charset="0"/>
              </a:rPr>
              <a:t> </a:t>
            </a:r>
            <a:endParaRPr lang="ru-RU" sz="2400" dirty="0">
              <a:latin typeface="Gabriola" pitchFamily="82"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ctrTitle"/>
          </p:nvPr>
        </p:nvSpPr>
        <p:spPr>
          <a:xfrm>
            <a:off x="514350" y="214281"/>
            <a:ext cx="5829300" cy="1285885"/>
          </a:xfrm>
        </p:spPr>
        <p:txBody>
          <a:bodyPr>
            <a:normAutofit fontScale="90000"/>
          </a:bodyPr>
          <a:lstStyle/>
          <a:p>
            <a:r>
              <a:rPr lang="ru-RU" b="1" u="sng" dirty="0" smtClean="0"/>
              <a:t>Тема: Зима</a:t>
            </a:r>
            <a:r>
              <a:rPr lang="ru-RU" dirty="0" smtClean="0"/>
              <a:t/>
            </a:r>
            <a:br>
              <a:rPr lang="ru-RU" dirty="0" smtClean="0"/>
            </a:br>
            <a:endParaRPr lang="ru-RU" dirty="0"/>
          </a:p>
        </p:txBody>
      </p:sp>
      <p:sp>
        <p:nvSpPr>
          <p:cNvPr id="4" name="Подзаголовок 3"/>
          <p:cNvSpPr>
            <a:spLocks noGrp="1"/>
          </p:cNvSpPr>
          <p:nvPr>
            <p:ph type="subTitle" idx="1"/>
          </p:nvPr>
        </p:nvSpPr>
        <p:spPr>
          <a:xfrm>
            <a:off x="285728" y="785786"/>
            <a:ext cx="6572272" cy="8143932"/>
          </a:xfrm>
        </p:spPr>
        <p:txBody>
          <a:bodyPr>
            <a:normAutofit/>
          </a:bodyPr>
          <a:lstStyle/>
          <a:p>
            <a:r>
              <a:rPr lang="en-US" sz="3000" b="1" dirty="0" smtClean="0">
                <a:solidFill>
                  <a:schemeClr val="tx1"/>
                </a:solidFill>
                <a:latin typeface="+mj-lt"/>
              </a:rPr>
              <a:t> </a:t>
            </a:r>
            <a:r>
              <a:rPr lang="ru-RU" sz="3000" b="1" dirty="0" smtClean="0">
                <a:solidFill>
                  <a:schemeClr val="tx1"/>
                </a:solidFill>
                <a:latin typeface="+mj-lt"/>
              </a:rPr>
              <a:t>«Снегири»</a:t>
            </a:r>
            <a:endParaRPr lang="ru-RU" sz="3000" dirty="0" smtClean="0">
              <a:solidFill>
                <a:schemeClr val="tx1"/>
              </a:solidFill>
              <a:latin typeface="+mj-lt"/>
            </a:endParaRPr>
          </a:p>
          <a:p>
            <a:pPr algn="l"/>
            <a:r>
              <a:rPr lang="ru-RU" sz="2800" dirty="0" smtClean="0">
                <a:solidFill>
                  <a:schemeClr val="tx1"/>
                </a:solidFill>
                <a:latin typeface="+mj-lt"/>
              </a:rPr>
              <a:t>Вот на </a:t>
            </a:r>
            <a:r>
              <a:rPr lang="ru-RU" sz="2800" dirty="0" smtClean="0">
                <a:solidFill>
                  <a:schemeClr val="tx1"/>
                </a:solidFill>
                <a:latin typeface="+mj-lt"/>
              </a:rPr>
              <a:t>ветках, посмотри</a:t>
            </a:r>
            <a:r>
              <a:rPr lang="ru-RU" sz="2800" dirty="0" smtClean="0">
                <a:solidFill>
                  <a:schemeClr val="tx1"/>
                </a:solidFill>
                <a:latin typeface="+mj-lt"/>
              </a:rPr>
              <a:t>,             </a:t>
            </a:r>
            <a:endParaRPr lang="ru-RU" sz="2800" dirty="0" smtClean="0">
              <a:solidFill>
                <a:schemeClr val="tx1"/>
              </a:solidFill>
              <a:latin typeface="+mj-lt"/>
            </a:endParaRPr>
          </a:p>
          <a:p>
            <a:pPr algn="l"/>
            <a:r>
              <a:rPr lang="ru-RU" sz="2800" i="1" dirty="0" smtClean="0">
                <a:solidFill>
                  <a:schemeClr val="tx1"/>
                </a:solidFill>
                <a:latin typeface="+mj-lt"/>
              </a:rPr>
              <a:t>(Четыре </a:t>
            </a:r>
            <a:r>
              <a:rPr lang="ru-RU" sz="2800" i="1" dirty="0" smtClean="0">
                <a:solidFill>
                  <a:schemeClr val="tx1"/>
                </a:solidFill>
                <a:latin typeface="+mj-lt"/>
              </a:rPr>
              <a:t>хлопка руками</a:t>
            </a:r>
            <a:r>
              <a:rPr lang="ru-RU" sz="2800" i="1" dirty="0" smtClean="0">
                <a:solidFill>
                  <a:schemeClr val="tx1"/>
                </a:solidFill>
                <a:latin typeface="+mj-lt"/>
              </a:rPr>
              <a:t>.)</a:t>
            </a:r>
            <a:endParaRPr lang="ru-RU" sz="2800" dirty="0" smtClean="0">
              <a:solidFill>
                <a:schemeClr val="tx1"/>
              </a:solidFill>
              <a:latin typeface="+mj-lt"/>
            </a:endParaRPr>
          </a:p>
          <a:p>
            <a:pPr algn="l"/>
            <a:r>
              <a:rPr lang="ru-RU" sz="2800" dirty="0" smtClean="0">
                <a:solidFill>
                  <a:schemeClr val="tx1"/>
                </a:solidFill>
                <a:latin typeface="+mj-lt"/>
              </a:rPr>
              <a:t>В красных майках снегири.</a:t>
            </a:r>
          </a:p>
          <a:p>
            <a:pPr algn="l"/>
            <a:r>
              <a:rPr lang="ru-RU" sz="2800" dirty="0" smtClean="0">
                <a:solidFill>
                  <a:schemeClr val="tx1"/>
                </a:solidFill>
                <a:latin typeface="+mj-lt"/>
              </a:rPr>
              <a:t>Распушили пёрышки.                   </a:t>
            </a:r>
            <a:endParaRPr lang="ru-RU" sz="2800" dirty="0" smtClean="0">
              <a:solidFill>
                <a:schemeClr val="tx1"/>
              </a:solidFill>
              <a:latin typeface="+mj-lt"/>
            </a:endParaRPr>
          </a:p>
          <a:p>
            <a:pPr algn="l"/>
            <a:r>
              <a:rPr lang="ru-RU" sz="2800" i="1" dirty="0" smtClean="0">
                <a:solidFill>
                  <a:schemeClr val="tx1"/>
                </a:solidFill>
                <a:latin typeface="+mj-lt"/>
              </a:rPr>
              <a:t>(Изображают </a:t>
            </a:r>
            <a:r>
              <a:rPr lang="ru-RU" sz="2800" i="1" dirty="0" smtClean="0">
                <a:solidFill>
                  <a:schemeClr val="tx1"/>
                </a:solidFill>
                <a:latin typeface="+mj-lt"/>
              </a:rPr>
              <a:t>«крылышки</a:t>
            </a:r>
            <a:r>
              <a:rPr lang="ru-RU" sz="2800" i="1" dirty="0" smtClean="0">
                <a:solidFill>
                  <a:schemeClr val="tx1"/>
                </a:solidFill>
                <a:latin typeface="+mj-lt"/>
              </a:rPr>
              <a:t>»)</a:t>
            </a:r>
            <a:endParaRPr lang="ru-RU" sz="2800" dirty="0" smtClean="0">
              <a:solidFill>
                <a:schemeClr val="tx1"/>
              </a:solidFill>
              <a:latin typeface="+mj-lt"/>
            </a:endParaRPr>
          </a:p>
          <a:p>
            <a:pPr algn="l"/>
            <a:r>
              <a:rPr lang="ru-RU" sz="2800" dirty="0" smtClean="0">
                <a:solidFill>
                  <a:schemeClr val="tx1"/>
                </a:solidFill>
                <a:latin typeface="+mj-lt"/>
              </a:rPr>
              <a:t>Греются на солнышке.</a:t>
            </a:r>
          </a:p>
          <a:p>
            <a:pPr algn="l"/>
            <a:r>
              <a:rPr lang="ru-RU" sz="2800" dirty="0" smtClean="0">
                <a:solidFill>
                  <a:schemeClr val="tx1"/>
                </a:solidFill>
                <a:latin typeface="+mj-lt"/>
              </a:rPr>
              <a:t>Головой вертят,                        </a:t>
            </a:r>
            <a:r>
              <a:rPr lang="ru-RU" sz="2800" i="1" dirty="0" smtClean="0">
                <a:solidFill>
                  <a:schemeClr val="tx1"/>
                </a:solidFill>
                <a:latin typeface="+mj-lt"/>
              </a:rPr>
              <a:t>     </a:t>
            </a:r>
            <a:endParaRPr lang="ru-RU" sz="2800" i="1" dirty="0" smtClean="0">
              <a:solidFill>
                <a:schemeClr val="tx1"/>
              </a:solidFill>
              <a:latin typeface="+mj-lt"/>
            </a:endParaRPr>
          </a:p>
          <a:p>
            <a:pPr algn="l"/>
            <a:r>
              <a:rPr lang="ru-RU" sz="2800" i="1" dirty="0" smtClean="0">
                <a:solidFill>
                  <a:schemeClr val="tx1"/>
                </a:solidFill>
                <a:latin typeface="+mj-lt"/>
              </a:rPr>
              <a:t>(Повороты </a:t>
            </a:r>
            <a:r>
              <a:rPr lang="ru-RU" sz="2800" i="1" dirty="0" smtClean="0">
                <a:solidFill>
                  <a:schemeClr val="tx1"/>
                </a:solidFill>
                <a:latin typeface="+mj-lt"/>
              </a:rPr>
              <a:t>головой</a:t>
            </a:r>
            <a:r>
              <a:rPr lang="ru-RU" sz="2800" i="1" dirty="0" smtClean="0">
                <a:solidFill>
                  <a:schemeClr val="tx1"/>
                </a:solidFill>
                <a:latin typeface="+mj-lt"/>
              </a:rPr>
              <a:t>.)</a:t>
            </a:r>
            <a:endParaRPr lang="ru-RU" sz="2800" dirty="0" smtClean="0">
              <a:solidFill>
                <a:schemeClr val="tx1"/>
              </a:solidFill>
              <a:latin typeface="+mj-lt"/>
            </a:endParaRPr>
          </a:p>
          <a:p>
            <a:pPr algn="l"/>
            <a:r>
              <a:rPr lang="ru-RU" sz="2800" dirty="0" smtClean="0">
                <a:solidFill>
                  <a:schemeClr val="tx1"/>
                </a:solidFill>
                <a:latin typeface="+mj-lt"/>
              </a:rPr>
              <a:t>Улетать хотят.</a:t>
            </a:r>
          </a:p>
          <a:p>
            <a:pPr algn="l"/>
            <a:r>
              <a:rPr lang="ru-RU" sz="2800" dirty="0" smtClean="0">
                <a:solidFill>
                  <a:schemeClr val="tx1"/>
                </a:solidFill>
                <a:latin typeface="+mj-lt"/>
              </a:rPr>
              <a:t>Кыш! Кыш! Улетели!</a:t>
            </a:r>
            <a:r>
              <a:rPr lang="ru-RU" sz="2800" i="1" dirty="0" smtClean="0">
                <a:solidFill>
                  <a:schemeClr val="tx1"/>
                </a:solidFill>
                <a:latin typeface="+mj-lt"/>
              </a:rPr>
              <a:t>                    </a:t>
            </a:r>
            <a:endParaRPr lang="ru-RU" sz="2800" i="1" dirty="0" smtClean="0">
              <a:solidFill>
                <a:schemeClr val="tx1"/>
              </a:solidFill>
              <a:latin typeface="+mj-lt"/>
            </a:endParaRPr>
          </a:p>
          <a:p>
            <a:pPr algn="l"/>
            <a:r>
              <a:rPr lang="ru-RU" sz="2800" i="1" dirty="0" smtClean="0">
                <a:solidFill>
                  <a:schemeClr val="tx1"/>
                </a:solidFill>
                <a:latin typeface="+mj-lt"/>
              </a:rPr>
              <a:t>(Вращательные </a:t>
            </a:r>
            <a:r>
              <a:rPr lang="ru-RU" sz="2800" i="1" dirty="0" smtClean="0">
                <a:solidFill>
                  <a:schemeClr val="tx1"/>
                </a:solidFill>
                <a:latin typeface="+mj-lt"/>
              </a:rPr>
              <a:t>движения кистями рук</a:t>
            </a:r>
            <a:r>
              <a:rPr lang="ru-RU" sz="2800" i="1" dirty="0" smtClean="0">
                <a:solidFill>
                  <a:schemeClr val="tx1"/>
                </a:solidFill>
                <a:latin typeface="+mj-lt"/>
              </a:rPr>
              <a:t>.)</a:t>
            </a:r>
            <a:endParaRPr lang="ru-RU" sz="2800" dirty="0" smtClean="0">
              <a:solidFill>
                <a:schemeClr val="tx1"/>
              </a:solidFill>
              <a:latin typeface="+mj-lt"/>
            </a:endParaRPr>
          </a:p>
          <a:p>
            <a:pPr algn="l"/>
            <a:r>
              <a:rPr lang="ru-RU" sz="2800" dirty="0" smtClean="0">
                <a:solidFill>
                  <a:schemeClr val="tx1"/>
                </a:solidFill>
                <a:latin typeface="+mj-lt"/>
              </a:rPr>
              <a:t>За метелью, за метелью!</a:t>
            </a:r>
            <a:endParaRPr lang="ru-RU" dirty="0">
              <a:solidFill>
                <a:schemeClr val="tx1"/>
              </a:solidFill>
              <a:latin typeface="+mj-l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42900" y="0"/>
            <a:ext cx="6172200" cy="8929718"/>
          </a:xfrm>
        </p:spPr>
        <p:txBody>
          <a:bodyPr>
            <a:normAutofit fontScale="90000"/>
          </a:bodyPr>
          <a:lstStyle/>
          <a:p>
            <a:pPr algn="l"/>
            <a:r>
              <a:rPr lang="ru-RU" sz="2000" b="1" dirty="0" smtClean="0"/>
              <a:t> </a:t>
            </a:r>
            <a:r>
              <a:rPr lang="ru-RU" sz="2800" b="1" dirty="0" smtClean="0"/>
              <a:t>«Зимние забавы </a:t>
            </a:r>
            <a:r>
              <a:rPr lang="ru-RU" sz="2800" b="1" dirty="0" smtClean="0"/>
              <a:t>»</a:t>
            </a:r>
            <a:r>
              <a:rPr lang="ru-RU" sz="2800" dirty="0" smtClean="0"/>
              <a:t/>
            </a:r>
            <a:br>
              <a:rPr lang="ru-RU" sz="2800" dirty="0" smtClean="0"/>
            </a:br>
            <a:r>
              <a:rPr lang="ru-RU" sz="2800" dirty="0" smtClean="0"/>
              <a:t>Что зимой мы любим делать?</a:t>
            </a:r>
            <a:br>
              <a:rPr lang="ru-RU" sz="2800" dirty="0" smtClean="0"/>
            </a:br>
            <a:r>
              <a:rPr lang="ru-RU" sz="2800" dirty="0" smtClean="0"/>
              <a:t>В снежки играть, на лыжах бегать,</a:t>
            </a:r>
            <a:br>
              <a:rPr lang="ru-RU" sz="2800" dirty="0" smtClean="0"/>
            </a:br>
            <a:r>
              <a:rPr lang="ru-RU" sz="2800" dirty="0" smtClean="0"/>
              <a:t>На коньках по льду кататься,</a:t>
            </a:r>
            <a:br>
              <a:rPr lang="ru-RU" sz="2800" dirty="0" smtClean="0"/>
            </a:br>
            <a:r>
              <a:rPr lang="ru-RU" sz="2800" dirty="0" smtClean="0"/>
              <a:t>Вниз с горы на санках мчаться.</a:t>
            </a:r>
            <a:br>
              <a:rPr lang="ru-RU" sz="2800" dirty="0" smtClean="0"/>
            </a:br>
            <a:r>
              <a:rPr lang="ru-RU" sz="2800" i="1" dirty="0" smtClean="0"/>
              <a:t>(Поочередно соединяют большой палец с остальными.)</a:t>
            </a:r>
            <a:br>
              <a:rPr lang="ru-RU" sz="2800" i="1" dirty="0" smtClean="0"/>
            </a:br>
            <a:r>
              <a:rPr lang="ru-RU" sz="2800" dirty="0" smtClean="0"/>
              <a:t>Новогодние игрушки,</a:t>
            </a:r>
            <a:br>
              <a:rPr lang="ru-RU" sz="2800" dirty="0" smtClean="0"/>
            </a:br>
            <a:r>
              <a:rPr lang="ru-RU" sz="2800" dirty="0" smtClean="0"/>
              <a:t>Праздник приближается, елка наряжается.</a:t>
            </a:r>
            <a:br>
              <a:rPr lang="ru-RU" sz="2800" dirty="0" smtClean="0"/>
            </a:br>
            <a:r>
              <a:rPr lang="ru-RU" sz="2800" i="1" dirty="0" smtClean="0"/>
              <a:t>(Поднимают руки вверх «к макушке елки» и, опуская вниз, разводят в стороны.)</a:t>
            </a:r>
            <a:br>
              <a:rPr lang="ru-RU" sz="2800" i="1" dirty="0" smtClean="0"/>
            </a:br>
            <a:r>
              <a:rPr lang="ru-RU" sz="2800" dirty="0" smtClean="0"/>
              <a:t>Мы развешали игрушки:</a:t>
            </a:r>
            <a:br>
              <a:rPr lang="ru-RU" sz="2800" dirty="0" smtClean="0"/>
            </a:br>
            <a:r>
              <a:rPr lang="ru-RU" sz="2800" dirty="0" smtClean="0"/>
              <a:t>Бусы, шарики, хлопушки.</a:t>
            </a:r>
            <a:br>
              <a:rPr lang="ru-RU" sz="2800" dirty="0" smtClean="0"/>
            </a:br>
            <a:r>
              <a:rPr lang="ru-RU" sz="2800" i="1" dirty="0" smtClean="0"/>
              <a:t>(Поочередно соединяют большой палец с остальными.)</a:t>
            </a:r>
            <a:br>
              <a:rPr lang="ru-RU" sz="2800" i="1" dirty="0" smtClean="0"/>
            </a:br>
            <a:r>
              <a:rPr lang="ru-RU" sz="2800" dirty="0" smtClean="0"/>
              <a:t>А здесь фонарики висят,</a:t>
            </a:r>
            <a:br>
              <a:rPr lang="ru-RU" sz="2800" dirty="0" smtClean="0"/>
            </a:br>
            <a:r>
              <a:rPr lang="ru-RU" sz="2800" dirty="0" smtClean="0"/>
              <a:t>Блеском радуют ребят.</a:t>
            </a:r>
            <a:br>
              <a:rPr lang="ru-RU" sz="2800" dirty="0" smtClean="0"/>
            </a:br>
            <a:r>
              <a:rPr lang="ru-RU" sz="2800" i="1" dirty="0" smtClean="0"/>
              <a:t>(Крутят ладошками в воздухе – «фонарики».)</a:t>
            </a:r>
            <a:endParaRPr lang="ru-RU" sz="2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8" y="357158"/>
            <a:ext cx="6172200" cy="8492096"/>
          </a:xfrm>
        </p:spPr>
        <p:txBody>
          <a:bodyPr>
            <a:noAutofit/>
          </a:bodyPr>
          <a:lstStyle/>
          <a:p>
            <a:pPr algn="l"/>
            <a:r>
              <a:rPr lang="ru-RU" sz="2400" b="1" dirty="0" smtClean="0"/>
              <a:t> «Зимние забавы3»</a:t>
            </a:r>
            <a:r>
              <a:rPr lang="ru-RU" sz="2400" dirty="0" smtClean="0"/>
              <a:t/>
            </a:r>
            <a:br>
              <a:rPr lang="ru-RU" sz="2400" dirty="0" smtClean="0"/>
            </a:br>
            <a:r>
              <a:rPr lang="ru-RU" sz="2400" u="sng" dirty="0" smtClean="0"/>
              <a:t>Раз, два, три, четыре, пять  </a:t>
            </a:r>
            <a:r>
              <a:rPr lang="ru-RU" sz="2400" dirty="0" smtClean="0"/>
              <a:t>              </a:t>
            </a:r>
            <a:r>
              <a:rPr lang="ru-RU" sz="2400" dirty="0" smtClean="0"/>
              <a:t/>
            </a:r>
            <a:br>
              <a:rPr lang="ru-RU" sz="2400" dirty="0" smtClean="0"/>
            </a:br>
            <a:r>
              <a:rPr lang="ru-RU" sz="2400" i="1" dirty="0" smtClean="0"/>
              <a:t>загибаем пальчик</a:t>
            </a:r>
            <a:r>
              <a:rPr lang="ru-RU" sz="2400" dirty="0" smtClean="0"/>
              <a:t>и</a:t>
            </a:r>
            <a:r>
              <a:rPr lang="ru-RU" sz="2400" dirty="0" smtClean="0"/>
              <a:t/>
            </a:r>
            <a:br>
              <a:rPr lang="ru-RU" sz="2400" dirty="0" smtClean="0"/>
            </a:br>
            <a:r>
              <a:rPr lang="ru-RU" sz="2400" u="sng" dirty="0" smtClean="0"/>
              <a:t>Мы во двор пошли гулять</a:t>
            </a:r>
            <a:r>
              <a:rPr lang="ru-RU" sz="2400" dirty="0" smtClean="0"/>
              <a:t>             </a:t>
            </a:r>
            <a:r>
              <a:rPr lang="ru-RU" sz="2400" i="1" dirty="0" smtClean="0"/>
              <a:t>указательным и средними "идем" по ст</a:t>
            </a:r>
            <a:r>
              <a:rPr lang="ru-RU" sz="2400" dirty="0" smtClean="0"/>
              <a:t>олу</a:t>
            </a:r>
            <a:br>
              <a:rPr lang="ru-RU" sz="2400" dirty="0" smtClean="0"/>
            </a:br>
            <a:r>
              <a:rPr lang="ru-RU" sz="2400" u="sng" dirty="0" smtClean="0"/>
              <a:t>Бабу снежную слепили</a:t>
            </a:r>
            <a:r>
              <a:rPr lang="ru-RU" sz="2400" dirty="0" smtClean="0"/>
              <a:t>                                  </a:t>
            </a:r>
            <a:r>
              <a:rPr lang="ru-RU" sz="2400" i="1" dirty="0" smtClean="0"/>
              <a:t>катаем ручками "комок"</a:t>
            </a:r>
            <a:r>
              <a:rPr lang="ru-RU" sz="2400" dirty="0" smtClean="0"/>
              <a:t/>
            </a:r>
            <a:br>
              <a:rPr lang="ru-RU" sz="2400" dirty="0" smtClean="0"/>
            </a:br>
            <a:r>
              <a:rPr lang="ru-RU" sz="2400" u="sng" dirty="0" smtClean="0"/>
              <a:t>Птичек крошками корми</a:t>
            </a:r>
            <a:r>
              <a:rPr lang="ru-RU" sz="2400" dirty="0" smtClean="0"/>
              <a:t>ли                           </a:t>
            </a:r>
            <a:r>
              <a:rPr lang="ru-RU" sz="2400" i="1" dirty="0" smtClean="0"/>
              <a:t>"кормим птичек "</a:t>
            </a:r>
            <a:r>
              <a:rPr lang="ru-RU" sz="2400" dirty="0" smtClean="0"/>
              <a:t/>
            </a:r>
            <a:br>
              <a:rPr lang="ru-RU" sz="2400" dirty="0" smtClean="0"/>
            </a:br>
            <a:r>
              <a:rPr lang="ru-RU" sz="2400" u="sng" dirty="0" smtClean="0"/>
              <a:t>С горки мы потом каталис</a:t>
            </a:r>
            <a:r>
              <a:rPr lang="ru-RU" sz="2400" dirty="0" smtClean="0"/>
              <a:t>ь       </a:t>
            </a:r>
            <a:r>
              <a:rPr lang="ru-RU" sz="2400" dirty="0" smtClean="0"/>
              <a:t/>
            </a:r>
            <a:br>
              <a:rPr lang="ru-RU" sz="2400" dirty="0" smtClean="0"/>
            </a:br>
            <a:r>
              <a:rPr lang="ru-RU" sz="2400" i="1" dirty="0" smtClean="0"/>
              <a:t> </a:t>
            </a:r>
            <a:r>
              <a:rPr lang="ru-RU" sz="2400" i="1" dirty="0" smtClean="0"/>
              <a:t>ведём указательным пальцем правой руки по ладони левой руки</a:t>
            </a:r>
            <a:r>
              <a:rPr lang="ru-RU" sz="2400" dirty="0" smtClean="0"/>
              <a:t/>
            </a:r>
            <a:br>
              <a:rPr lang="ru-RU" sz="2400" dirty="0" smtClean="0"/>
            </a:br>
            <a:r>
              <a:rPr lang="ru-RU" sz="2400" u="sng" dirty="0" smtClean="0"/>
              <a:t>А ещё в снегу валялись</a:t>
            </a:r>
            <a:r>
              <a:rPr lang="ru-RU" sz="2400" dirty="0" smtClean="0"/>
              <a:t>             </a:t>
            </a:r>
            <a:r>
              <a:rPr lang="ru-RU" sz="2400" dirty="0" smtClean="0"/>
              <a:t/>
            </a:r>
            <a:br>
              <a:rPr lang="ru-RU" sz="2400" dirty="0" smtClean="0"/>
            </a:br>
            <a:r>
              <a:rPr lang="ru-RU" sz="2400" i="1" dirty="0" smtClean="0"/>
              <a:t>кладём </a:t>
            </a:r>
            <a:r>
              <a:rPr lang="ru-RU" sz="2400" i="1" dirty="0" smtClean="0"/>
              <a:t>ладошки на стол то одной стороной, то другой</a:t>
            </a:r>
            <a:r>
              <a:rPr lang="ru-RU" sz="2400" dirty="0" smtClean="0"/>
              <a:t/>
            </a:r>
            <a:br>
              <a:rPr lang="ru-RU" sz="2400" dirty="0" smtClean="0"/>
            </a:br>
            <a:r>
              <a:rPr lang="ru-RU" sz="2400" u="sng" dirty="0" smtClean="0"/>
              <a:t>Все в снегу домой пришли</a:t>
            </a:r>
            <a:r>
              <a:rPr lang="ru-RU" sz="2400" dirty="0" smtClean="0"/>
              <a:t>                            </a:t>
            </a:r>
            <a:r>
              <a:rPr lang="ru-RU" sz="2400" i="1" dirty="0" smtClean="0"/>
              <a:t>отряхиваем ладошки</a:t>
            </a:r>
            <a:r>
              <a:rPr lang="ru-RU" sz="2400" dirty="0" smtClean="0"/>
              <a:t/>
            </a:r>
            <a:br>
              <a:rPr lang="ru-RU" sz="2400" dirty="0" smtClean="0"/>
            </a:br>
            <a:r>
              <a:rPr lang="ru-RU" sz="2400" u="sng" dirty="0" smtClean="0"/>
              <a:t>Суп поели</a:t>
            </a:r>
            <a:r>
              <a:rPr lang="ru-RU" sz="2400" dirty="0" smtClean="0"/>
              <a:t>                                                     </a:t>
            </a:r>
            <a:r>
              <a:rPr lang="ru-RU" sz="2400" dirty="0" smtClean="0"/>
              <a:t/>
            </a:r>
            <a:br>
              <a:rPr lang="ru-RU" sz="2400" dirty="0" smtClean="0"/>
            </a:br>
            <a:r>
              <a:rPr lang="ru-RU" sz="2400" dirty="0" smtClean="0"/>
              <a:t> </a:t>
            </a:r>
            <a:r>
              <a:rPr lang="ru-RU" sz="2400" i="1" dirty="0" smtClean="0"/>
              <a:t>"едим суп" </a:t>
            </a:r>
            <a:r>
              <a:rPr lang="ru-RU" sz="2400" dirty="0" smtClean="0"/>
              <a:t/>
            </a:r>
            <a:br>
              <a:rPr lang="ru-RU" sz="2400" dirty="0" smtClean="0"/>
            </a:br>
            <a:r>
              <a:rPr lang="ru-RU" sz="2400" u="sng" dirty="0" smtClean="0"/>
              <a:t>спать легли  </a:t>
            </a:r>
            <a:r>
              <a:rPr lang="ru-RU" sz="2400" dirty="0" smtClean="0"/>
              <a:t>                                                     </a:t>
            </a:r>
            <a:r>
              <a:rPr lang="ru-RU" sz="2400" i="1" dirty="0" smtClean="0"/>
              <a:t>ладошки под </a:t>
            </a:r>
            <a:r>
              <a:rPr lang="ru-RU" sz="2000" i="1" dirty="0" smtClean="0"/>
              <a:t>щечку</a:t>
            </a:r>
            <a:r>
              <a:rPr lang="ru-RU" sz="2000" dirty="0" smtClean="0"/>
              <a:t/>
            </a:r>
            <a:br>
              <a:rPr lang="ru-RU" sz="2000" dirty="0" smtClean="0"/>
            </a:br>
            <a:endParaRPr lang="ru-RU" sz="2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6184"/>
            <a:ext cx="6172200" cy="7634840"/>
          </a:xfrm>
        </p:spPr>
        <p:txBody>
          <a:bodyPr>
            <a:normAutofit/>
          </a:bodyPr>
          <a:lstStyle/>
          <a:p>
            <a:pPr algn="l"/>
            <a:r>
              <a:rPr lang="ru-RU" sz="2800" b="1" dirty="0" smtClean="0"/>
              <a:t> «Зима </a:t>
            </a:r>
            <a:r>
              <a:rPr lang="ru-RU" sz="2800" b="1" dirty="0" smtClean="0"/>
              <a:t>»</a:t>
            </a:r>
            <a:r>
              <a:rPr lang="ru-RU" sz="2800" dirty="0" smtClean="0"/>
              <a:t/>
            </a:r>
            <a:br>
              <a:rPr lang="ru-RU" sz="2800" dirty="0" smtClean="0"/>
            </a:br>
            <a:r>
              <a:rPr lang="ru-RU" sz="2800" u="sng" dirty="0" smtClean="0"/>
              <a:t>Наши ручки замерзают</a:t>
            </a:r>
            <a:r>
              <a:rPr lang="ru-RU" sz="2800" dirty="0" smtClean="0"/>
              <a:t>. </a:t>
            </a:r>
            <a:r>
              <a:rPr lang="ru-RU" sz="2800" dirty="0" smtClean="0"/>
              <a:t/>
            </a:r>
            <a:br>
              <a:rPr lang="ru-RU" sz="2800" dirty="0" smtClean="0"/>
            </a:br>
            <a:r>
              <a:rPr lang="ru-RU" sz="2800" dirty="0" smtClean="0"/>
              <a:t>Кулачки </a:t>
            </a:r>
            <a:r>
              <a:rPr lang="ru-RU" sz="2800" dirty="0" smtClean="0"/>
              <a:t>крепко прижать друг к другу</a:t>
            </a:r>
            <a:br>
              <a:rPr lang="ru-RU" sz="2800" dirty="0" smtClean="0"/>
            </a:br>
            <a:r>
              <a:rPr lang="ru-RU" sz="2800" u="sng" dirty="0" smtClean="0"/>
              <a:t>Поиграем – </a:t>
            </a:r>
            <a:r>
              <a:rPr lang="ru-RU" sz="2800" u="sng" dirty="0" err="1" smtClean="0"/>
              <a:t>ка</a:t>
            </a:r>
            <a:r>
              <a:rPr lang="ru-RU" sz="2800" u="sng" dirty="0" smtClean="0"/>
              <a:t> немножко </a:t>
            </a:r>
            <a:r>
              <a:rPr lang="ru-RU" sz="2800" dirty="0" smtClean="0"/>
              <a:t/>
            </a:r>
            <a:br>
              <a:rPr lang="ru-RU" sz="2800" dirty="0" smtClean="0"/>
            </a:br>
            <a:r>
              <a:rPr lang="ru-RU" sz="2800" dirty="0" smtClean="0"/>
              <a:t>Разжать </a:t>
            </a:r>
            <a:r>
              <a:rPr lang="ru-RU" sz="2800" dirty="0" smtClean="0"/>
              <a:t>кулачки, хлопать в ладони.</a:t>
            </a:r>
            <a:br>
              <a:rPr lang="ru-RU" sz="2800" dirty="0" smtClean="0"/>
            </a:br>
            <a:r>
              <a:rPr lang="ru-RU" sz="2800" u="sng" dirty="0" smtClean="0"/>
              <a:t>Да похлопаем в ладошки</a:t>
            </a:r>
            <a:r>
              <a:rPr lang="ru-RU" sz="2800" dirty="0" smtClean="0"/>
              <a:t>. </a:t>
            </a:r>
            <a:r>
              <a:rPr lang="ru-RU" sz="2800" dirty="0" smtClean="0"/>
              <a:t/>
            </a:r>
            <a:br>
              <a:rPr lang="ru-RU" sz="2800" dirty="0" smtClean="0"/>
            </a:br>
            <a:r>
              <a:rPr lang="ru-RU" sz="2800" dirty="0" smtClean="0"/>
              <a:t>Хлопать </a:t>
            </a:r>
            <a:r>
              <a:rPr lang="ru-RU" sz="2800" dirty="0" smtClean="0"/>
              <a:t>в ладоши</a:t>
            </a:r>
            <a:br>
              <a:rPr lang="ru-RU" sz="2800" dirty="0" smtClean="0"/>
            </a:br>
            <a:r>
              <a:rPr lang="ru-RU" sz="2800" u="sng" dirty="0" smtClean="0"/>
              <a:t>Хлоп, хлоп, хлоп, хлоп</a:t>
            </a:r>
            <a:r>
              <a:rPr lang="ru-RU" sz="2800" dirty="0" smtClean="0"/>
              <a:t>!</a:t>
            </a:r>
            <a:br>
              <a:rPr lang="ru-RU" sz="2800" dirty="0" smtClean="0"/>
            </a:br>
            <a:r>
              <a:rPr lang="ru-RU" sz="2800" u="sng" dirty="0" smtClean="0"/>
              <a:t>Пальчики, чтоб их согреть</a:t>
            </a:r>
            <a:r>
              <a:rPr lang="ru-RU" sz="2800" dirty="0" smtClean="0"/>
              <a:t>, </a:t>
            </a:r>
            <a:r>
              <a:rPr lang="ru-RU" sz="2800" dirty="0" smtClean="0"/>
              <a:t/>
            </a:r>
            <a:br>
              <a:rPr lang="ru-RU" sz="2800" dirty="0" smtClean="0"/>
            </a:br>
            <a:r>
              <a:rPr lang="ru-RU" sz="2800" dirty="0" smtClean="0"/>
              <a:t>Прижать </a:t>
            </a:r>
            <a:r>
              <a:rPr lang="ru-RU" sz="2800" dirty="0" smtClean="0"/>
              <a:t>ладони друг к другу, тереть </a:t>
            </a:r>
            <a:br>
              <a:rPr lang="ru-RU" sz="2800" dirty="0" smtClean="0"/>
            </a:br>
            <a:r>
              <a:rPr lang="ru-RU" sz="2800" u="sng" dirty="0" smtClean="0"/>
              <a:t>Сильно надо растереть</a:t>
            </a:r>
            <a:r>
              <a:rPr lang="ru-RU" sz="2800" dirty="0" smtClean="0"/>
              <a:t>. </a:t>
            </a:r>
            <a:r>
              <a:rPr lang="ru-RU" sz="2800" dirty="0" smtClean="0"/>
              <a:t/>
            </a:r>
            <a:br>
              <a:rPr lang="ru-RU" sz="2800" dirty="0" smtClean="0"/>
            </a:br>
            <a:r>
              <a:rPr lang="ru-RU" sz="2800" dirty="0" smtClean="0"/>
              <a:t>ладонь </a:t>
            </a:r>
            <a:r>
              <a:rPr lang="ru-RU" sz="2800" dirty="0" smtClean="0"/>
              <a:t>о ладонь.</a:t>
            </a:r>
            <a:br>
              <a:rPr lang="ru-RU" sz="2800" dirty="0" smtClean="0"/>
            </a:br>
            <a:r>
              <a:rPr lang="ru-RU" sz="2800" u="sng" dirty="0" smtClean="0"/>
              <a:t>Пальчики мы согреваем, </a:t>
            </a:r>
            <a:r>
              <a:rPr lang="ru-RU" sz="2800" dirty="0" smtClean="0"/>
              <a:t/>
            </a:r>
            <a:br>
              <a:rPr lang="ru-RU" sz="2800" dirty="0" smtClean="0"/>
            </a:br>
            <a:r>
              <a:rPr lang="ru-RU" sz="2800" dirty="0" smtClean="0"/>
              <a:t>Греем </a:t>
            </a:r>
            <a:r>
              <a:rPr lang="ru-RU" sz="2800" dirty="0" smtClean="0"/>
              <a:t>руки круговыми движениями,</a:t>
            </a:r>
            <a:br>
              <a:rPr lang="ru-RU" sz="2800" dirty="0" smtClean="0"/>
            </a:br>
            <a:r>
              <a:rPr lang="ru-RU" sz="2800" u="sng" dirty="0" smtClean="0"/>
              <a:t>Их сжимаем – разжимаем! </a:t>
            </a:r>
            <a:r>
              <a:rPr lang="ru-RU" sz="2800" dirty="0" smtClean="0"/>
              <a:t/>
            </a:r>
            <a:br>
              <a:rPr lang="ru-RU" sz="2800" dirty="0" smtClean="0"/>
            </a:br>
            <a:r>
              <a:rPr lang="ru-RU" sz="2800" dirty="0" smtClean="0"/>
              <a:t>сжимаем </a:t>
            </a:r>
            <a:r>
              <a:rPr lang="ru-RU" sz="2800" dirty="0" smtClean="0"/>
              <a:t>и разжимаем кулачки.</a:t>
            </a:r>
            <a:endParaRPr lang="ru-RU" sz="2800"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TotalTime>
  <Words>118</Words>
  <PresentationFormat>Экран (4:3)</PresentationFormat>
  <Paragraphs>55</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Тема Office</vt:lpstr>
      <vt:lpstr>Муниципальное казенное дошкольное образовательное учреждение города Новосибирска"Детский сад №353  комбинированного вида "Солнышко</vt:lpstr>
      <vt:lpstr> «Ум ребенка находиться на кончиках его пальцев»  (В.А. Сухомлинский)     Развитие мелкой моторики – очень важное и нужное занятие. Работа пальчиков малыша напрямую связана с деятельностью головного мозга, стимулирует ее. Чем лучше развиты пальчики, тем лучше и быстрее развивается ребенок. </vt:lpstr>
      <vt:lpstr>  Тема: Наша группа.</vt:lpstr>
      <vt:lpstr> «Как живёшь?»  - Как живёшь? - Вот так!  (показать большой палец) - А идешь? - Вот так»!  («шагать» пальчиками по столу) -Как даешь? - Вот так!  (протягивать открытую ладонь) - Ждёшь обед? - Вот так!  (кулачок подпирает лицо) - Машешь вслед? - Вот так!  (помахать рукой) -Утром спишь? - Вот так!  (2 ладошки под щекой) - А шалишь? - Вот так!  (щёки надули и руками лопнули)</vt:lpstr>
      <vt:lpstr> «Девочки и мальчики» Наши девочки и мальчики  (дети держат руки на поясе) Ловко прыгают как мячики (прыгают) Головой слегка качают (качают головой) И красиво приседают (приседают) Ручками хлопают вот так, вот так  (хлопки 4 раза) Ножками топают вот так, вот так  (топают 4 раза) Кулачки сжимают вот так. вот так (Показывают один кулачок, потом другой) Ладошки раскрывают вот так, вот так (Поочерёдно раскрывают ладошки) На ладошки мы подуем  (Дуют поочерёдно на обе ладошки) Наши пальчики разбудим.  (Шевелят пальчиками)  </vt:lpstr>
      <vt:lpstr>Тема: Зима </vt:lpstr>
      <vt:lpstr> «Зимние забавы » Что зимой мы любим делать? В снежки играть, на лыжах бегать, На коньках по льду кататься, Вниз с горы на санках мчаться. (Поочередно соединяют большой палец с остальными.) Новогодние игрушки, Праздник приближается, елка наряжается. (Поднимают руки вверх «к макушке елки» и, опуская вниз, разводят в стороны.) Мы развешали игрушки: Бусы, шарики, хлопушки. (Поочередно соединяют большой палец с остальными.) А здесь фонарики висят, Блеском радуют ребят. (Крутят ладошками в воздухе – «фонарики».)</vt:lpstr>
      <vt:lpstr> «Зимние забавы3» Раз, два, три, четыре, пять                 загибаем пальчики Мы во двор пошли гулять             указательным и средними "идем" по столу Бабу снежную слепили                                  катаем ручками "комок" Птичек крошками кормили                           "кормим птичек " С горки мы потом катались         ведём указательным пальцем правой руки по ладони левой руки А ещё в снегу валялись              кладём ладошки на стол то одной стороной, то другой Все в снегу домой пришли                            отряхиваем ладошки Суп поели                                                       "едим суп"  спать легли                                                       ладошки под щечку </vt:lpstr>
      <vt:lpstr> «Зима » Наши ручки замерзают.  Кулачки крепко прижать друг к другу Поиграем – ка немножко  Разжать кулачки, хлопать в ладони. Да похлопаем в ладошки.  Хлопать в ладоши Хлоп, хлоп, хлоп, хлоп! Пальчики, чтоб их согреть,  Прижать ладони друг к другу, тереть  Сильно надо растереть.  ладонь о ладонь. Пальчики мы согреваем,  Греем руки круговыми движениями, Их сжимаем – разжимаем!  сжимаем и разжимаем кулачки.</vt:lpstr>
      <vt:lpstr>«К нам весна пришла»  К нам весна пришла, Цветы красивые принесла!                         (Ручки протягивают вперёд «с букетом».) В палисадник мы пошли И венок себе сплели!                                (Пальчики двигаются, будто плетут венок.) </vt:lpstr>
      <vt:lpstr> «Перелетные птицы»  Тили-тели, тили-тели – С юга птицы прилетели! (Скрещивают большие пальцы, машут ладошками.) Прилетел к нам скворушка - Серенькое перышко. Жаворонок, соловей Торопились: кто скорей? Цапля, лебедь, утка, стриж, аист, ласточка и чиж - (Поочередно сгибают пальцы на обеих руках, начиная с мизинца левой руки.) Все вернулись, прилетели, (Снова, скрестив большие пальцы, машут ладошками.) Песни звонкие запели! (Указательным и большим пальцами делают клюв – «птицы поют»).</vt:lpstr>
      <vt:lpstr> «Весна» Вот уж две недели                   Опускаем по очереди руки вниз, пальцы вместе. Капают капели. Снег на солнце тает                 Руки ладонями вниз разведены в стороны. И ручьём стекает.              Обе руки ладонями вниз двигаются в одну сторону.                                                                       «Подснежник» К нам Весна лишь заглянула - Протягивают руки вперед В снег ладошку окунула -  Руки внизу, перпендикулярно корпусу И расцвел там нежный, - Руки соединяют в бутон на уровне глаз Маленький подснежник -Медленно раздвигают пальцы («цветок раскрылся»)</vt:lpstr>
      <vt:lpstr>Тема: Лето   «Колокольчики» В прятки пальчики играют                              Сжимать и разжимать пальцы рук. И головки убирают,                                       Открывать и закрывать глаза. Словно синие цветки, Распускают лепестки                                     Сводить и разводить пальцы «веером». Наверху качаются,                                        Качание и наклоны кистей вправо-влево. Низко наклоняются. Колокольчик голубой                                    Круговые движения кистями. Поклонился, повернулся К нам с тобой. Колокольчики-цветы                                      Повороты кистями вправо-влево, Очень вежливы, а ты?                                  Ладони сверху опустить на стол. </vt:lpstr>
      <vt:lpstr> «Цветок»  Вырос высокий цветок на поляне, (Запястья соединить, ладони развести в стороны, пальцы слегка округлить). Утром весенним раскрыл лепестки. (Развести пальцы рук). Всем лепесткам красоту и питанье (Ритмично двигать пальцами вместе-врозь). Дружно дают под землей корешки. (Ладони опустить вниз, тыльной стороной прижать друг к другу, пальцы развести). </vt:lpstr>
      <vt:lpstr> «Соберу грибы» Я корзину в лес беру, там грибы я соберу. Удивляется мой друг: «Сколько здесь грибов вокруг!» (Показывают удивление, разводят руки в стороны.) Подосиновик, масленок, Подберезовик, опенок, Боровик, лисичка, груздь - Не играют в прятки пусть! Рыжики, волнушки Найду я на опушке. Возвращаюсь я домой, Все грибы несу с собой. (Поочередно сгибают пальчики на обеих руках, начиная с мизинца правой руки.) А мухомор не понесу. Пусть останется в лесу! (Большой палец левой руки отставляют, грозят ему.)</vt:lpstr>
      <vt:lpstr> «Домик для зайчат» Стук, стук, постук, раздается где-то стук. Молоточки стучат,  Строят домик для зайчат.  (кулачками друг о друга стучим). Вот с такою крышей  (ладошки над головой). Вот с такими стенами  (ладошки около щечек). Вот с такими окнами  (ладошки перед лицом). Вот с такою дверью  (одна ладошка перед лицом.) И вот с таким замком  (сцепили ручки). На двери висит замок. Кто его открыть бы мог? Повертели, Покрутили,Постучали, И – открыли!  (расцепили ручки)</vt:lpstr>
      <vt:lpstr>Тема: Части тела    «Это я» Это глазки. - Вот, вот. Это ушки. - Вот, вот. Это нос, это рот. Там спинка. Тут живот. Это ручки. Хлоп-хлоп. Это ножки. Топ- топ. Ох! устали вытрем лоб! Дети показывают части тела и выполняют движения в соответствии с текстом. </vt:lpstr>
      <vt:lpstr> «Весёлый человечек» Я – веселый человечек, Я гуляю и пою. Я – веселый человечек, Очень я играть люблю.  Указательные и средние пальчики обеих рук «шагают» по столу. Разотру ладошки сильно,                                         Растирают ладони. Каждый пальчик покручу, Поздороваюсь с ним сильно И вытягивать начну.          Охватывают каждый палец у основания и вращательными движениями поднимаются до ногтевой фаланги. Руки я затем помою,                                               Потирают ладони. Пальчик к пальчику сложу, На замочек их закрою И тепло поберегу.                                   Складывают пальцы в замок.                               </vt:lpstr>
      <vt:lpstr> «Дружные пальчики»  Эти пальчики щипают,  Большим и указательным пальцем щипаем ладонь другой руки . Эти пальчики гуляют,  Указательный и средний "идут" по другой руке. Эти - любят поболтать,  Средний и безымянный трутся друг об друга (шурша). Эти - тихо подремать,  Безымянный и мизинец прижимаем к ладони. А большой с мизинцем братцем Могут чисто умываться.  Крутим большим пальцем вокруг мизинца.  «Я перчатку надеваю»  Я перчатку надеваю, Я в неё не попадаю. Поглаживают по очереди одной рукой другую,  Сосчитайте-ка ребятки, Сколько пальцев у перчатки. Начинаем вслух считать: Раз, два, три, четыре, пять. Загибают пальчики.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Муниципальное казенное дошкольное образовательное учреждение города Новосибирска"Детский сад №353  комбинированного вида "Солнышко</dc:title>
  <dc:creator>Artem</dc:creator>
  <cp:lastModifiedBy>Artem</cp:lastModifiedBy>
  <cp:revision>9</cp:revision>
  <dcterms:created xsi:type="dcterms:W3CDTF">2020-03-13T04:04:46Z</dcterms:created>
  <dcterms:modified xsi:type="dcterms:W3CDTF">2020-03-13T05:10:07Z</dcterms:modified>
</cp:coreProperties>
</file>