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59" r:id="rId4"/>
    <p:sldId id="277" r:id="rId5"/>
    <p:sldId id="273" r:id="rId6"/>
    <p:sldId id="265" r:id="rId7"/>
    <p:sldId id="279" r:id="rId8"/>
    <p:sldId id="281" r:id="rId9"/>
    <p:sldId id="264" r:id="rId10"/>
    <p:sldId id="268" r:id="rId11"/>
    <p:sldId id="278" r:id="rId12"/>
    <p:sldId id="267" r:id="rId13"/>
    <p:sldId id="269" r:id="rId14"/>
    <p:sldId id="280" r:id="rId15"/>
    <p:sldId id="271" r:id="rId16"/>
    <p:sldId id="263" r:id="rId17"/>
  </p:sldIdLst>
  <p:sldSz cx="9144000" cy="6858000" type="screen4x3"/>
  <p:notesSz cx="6858000" cy="9144000"/>
  <p:custDataLst>
    <p:tags r:id="rId19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32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C7C559-BE66-4949-BFEF-F7284DC22926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862157-8D1E-47BA-A8C4-9F5CC443BA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215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7"/>
              </a:clrFrom>
              <a:clrTo>
                <a:srgbClr val="FFFF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516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916832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BF343-607E-4A8A-A81D-AC8711A99A23}" type="datetimeFigureOut">
              <a:rPr lang="ru-RU"/>
              <a:pPr>
                <a:defRPr/>
              </a:pPr>
              <a:t>22.03.2020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4691C-BD82-48D4-8488-06DE271F58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998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2FCA5-5EBD-4C4A-B610-1B33BB947DE9}" type="datetimeFigureOut">
              <a:rPr lang="ru-RU"/>
              <a:pPr>
                <a:defRPr/>
              </a:pPr>
              <a:t>22.03.2020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9A5CF-8243-44D2-8222-3EB3FA0605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937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0F1DD-960B-4270-AF44-27CFD81F649B}" type="datetimeFigureOut">
              <a:rPr lang="ru-RU"/>
              <a:pPr>
                <a:defRPr/>
              </a:pPr>
              <a:t>22.03.2020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29590-527E-4B19-B470-967C6E6B8E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186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мка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089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942A1-7EB6-43D6-9A33-4F1C7556B5EB}" type="datetimeFigureOut">
              <a:rPr lang="ru-RU"/>
              <a:pPr>
                <a:defRPr/>
              </a:pPr>
              <a:t>22.03.2020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8AD17-08B4-4CE6-9927-28F51F4333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986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3C7A2-5E05-4F71-8EEE-3CBB312F5C77}" type="datetimeFigureOut">
              <a:rPr lang="ru-RU"/>
              <a:pPr>
                <a:defRPr/>
              </a:pPr>
              <a:t>22.03.2020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72C71-D2DE-448C-884D-1A5DD0397E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887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185BA-3AF1-4CC7-9BBE-9955989B5600}" type="datetimeFigureOut">
              <a:rPr lang="ru-RU"/>
              <a:pPr>
                <a:defRPr/>
              </a:pPr>
              <a:t>22.03.2020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F16D9-BE60-4D7F-8833-0343BB2ACD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114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681B2-842C-406B-A65B-6D07E45E7B03}" type="datetimeFigureOut">
              <a:rPr lang="ru-RU"/>
              <a:pPr>
                <a:defRPr/>
              </a:pPr>
              <a:t>22.03.2020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E20BD-7E76-430C-90CC-2C94B25641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514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F10FC-0424-49C2-86AC-56CEAE2661E5}" type="datetimeFigureOut">
              <a:rPr lang="ru-RU"/>
              <a:pPr>
                <a:defRPr/>
              </a:pPr>
              <a:t>22.03.2020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024AA-C1D5-4559-8DF0-49286D9CD1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359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AEF55-B7A6-4CC4-B062-F6DB7DC5F23F}" type="datetimeFigureOut">
              <a:rPr lang="ru-RU"/>
              <a:pPr>
                <a:defRPr/>
              </a:pPr>
              <a:t>22.03.2020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DB782-2151-4D6D-AC6F-8D66570F5A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219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98192-AA23-416C-93FB-203BA4D49DD7}" type="datetimeFigureOut">
              <a:rPr lang="ru-RU"/>
              <a:pPr>
                <a:defRPr/>
              </a:pPr>
              <a:t>22.03.2020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E91ED-59A4-47B2-BAAB-AD01A01326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691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224EB-784A-49CC-B40E-80B692CC196B}" type="datetimeFigureOut">
              <a:rPr lang="ru-RU"/>
              <a:pPr>
                <a:defRPr/>
              </a:pPr>
              <a:t>22.03.2020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76D4D-8391-460F-B828-2BE44B5F32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883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A1BCEB7-D9B5-468A-B147-DA78B282EEA3}" type="datetimeFigureOut">
              <a:rPr lang="ru-RU"/>
              <a:pPr>
                <a:defRPr/>
              </a:pPr>
              <a:t>22.03.2020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2615148-0DBE-47D4-896F-AFEBE31B30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0.jpeg"/><Relationship Id="rId7" Type="http://schemas.microsoft.com/office/2007/relationships/hdphoto" Target="../media/hdphoto6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7.jpeg"/><Relationship Id="rId5" Type="http://schemas.openxmlformats.org/officeDocument/2006/relationships/image" Target="../media/image32.jpeg"/><Relationship Id="rId10" Type="http://schemas.openxmlformats.org/officeDocument/2006/relationships/image" Target="../media/image36.jpeg"/><Relationship Id="rId4" Type="http://schemas.openxmlformats.org/officeDocument/2006/relationships/image" Target="../media/image31.jpeg"/><Relationship Id="rId9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microsoft.com/office/2007/relationships/hdphoto" Target="../media/hdphoto8.wdp"/><Relationship Id="rId3" Type="http://schemas.openxmlformats.org/officeDocument/2006/relationships/image" Target="../media/image38.jpeg"/><Relationship Id="rId7" Type="http://schemas.microsoft.com/office/2007/relationships/hdphoto" Target="../media/hdphoto1.wdp"/><Relationship Id="rId12" Type="http://schemas.openxmlformats.org/officeDocument/2006/relationships/image" Target="../media/image4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41.png"/><Relationship Id="rId5" Type="http://schemas.microsoft.com/office/2007/relationships/hdphoto" Target="../media/hdphoto2.wdp"/><Relationship Id="rId10" Type="http://schemas.microsoft.com/office/2007/relationships/hdphoto" Target="../media/hdphoto7.wdp"/><Relationship Id="rId4" Type="http://schemas.openxmlformats.org/officeDocument/2006/relationships/image" Target="../media/image14.png"/><Relationship Id="rId9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13" Type="http://schemas.openxmlformats.org/officeDocument/2006/relationships/image" Target="../media/image52.jpeg"/><Relationship Id="rId3" Type="http://schemas.openxmlformats.org/officeDocument/2006/relationships/image" Target="../media/image43.jpeg"/><Relationship Id="rId7" Type="http://schemas.openxmlformats.org/officeDocument/2006/relationships/image" Target="../media/image46.jpeg"/><Relationship Id="rId12" Type="http://schemas.openxmlformats.org/officeDocument/2006/relationships/image" Target="../media/image5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11" Type="http://schemas.openxmlformats.org/officeDocument/2006/relationships/image" Target="../media/image50.jpeg"/><Relationship Id="rId5" Type="http://schemas.openxmlformats.org/officeDocument/2006/relationships/image" Target="../media/image45.png"/><Relationship Id="rId15" Type="http://schemas.openxmlformats.org/officeDocument/2006/relationships/image" Target="../media/image54.jpeg"/><Relationship Id="rId10" Type="http://schemas.openxmlformats.org/officeDocument/2006/relationships/image" Target="../media/image49.jpeg"/><Relationship Id="rId4" Type="http://schemas.openxmlformats.org/officeDocument/2006/relationships/image" Target="../media/image44.jpeg"/><Relationship Id="rId9" Type="http://schemas.openxmlformats.org/officeDocument/2006/relationships/image" Target="../media/image48.jpeg"/><Relationship Id="rId14" Type="http://schemas.openxmlformats.org/officeDocument/2006/relationships/image" Target="../media/image5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hyperlink" Target="http://mark-shvarz.livejournal.com/" TargetMode="External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1.jpeg"/><Relationship Id="rId7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3.jpeg"/><Relationship Id="rId7" Type="http://schemas.openxmlformats.org/officeDocument/2006/relationships/image" Target="../media/image2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28.png"/><Relationship Id="rId4" Type="http://schemas.openxmlformats.org/officeDocument/2006/relationships/image" Target="../media/image24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1214414" y="857232"/>
            <a:ext cx="7313562" cy="4214842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МОЯ  </a:t>
            </a:r>
            <a:b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СЕМЬЯ</a:t>
            </a:r>
            <a:b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ru-RU" sz="3600" b="1" dirty="0" smtClean="0">
              <a:solidFill>
                <a:schemeClr val="accent2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5013176"/>
            <a:ext cx="6400800" cy="110452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846911" y="3573016"/>
            <a:ext cx="345068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Занятие по развитию речи</a:t>
            </a: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в  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подготовительной группе</a:t>
            </a:r>
            <a:endParaRPr lang="ru-RU" dirty="0" smtClean="0"/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Детский сад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№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174 присмотра и оздоровлению</a:t>
            </a:r>
          </a:p>
          <a:p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Г.Магнитогорск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Воспитатель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Баканова Ольга Сергеевна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C:\Users\Слава\Desktop\40069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7" name="Picture 9" descr="C:\Users\Слава\Desktop\images (5)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214818"/>
            <a:ext cx="3467077" cy="2095500"/>
          </a:xfrm>
          <a:prstGeom prst="rect">
            <a:avLst/>
          </a:prstGeom>
          <a:noFill/>
        </p:spPr>
      </p:pic>
      <p:pic>
        <p:nvPicPr>
          <p:cNvPr id="2060" name="Picture 12" descr="C:\Users\Слава\Desktop\17196103_w200_h200_kaf_dlya_sushki_posudy_shs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36" y="0"/>
            <a:ext cx="3000364" cy="2833671"/>
          </a:xfrm>
          <a:prstGeom prst="rect">
            <a:avLst/>
          </a:prstGeom>
          <a:noFill/>
        </p:spPr>
      </p:pic>
      <p:pic>
        <p:nvPicPr>
          <p:cNvPr id="13" name="Picture 12" descr="C:\Users\Слава\Desktop\17196103_w200_h200_kaf_dlya_sushki_posudy_shs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40" y="0"/>
            <a:ext cx="3000364" cy="2857496"/>
          </a:xfrm>
          <a:prstGeom prst="rect">
            <a:avLst/>
          </a:prstGeom>
          <a:noFill/>
        </p:spPr>
      </p:pic>
      <p:pic>
        <p:nvPicPr>
          <p:cNvPr id="14" name="Picture 12" descr="C:\Users\Слава\Desktop\17196103_w200_h200_kaf_dlya_sushki_posudy_shs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3143208" cy="2857496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4643422" y="6042558"/>
            <a:ext cx="4180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Помоги маме расставить посуду</a:t>
            </a:r>
            <a:endParaRPr lang="ru-RU" b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2061" name="Picture 13" descr="C:\Users\Слава\Desktop\загруженное (4)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714752"/>
            <a:ext cx="1142993" cy="928694"/>
          </a:xfrm>
          <a:prstGeom prst="rect">
            <a:avLst/>
          </a:prstGeom>
          <a:noFill/>
        </p:spPr>
      </p:pic>
      <p:pic>
        <p:nvPicPr>
          <p:cNvPr id="2062" name="Picture 14" descr="C:\Users\Слава\Desktop\images (11)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434" b="88679" l="629" r="91195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428728" y="3786190"/>
            <a:ext cx="1357322" cy="942971"/>
          </a:xfrm>
          <a:prstGeom prst="rect">
            <a:avLst/>
          </a:prstGeom>
          <a:noFill/>
        </p:spPr>
      </p:pic>
      <p:pic>
        <p:nvPicPr>
          <p:cNvPr id="2069" name="Picture 21" descr="C:\Users\Слава\Desktop\загруженное (4)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794" y="4214818"/>
            <a:ext cx="898765" cy="633404"/>
          </a:xfrm>
          <a:prstGeom prst="rect">
            <a:avLst/>
          </a:prstGeom>
          <a:noFill/>
        </p:spPr>
      </p:pic>
      <p:pic>
        <p:nvPicPr>
          <p:cNvPr id="2070" name="Picture 22" descr="C:\Users\Слава\Desktop\images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4000504"/>
            <a:ext cx="928694" cy="604832"/>
          </a:xfrm>
          <a:prstGeom prst="rect">
            <a:avLst/>
          </a:prstGeom>
          <a:noFill/>
        </p:spPr>
      </p:pic>
      <p:pic>
        <p:nvPicPr>
          <p:cNvPr id="2072" name="Picture 24" descr="C:\Users\Слава\Desktop\загруженное (4)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60" y="3286124"/>
            <a:ext cx="1108077" cy="1377940"/>
          </a:xfrm>
          <a:prstGeom prst="rect">
            <a:avLst/>
          </a:prstGeom>
          <a:noFill/>
        </p:spPr>
      </p:pic>
      <p:pic>
        <p:nvPicPr>
          <p:cNvPr id="2073" name="Picture 25" descr="C:\Users\Слава\Desktop\images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5000636"/>
            <a:ext cx="1644649" cy="1335079"/>
          </a:xfrm>
          <a:prstGeom prst="rect">
            <a:avLst/>
          </a:prstGeom>
          <a:noFill/>
        </p:spPr>
      </p:pic>
      <p:graphicFrame>
        <p:nvGraphicFramePr>
          <p:cNvPr id="30" name="Таблица 29"/>
          <p:cNvGraphicFramePr>
            <a:graphicFrameLocks noGrp="1"/>
          </p:cNvGraphicFramePr>
          <p:nvPr/>
        </p:nvGraphicFramePr>
        <p:xfrm>
          <a:off x="714348" y="2571744"/>
          <a:ext cx="130203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366"/>
                <a:gridCol w="406334"/>
                <a:gridCol w="406334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" name="Таблица 31"/>
          <p:cNvGraphicFramePr>
            <a:graphicFrameLocks noGrp="1"/>
          </p:cNvGraphicFramePr>
          <p:nvPr/>
        </p:nvGraphicFramePr>
        <p:xfrm>
          <a:off x="3786182" y="2786058"/>
          <a:ext cx="130203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366"/>
                <a:gridCol w="406334"/>
                <a:gridCol w="406334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" name="Таблица 32"/>
          <p:cNvGraphicFramePr>
            <a:graphicFrameLocks noGrp="1"/>
          </p:cNvGraphicFramePr>
          <p:nvPr/>
        </p:nvGraphicFramePr>
        <p:xfrm>
          <a:off x="6858016" y="2857496"/>
          <a:ext cx="130203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366"/>
                <a:gridCol w="406334"/>
                <a:gridCol w="406334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42" name="Овал 41"/>
          <p:cNvSpPr/>
          <p:nvPr/>
        </p:nvSpPr>
        <p:spPr>
          <a:xfrm>
            <a:off x="6429388" y="4000504"/>
            <a:ext cx="1571636" cy="157163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latin typeface="Georgia" pitchFamily="18" charset="0"/>
              </a:rPr>
              <a:t>С</a:t>
            </a:r>
            <a:endParaRPr lang="ru-RU" sz="66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36 -0.06736 L 0.42969 -0.36134 " pathEditMode="relative" ptsTypes="AA">
                                      <p:cBhvr>
                                        <p:cTn id="6" dur="2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2 -0.04467 L 0.0474 -0.5263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" y="-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833 -0.07893 L -0.08472 -0.3833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-1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135 -0.13218 L 0.26041 -0.3736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-1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5 -0.02408 L 0.00365 -0.4020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861 -0.02199 L 0.66285 -0.5993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" y="-2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лава\Desktop\menu_backgrou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59" y="0"/>
            <a:ext cx="9143999" cy="6903760"/>
          </a:xfrm>
          <a:prstGeom prst="rect">
            <a:avLst/>
          </a:prstGeom>
          <a:noFill/>
        </p:spPr>
      </p:pic>
      <p:sp>
        <p:nvSpPr>
          <p:cNvPr id="3" name="Пятно 1 2"/>
          <p:cNvSpPr/>
          <p:nvPr/>
        </p:nvSpPr>
        <p:spPr>
          <a:xfrm>
            <a:off x="-12257" y="756875"/>
            <a:ext cx="1500198" cy="135732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FF00"/>
                </a:solidFill>
                <a:latin typeface="Arial Black" pitchFamily="34" charset="0"/>
              </a:rPr>
              <a:t>К</a:t>
            </a:r>
            <a:endParaRPr lang="ru-RU" sz="40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4" name="Пятно 1 3"/>
          <p:cNvSpPr/>
          <p:nvPr/>
        </p:nvSpPr>
        <p:spPr>
          <a:xfrm>
            <a:off x="3955832" y="-81799"/>
            <a:ext cx="1500198" cy="135732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</a:rPr>
              <a:t>Н</a:t>
            </a:r>
            <a:endParaRPr lang="ru-RU" sz="4400" b="1" dirty="0">
              <a:solidFill>
                <a:srgbClr val="FFFF00"/>
              </a:solidFill>
            </a:endParaRPr>
          </a:p>
        </p:txBody>
      </p:sp>
      <p:sp>
        <p:nvSpPr>
          <p:cNvPr id="6" name="Пятно 1 5"/>
          <p:cNvSpPr/>
          <p:nvPr/>
        </p:nvSpPr>
        <p:spPr>
          <a:xfrm>
            <a:off x="5443021" y="-116625"/>
            <a:ext cx="1500198" cy="135732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</a:rPr>
              <a:t>А</a:t>
            </a:r>
            <a:endParaRPr lang="ru-RU" sz="4400" b="1" dirty="0">
              <a:solidFill>
                <a:srgbClr val="FFFF00"/>
              </a:solidFill>
            </a:endParaRPr>
          </a:p>
        </p:txBody>
      </p:sp>
      <p:sp>
        <p:nvSpPr>
          <p:cNvPr id="10" name="Пятно 1 9"/>
          <p:cNvSpPr/>
          <p:nvPr/>
        </p:nvSpPr>
        <p:spPr>
          <a:xfrm>
            <a:off x="2455634" y="-68295"/>
            <a:ext cx="1500198" cy="135732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FFFF00"/>
                </a:solidFill>
              </a:rPr>
              <a:t>М</a:t>
            </a:r>
          </a:p>
        </p:txBody>
      </p:sp>
      <p:sp>
        <p:nvSpPr>
          <p:cNvPr id="12" name="Пятно 1 11"/>
          <p:cNvSpPr/>
          <p:nvPr/>
        </p:nvSpPr>
        <p:spPr>
          <a:xfrm>
            <a:off x="955436" y="91276"/>
            <a:ext cx="1500198" cy="135732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FFFF00"/>
                </a:solidFill>
              </a:rPr>
              <a:t>О</a:t>
            </a:r>
          </a:p>
        </p:txBody>
      </p:sp>
      <p:sp>
        <p:nvSpPr>
          <p:cNvPr id="5" name="AutoShape 8" descr="http://www.baby.ru/storage/b/f/8/9/3896554.1094444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0" descr="http://www.baby.ru/storage/b/f/8/9/3896554.1094444.jpe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2" descr="http://www.baby.ru/storage/b/f/8/9/3896554.1094444.jpe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4" descr="http://www.baby.ru/storage/b/f/8/9/3896554.1094444.jpe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16" descr="http://www.baby.ru/storage/b/f/8/9/3896554.1094444.jpe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18" descr="http://www.baby.ru/storage/b/f/8/9/3896554.1094444.jpe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20" descr="http://www.baby.ru/storage/b/f/8/9/3896554.1094444.jpe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24" descr="http://www.baby.ru/storage/b/f/8/9/3896554.1094444.jpeg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26" descr="http://www.baby.ru/storage/b/f/8/9/3896554.1094444.jpeg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28" descr="http://www.baby.ru/storage/b/f/8/9/3896554.1094444.jpeg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" name="Пятно 1 23"/>
          <p:cNvSpPr/>
          <p:nvPr/>
        </p:nvSpPr>
        <p:spPr>
          <a:xfrm>
            <a:off x="6788676" y="-55013"/>
            <a:ext cx="1500198" cy="135732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FFFF00"/>
                </a:solidFill>
              </a:rPr>
              <a:t>Т</a:t>
            </a:r>
          </a:p>
        </p:txBody>
      </p:sp>
      <p:sp>
        <p:nvSpPr>
          <p:cNvPr id="25" name="Пятно 1 24"/>
          <p:cNvSpPr/>
          <p:nvPr/>
        </p:nvSpPr>
        <p:spPr>
          <a:xfrm>
            <a:off x="7643802" y="756875"/>
            <a:ext cx="1500198" cy="135732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</a:rPr>
              <a:t>А</a:t>
            </a:r>
            <a:endParaRPr lang="ru-RU" sz="4400" b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https://dizainexpert.ru/wp-content/uploads/2018/02/dekor-detskoj-komnaty-cvet-svetlogo-tona-uvelichil-obem-komna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450" y="1452595"/>
            <a:ext cx="5493097" cy="3330619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357" l="0" r="100000">
                        <a14:foregroundMark x1="69198" y1="28296" x2="69198" y2="28296"/>
                        <a14:foregroundMark x1="60338" y1="36656" x2="60338" y2="366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666" y="4783215"/>
            <a:ext cx="1758222" cy="2055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Похожее изображение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747" y="5561092"/>
            <a:ext cx="1625184" cy="133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s://img-fotki.yandex.ru/get/5705/svetlera.3d/0_506e6_c28f84d_XXXL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27983" y="5229200"/>
            <a:ext cx="1512168" cy="148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https://encrypted-tbn2.gstatic.com/images?q=tbn:ANd9GcRYlnpntl5ruGpNHG4CHFrOi6f9mdya796iemQ3mECJB092lfQCZw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276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735" y="5799347"/>
            <a:ext cx="1092941" cy="92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https://encrypted-tbn2.gstatic.com/images?q=tbn:ANd9GcRYlnpntl5ruGpNHG4CHFrOi6f9mdya796iemQ3mECJB092lfQCZw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276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059" y="5765301"/>
            <a:ext cx="1092941" cy="92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moziru.com/images/cake-clipart-c-for-10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676" y="5648291"/>
            <a:ext cx="1188132" cy="1074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gdeprosto.ru/pic_rascenki/koshki/koshechka-dlya-detey/koshechka-dlya-detey_13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88" b="97749" l="4750" r="95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158" y="5360475"/>
            <a:ext cx="2193642" cy="1493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37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лава\Desktop\menu_backgrou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Users\Слава\Desktop\Kids-Wooden-Book-Shelf-Children-and-Baby-Furnitur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643306" y="0"/>
            <a:ext cx="6500858" cy="4808538"/>
          </a:xfrm>
          <a:prstGeom prst="rect">
            <a:avLst/>
          </a:prstGeom>
          <a:noFill/>
        </p:spPr>
      </p:pic>
      <p:pic>
        <p:nvPicPr>
          <p:cNvPr id="1029" name="Picture 5" descr="C:\Users\Слава\Desktop\Мишка_Вельвет_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4143380"/>
            <a:ext cx="714348" cy="785818"/>
          </a:xfrm>
          <a:prstGeom prst="rect">
            <a:avLst/>
          </a:prstGeom>
          <a:noFill/>
        </p:spPr>
      </p:pic>
      <p:pic>
        <p:nvPicPr>
          <p:cNvPr id="1030" name="Picture 6" descr="C:\Users\Слава\Desktop\images (11)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56000" y1="52000" x2="56000" y2="52000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2285992"/>
            <a:ext cx="1857388" cy="1643059"/>
          </a:xfrm>
          <a:prstGeom prst="rect">
            <a:avLst/>
          </a:prstGeom>
          <a:noFill/>
        </p:spPr>
      </p:pic>
      <p:pic>
        <p:nvPicPr>
          <p:cNvPr id="1031" name="Picture 7" descr="C:\Users\Слава\Desktop\images (5)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6" y="4500570"/>
            <a:ext cx="1071570" cy="738182"/>
          </a:xfrm>
          <a:prstGeom prst="rect">
            <a:avLst/>
          </a:prstGeom>
          <a:noFill/>
        </p:spPr>
      </p:pic>
      <p:pic>
        <p:nvPicPr>
          <p:cNvPr id="1032" name="Picture 8" descr="C:\Users\Слава\Desktop\images (10)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0298" y="500042"/>
            <a:ext cx="741337" cy="500066"/>
          </a:xfrm>
          <a:prstGeom prst="rect">
            <a:avLst/>
          </a:prstGeom>
          <a:noFill/>
        </p:spPr>
      </p:pic>
      <p:pic>
        <p:nvPicPr>
          <p:cNvPr id="1034" name="Picture 10" descr="C:\Users\Слава\Desktop\675739_130405155206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6" y="2500306"/>
            <a:ext cx="1382694" cy="1143008"/>
          </a:xfrm>
          <a:prstGeom prst="rect">
            <a:avLst/>
          </a:prstGeom>
          <a:noFill/>
        </p:spPr>
      </p:pic>
      <p:pic>
        <p:nvPicPr>
          <p:cNvPr id="1036" name="Picture 12" descr="C:\Users\Слава\Desktop\images (8)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794" y="2143116"/>
            <a:ext cx="1285884" cy="1143008"/>
          </a:xfrm>
          <a:prstGeom prst="rect">
            <a:avLst/>
          </a:prstGeom>
          <a:noFill/>
        </p:spPr>
      </p:pic>
      <p:pic>
        <p:nvPicPr>
          <p:cNvPr id="1037" name="Picture 13" descr="C:\Users\Слава\Desktop\images (6)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794" y="3571876"/>
            <a:ext cx="1500198" cy="723893"/>
          </a:xfrm>
          <a:prstGeom prst="rect">
            <a:avLst/>
          </a:prstGeom>
          <a:noFill/>
        </p:spPr>
      </p:pic>
      <p:pic>
        <p:nvPicPr>
          <p:cNvPr id="1038" name="Picture 14" descr="C:\Users\Слава\Desktop\images (5).jpg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1285860"/>
            <a:ext cx="1198549" cy="928694"/>
          </a:xfrm>
          <a:prstGeom prst="rect">
            <a:avLst/>
          </a:prstGeom>
          <a:noFill/>
        </p:spPr>
      </p:pic>
      <p:pic>
        <p:nvPicPr>
          <p:cNvPr id="1039" name="Picture 15" descr="C:\Users\Слава\Desktop\images (6).jpg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214290"/>
            <a:ext cx="785818" cy="1071571"/>
          </a:xfrm>
          <a:prstGeom prst="rect">
            <a:avLst/>
          </a:prstGeom>
          <a:noFill/>
        </p:spPr>
      </p:pic>
      <p:pic>
        <p:nvPicPr>
          <p:cNvPr id="1040" name="Picture 16" descr="C:\Users\Слава\Desktop\загруженное (4).jpg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4" y="4143380"/>
            <a:ext cx="1571637" cy="1357308"/>
          </a:xfrm>
          <a:prstGeom prst="rect">
            <a:avLst/>
          </a:prstGeom>
          <a:noFill/>
        </p:spPr>
      </p:pic>
      <p:pic>
        <p:nvPicPr>
          <p:cNvPr id="1041" name="Picture 17" descr="C:\Users\Слава\Desktop\загруженное (5).jpg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6" y="928670"/>
            <a:ext cx="1285884" cy="1179522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1142976" y="5857892"/>
            <a:ext cx="46281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Georgia" pitchFamily="18" charset="0"/>
              </a:rPr>
              <a:t>Наведи порядок в комнате</a:t>
            </a:r>
            <a:endParaRPr lang="ru-RU" sz="2400" b="1" dirty="0">
              <a:solidFill>
                <a:srgbClr val="FFFF00"/>
              </a:solidFill>
              <a:latin typeface="Georgia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572528" y="92867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3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572528" y="2071678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2</a:t>
            </a:r>
            <a:endParaRPr lang="ru-RU" sz="36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8572528" y="3357562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1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12 -0.00833 L 0.79601 0.2435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00" y="12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444 0.00231 L 0.31996 0.02315 " pathEditMode="relative" ptsTypes="AA">
                                      <p:cBhvr>
                                        <p:cTn id="10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125 0.01389 L 0.53785 -0.1016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00" y="-5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25 -0.02593 L 0.46406 -0.0782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00" y="-2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132 0.01551 L 0.56389 0.0363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00" y="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5.92593E-6 L 0.29914 -0.08379 " pathEditMode="relative" ptsTypes="AA">
                                      <p:cBhvr>
                                        <p:cTn id="26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93 -0.00047 L 0.2776 -0.1159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00" y="-5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965 0.05232 L 0.47483 -0.0317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00" y="-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94 0.02755 L 0.729 -0.2979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00" y="-1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573 -3.7037E-6 L 0.42066 -0.5354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00" y="-26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784 0.00694 L 0.2059 -0.16111 " pathEditMode="relative" ptsTypes="AA">
                                      <p:cBhvr>
                                        <p:cTn id="46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лава\Desktop\1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357554" y="357166"/>
            <a:ext cx="1797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Семья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1428736"/>
            <a:ext cx="513793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Маленькая семья – </a:t>
            </a:r>
          </a:p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2928934"/>
            <a:ext cx="6178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Праздник, на который собираются</a:t>
            </a: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только члены семьи -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5286388"/>
            <a:ext cx="4429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Глава семьи -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14744" y="1428736"/>
            <a:ext cx="15031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сем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ейка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929058" y="3357562"/>
            <a:ext cx="18026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сем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ейный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786050" y="5286388"/>
            <a:ext cx="171931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сем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ьянин</a:t>
            </a:r>
          </a:p>
          <a:p>
            <a:endParaRPr lang="ru-RU" dirty="0"/>
          </a:p>
        </p:txBody>
      </p:sp>
      <p:pic>
        <p:nvPicPr>
          <p:cNvPr id="11" name="Picture 11" descr="C:\Users\Слава\Desktop\images (6)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60" y="285728"/>
            <a:ext cx="2043112" cy="1633538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3075" name="Picture 3" descr="C:\Users\Слава\Desktop\1234606016_xmaspart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2143116"/>
            <a:ext cx="3071834" cy="2214578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3076" name="Picture 4" descr="C:\Users\Слава\Desktop\8271246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8" y="4786322"/>
            <a:ext cx="3143272" cy="1797048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Слава\Desktop\menu_backgrou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45760"/>
            <a:ext cx="9143999" cy="690376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67544" y="260648"/>
            <a:ext cx="8531503" cy="51398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Georgia" pitchFamily="18" charset="0"/>
              </a:rPr>
              <a:t>Расскажи о своей семье</a:t>
            </a:r>
          </a:p>
          <a:p>
            <a:endParaRPr lang="ru-RU" sz="2400" b="1" dirty="0" smtClean="0"/>
          </a:p>
          <a:p>
            <a:endParaRPr lang="ru-RU" dirty="0" smtClean="0"/>
          </a:p>
          <a:p>
            <a:r>
              <a:rPr lang="ru-RU" sz="2400" dirty="0" smtClean="0">
                <a:latin typeface="Georgia" pitchFamily="18" charset="0"/>
              </a:rPr>
              <a:t>Знаешь ли ты название улицы, номер дома и квартиры?</a:t>
            </a:r>
            <a:endParaRPr lang="ru-RU" sz="2400" dirty="0">
              <a:latin typeface="Georgia" pitchFamily="18" charset="0"/>
            </a:endParaRPr>
          </a:p>
          <a:p>
            <a:r>
              <a:rPr lang="ru-RU" sz="2400" dirty="0" smtClean="0">
                <a:latin typeface="Georgia" pitchFamily="18" charset="0"/>
              </a:rPr>
              <a:t>Сколько этажей в твоем доме? </a:t>
            </a:r>
          </a:p>
          <a:p>
            <a:r>
              <a:rPr lang="ru-RU" sz="2400" dirty="0" smtClean="0">
                <a:latin typeface="Georgia" pitchFamily="18" charset="0"/>
              </a:rPr>
              <a:t>Сколько у вас комнат?</a:t>
            </a:r>
          </a:p>
          <a:p>
            <a:r>
              <a:rPr lang="ru-RU" sz="2400" dirty="0" smtClean="0">
                <a:latin typeface="Georgia" pitchFamily="18" charset="0"/>
              </a:rPr>
              <a:t>Сколько членов семьи?</a:t>
            </a:r>
          </a:p>
          <a:p>
            <a:r>
              <a:rPr lang="ru-RU" sz="2400" dirty="0" smtClean="0">
                <a:latin typeface="Georgia" pitchFamily="18" charset="0"/>
              </a:rPr>
              <a:t>Фамилия вашей семьи?</a:t>
            </a:r>
          </a:p>
          <a:p>
            <a:r>
              <a:rPr lang="ru-RU" sz="2400" dirty="0" smtClean="0">
                <a:latin typeface="Georgia" pitchFamily="18" charset="0"/>
              </a:rPr>
              <a:t>Как зовут маму, папу? (полное имя и отчество родителей)</a:t>
            </a:r>
          </a:p>
          <a:p>
            <a:r>
              <a:rPr lang="ru-RU" sz="2400" dirty="0" smtClean="0">
                <a:latin typeface="Georgia" pitchFamily="18" charset="0"/>
              </a:rPr>
              <a:t>Кто самый главный член семьи?</a:t>
            </a:r>
          </a:p>
          <a:p>
            <a:r>
              <a:rPr lang="ru-RU" sz="2400" dirty="0" smtClean="0">
                <a:latin typeface="Georgia" pitchFamily="18" charset="0"/>
              </a:rPr>
              <a:t>Кто самый старший, младший?</a:t>
            </a:r>
          </a:p>
          <a:p>
            <a:r>
              <a:rPr lang="ru-RU" sz="2400" dirty="0">
                <a:latin typeface="Georgia" pitchFamily="18" charset="0"/>
              </a:rPr>
              <a:t>Какие семейные праздники вы отмечаете?</a:t>
            </a:r>
          </a:p>
          <a:p>
            <a:endParaRPr lang="ru-RU" sz="2400" dirty="0" smtClean="0">
              <a:latin typeface="Georgia" pitchFamily="18" charset="0"/>
            </a:endParaRPr>
          </a:p>
          <a:p>
            <a:endParaRPr lang="ru-RU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91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лава\Desktop\96060164_Risunok__31_.jpg"/>
          <p:cNvPicPr>
            <a:picLocks noChangeAspect="1" noChangeArrowheads="1"/>
          </p:cNvPicPr>
          <p:nvPr/>
        </p:nvPicPr>
        <p:blipFill rotWithShape="1">
          <a:blip r:embed="rId2"/>
          <a:srcRect l="2252" t="2916" b="3751"/>
          <a:stretch/>
        </p:blipFill>
        <p:spPr bwMode="auto">
          <a:xfrm>
            <a:off x="1" y="0"/>
            <a:ext cx="9166696" cy="685800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  <p:sp>
        <p:nvSpPr>
          <p:cNvPr id="2" name="Прямоугольник с одним вырезанным скругленным углом 1"/>
          <p:cNvSpPr/>
          <p:nvPr/>
        </p:nvSpPr>
        <p:spPr>
          <a:xfrm>
            <a:off x="6948264" y="5575163"/>
            <a:ext cx="2226547" cy="1268760"/>
          </a:xfrm>
          <a:prstGeom prst="snip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231822" y="5747878"/>
            <a:ext cx="16594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Georgia" pitchFamily="18" charset="0"/>
              </a:rPr>
              <a:t>Составьте </a:t>
            </a:r>
          </a:p>
          <a:p>
            <a:r>
              <a:rPr lang="ru-RU" dirty="0" smtClean="0">
                <a:latin typeface="Georgia" pitchFamily="18" charset="0"/>
              </a:rPr>
              <a:t>предложения</a:t>
            </a:r>
          </a:p>
          <a:p>
            <a:r>
              <a:rPr lang="ru-RU" dirty="0">
                <a:latin typeface="Georgia" pitchFamily="18" charset="0"/>
              </a:rPr>
              <a:t>п</a:t>
            </a:r>
            <a:r>
              <a:rPr lang="ru-RU" dirty="0" smtClean="0">
                <a:latin typeface="Georgia" pitchFamily="18" charset="0"/>
              </a:rPr>
              <a:t>о картинке</a:t>
            </a:r>
            <a:endParaRPr lang="ru-RU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77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Слава\Desktop\images (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357554" y="428604"/>
            <a:ext cx="420660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Семья вместе, </a:t>
            </a:r>
          </a:p>
          <a:p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и душа на месте.</a:t>
            </a:r>
            <a:endParaRPr lang="ru-RU" sz="4000" dirty="0">
              <a:solidFill>
                <a:schemeClr val="accent2">
                  <a:lumMod val="75000"/>
                </a:schemeClr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Цель: формирование лексико-грамматического строя речи у старших дошкольников на материале «Моя семья»                                                                   Задачи: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2910" y="1600200"/>
            <a:ext cx="850109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О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бучающие:</a:t>
            </a: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расширение словарного запаса;</a:t>
            </a:r>
          </a:p>
          <a:p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п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одбор родственных слов;</a:t>
            </a:r>
          </a:p>
          <a:p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о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бразование сложных слов.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Р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азвивающие:</a:t>
            </a: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развитие фонематического анализа и синтеза;</a:t>
            </a: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развитие самостоятельной речи;</a:t>
            </a: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развитие логического мышления.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Воспитательные:</a:t>
            </a: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воспитание бережного отношения к членам семьи;</a:t>
            </a: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воспитание внимательного и доброжелательного отношения к ответам других детей.</a:t>
            </a:r>
          </a:p>
          <a:p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19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Слава\Desktop\1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4282" y="671691"/>
            <a:ext cx="407453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Семья</a:t>
            </a:r>
            <a:r>
              <a:rPr lang="ru-RU" b="1" dirty="0" smtClean="0"/>
              <a:t> – словечко странное,</a:t>
            </a:r>
            <a:br>
              <a:rPr lang="ru-RU" b="1" dirty="0" smtClean="0"/>
            </a:br>
            <a:r>
              <a:rPr lang="ru-RU" b="1" dirty="0" smtClean="0"/>
              <a:t>Хотя не иностранное.</a:t>
            </a:r>
            <a:br>
              <a:rPr lang="ru-RU" b="1" dirty="0" smtClean="0"/>
            </a:br>
            <a:r>
              <a:rPr lang="ru-RU" b="1" dirty="0" smtClean="0"/>
              <a:t>– Как слово получилось,</a:t>
            </a:r>
            <a:br>
              <a:rPr lang="ru-RU" b="1" dirty="0" smtClean="0"/>
            </a:br>
            <a:r>
              <a:rPr lang="ru-RU" b="1" dirty="0" smtClean="0"/>
              <a:t>Не ясно нам совсем.</a:t>
            </a:r>
            <a:br>
              <a:rPr lang="ru-RU" b="1" dirty="0" smtClean="0"/>
            </a:br>
            <a:r>
              <a:rPr lang="ru-RU" b="1" dirty="0" smtClean="0"/>
              <a:t>Ну, «Я» – мы понимаем,</a:t>
            </a:r>
            <a:br>
              <a:rPr lang="ru-RU" b="1" dirty="0" smtClean="0"/>
            </a:br>
            <a:r>
              <a:rPr lang="ru-RU" b="1" dirty="0" smtClean="0"/>
              <a:t>А почему их семь?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Не надо думать и гадать,</a:t>
            </a:r>
            <a:br>
              <a:rPr lang="ru-RU" b="1" dirty="0" smtClean="0"/>
            </a:br>
            <a:r>
              <a:rPr lang="ru-RU" b="1" dirty="0" smtClean="0"/>
              <a:t>А надо просто сосчитать:</a:t>
            </a:r>
            <a:br>
              <a:rPr lang="ru-RU" b="1" dirty="0" smtClean="0"/>
            </a:br>
            <a:r>
              <a:rPr lang="ru-RU" b="1" dirty="0" smtClean="0"/>
              <a:t>Два дедушки,</a:t>
            </a:r>
            <a:br>
              <a:rPr lang="ru-RU" b="1" dirty="0" smtClean="0"/>
            </a:br>
            <a:r>
              <a:rPr lang="ru-RU" b="1" dirty="0" smtClean="0"/>
              <a:t>Две бабушки,</a:t>
            </a:r>
            <a:br>
              <a:rPr lang="ru-RU" b="1" dirty="0" smtClean="0"/>
            </a:br>
            <a:r>
              <a:rPr lang="ru-RU" b="1" dirty="0" smtClean="0"/>
              <a:t>Плюс папа, мама, я.</a:t>
            </a:r>
            <a:br>
              <a:rPr lang="ru-RU" b="1" dirty="0" smtClean="0"/>
            </a:br>
            <a:r>
              <a:rPr lang="ru-RU" b="1" dirty="0" smtClean="0"/>
              <a:t>Сложили? Получается семь человек,</a:t>
            </a:r>
            <a:br>
              <a:rPr lang="ru-RU" b="1" dirty="0" smtClean="0"/>
            </a:br>
            <a:r>
              <a:rPr lang="ru-RU" b="1" i="1" dirty="0" smtClean="0"/>
              <a:t>Семь «Я»</a:t>
            </a:r>
            <a:r>
              <a:rPr lang="ru-RU" b="1" dirty="0" smtClean="0"/>
              <a:t>!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– А если есть собака?</a:t>
            </a:r>
            <a:br>
              <a:rPr lang="ru-RU" b="1" dirty="0" smtClean="0"/>
            </a:br>
            <a:r>
              <a:rPr lang="ru-RU" b="1" dirty="0" smtClean="0"/>
              <a:t>Выходит восемь «Я»?</a:t>
            </a:r>
            <a:br>
              <a:rPr lang="ru-RU" b="1" dirty="0" smtClean="0"/>
            </a:br>
            <a:r>
              <a:rPr lang="ru-RU" b="1" dirty="0" smtClean="0"/>
              <a:t>– Нет, если есть собака,</a:t>
            </a:r>
            <a:br>
              <a:rPr lang="ru-RU" b="1" dirty="0" smtClean="0"/>
            </a:br>
            <a:r>
              <a:rPr lang="ru-RU" b="1" dirty="0" smtClean="0"/>
              <a:t>Выходит </a:t>
            </a:r>
            <a:r>
              <a:rPr lang="ru-RU" b="1" i="1" dirty="0" smtClean="0"/>
              <a:t>Во! – семья</a:t>
            </a:r>
            <a:r>
              <a:rPr lang="ru-RU" b="1" dirty="0" smtClean="0"/>
              <a:t>.</a:t>
            </a:r>
            <a:endParaRPr lang="ru-RU" dirty="0" smtClean="0"/>
          </a:p>
          <a:p>
            <a:r>
              <a:rPr lang="ru-RU" b="1" i="1" dirty="0" smtClean="0"/>
              <a:t>(М. Шварц </a:t>
            </a:r>
            <a:r>
              <a:rPr lang="ru-RU" i="1" dirty="0" smtClean="0">
                <a:hlinkClick r:id="rId3"/>
              </a:rPr>
              <a:t>■</a:t>
            </a:r>
            <a:r>
              <a:rPr lang="ru-RU" b="1" i="1" dirty="0" smtClean="0"/>
              <a:t>)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71538" y="142852"/>
            <a:ext cx="867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Семь я</a:t>
            </a:r>
            <a:endParaRPr lang="ru-RU" b="1" dirty="0"/>
          </a:p>
        </p:txBody>
      </p:sp>
      <p:pic>
        <p:nvPicPr>
          <p:cNvPr id="1028" name="Picture 4" descr="C:\Users\Слава\Desktop\images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306" y="285728"/>
            <a:ext cx="1357322" cy="1714512"/>
          </a:xfrm>
          <a:prstGeom prst="rect">
            <a:avLst/>
          </a:prstGeom>
          <a:noFill/>
        </p:spPr>
      </p:pic>
      <p:pic>
        <p:nvPicPr>
          <p:cNvPr id="1032" name="Picture 8" descr="C:\Users\Слава\Desktop\images (4)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0" y="214290"/>
            <a:ext cx="1428760" cy="1785950"/>
          </a:xfrm>
          <a:prstGeom prst="rect">
            <a:avLst/>
          </a:prstGeom>
          <a:noFill/>
        </p:spPr>
      </p:pic>
      <p:pic>
        <p:nvPicPr>
          <p:cNvPr id="1034" name="Picture 10" descr="C:\Users\Слава\Desktop\elderly-woman-with-her-friend-knitting-together-in-the-park-vector_3918772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9190" y="2357430"/>
            <a:ext cx="3071834" cy="1785950"/>
          </a:xfrm>
          <a:prstGeom prst="rect">
            <a:avLst/>
          </a:prstGeom>
          <a:noFill/>
        </p:spPr>
      </p:pic>
      <p:pic>
        <p:nvPicPr>
          <p:cNvPr id="1035" name="Picture 11" descr="C:\Users\Слава\Desktop\images (6)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4429132"/>
            <a:ext cx="2543178" cy="2062166"/>
          </a:xfrm>
          <a:prstGeom prst="rect">
            <a:avLst/>
          </a:prstGeom>
          <a:noFill/>
        </p:spPr>
      </p:pic>
      <p:pic>
        <p:nvPicPr>
          <p:cNvPr id="1038" name="Picture 14" descr="C:\Users\Слава\Desktop\images (8)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36" y="4429132"/>
            <a:ext cx="2466975" cy="1857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Слава\Desktop\menu_backgrou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90376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-828600" y="48069"/>
            <a:ext cx="979308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ctr"/>
            <a:r>
              <a:rPr lang="ru-RU" sz="2800" b="1" dirty="0">
                <a:solidFill>
                  <a:srgbClr val="FFFF00"/>
                </a:solidFill>
                <a:latin typeface="Georgia" pitchFamily="18" charset="0"/>
              </a:rPr>
              <a:t>Назови </a:t>
            </a:r>
            <a:r>
              <a:rPr lang="ru-RU" sz="2800" b="1" dirty="0" smtClean="0">
                <a:solidFill>
                  <a:srgbClr val="FFFF00"/>
                </a:solidFill>
                <a:latin typeface="Georgia" pitchFamily="18" charset="0"/>
              </a:rPr>
              <a:t>полное имя и отчество</a:t>
            </a:r>
          </a:p>
          <a:p>
            <a:pPr lvl="2"/>
            <a:endParaRPr lang="ru-RU" sz="2400" dirty="0">
              <a:solidFill>
                <a:srgbClr val="FFFF00"/>
              </a:solidFill>
              <a:latin typeface="Georgia" pitchFamily="18" charset="0"/>
            </a:endParaRPr>
          </a:p>
          <a:p>
            <a:r>
              <a:rPr lang="ru-RU" sz="2400" dirty="0">
                <a:latin typeface="Georgia" pitchFamily="18" charset="0"/>
              </a:rPr>
              <a:t> </a:t>
            </a:r>
          </a:p>
          <a:p>
            <a:endParaRPr lang="ru-RU" dirty="0"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886073"/>
            <a:ext cx="668804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Georgia" pitchFamily="18" charset="0"/>
              </a:rPr>
              <a:t>Сына зовут Сергей, папу </a:t>
            </a:r>
            <a:r>
              <a:rPr lang="ru-RU" sz="2400" dirty="0" smtClean="0">
                <a:latin typeface="Georgia" pitchFamily="18" charset="0"/>
              </a:rPr>
              <a:t>зовут Иван. </a:t>
            </a:r>
          </a:p>
          <a:p>
            <a:r>
              <a:rPr lang="ru-RU" sz="2400" dirty="0" smtClean="0">
                <a:latin typeface="Georgia" pitchFamily="18" charset="0"/>
              </a:rPr>
              <a:t>Как </a:t>
            </a:r>
            <a:r>
              <a:rPr lang="ru-RU" sz="2400" dirty="0">
                <a:latin typeface="Georgia" pitchFamily="18" charset="0"/>
              </a:rPr>
              <a:t>будут называть сына, когда он вырастет</a:t>
            </a:r>
            <a:r>
              <a:rPr lang="ru-RU" sz="2400" dirty="0" smtClean="0">
                <a:latin typeface="Georgia" pitchFamily="18" charset="0"/>
              </a:rPr>
              <a:t>?</a:t>
            </a:r>
          </a:p>
          <a:p>
            <a:endParaRPr lang="ru-RU" sz="2400" dirty="0" smtClean="0">
              <a:latin typeface="Georgia" pitchFamily="18" charset="0"/>
            </a:endParaRPr>
          </a:p>
          <a:p>
            <a:r>
              <a:rPr lang="ru-RU" sz="2400" dirty="0" smtClean="0">
                <a:latin typeface="Georgia" pitchFamily="18" charset="0"/>
              </a:rPr>
              <a:t>Сына зовут  Андрей, папу зовут Сергей…</a:t>
            </a:r>
          </a:p>
          <a:p>
            <a:endParaRPr lang="ru-RU" sz="2400" dirty="0" smtClean="0">
              <a:latin typeface="Georgia" pitchFamily="18" charset="0"/>
            </a:endParaRPr>
          </a:p>
          <a:p>
            <a:r>
              <a:rPr lang="ru-RU" sz="2400" dirty="0" smtClean="0">
                <a:latin typeface="Georgia" pitchFamily="18" charset="0"/>
              </a:rPr>
              <a:t>Дочь зовут  Светлана, папу зовут  Алексей…</a:t>
            </a:r>
          </a:p>
          <a:p>
            <a:endParaRPr lang="ru-RU" sz="2400" dirty="0" smtClean="0">
              <a:latin typeface="Georgia" pitchFamily="18" charset="0"/>
            </a:endParaRPr>
          </a:p>
          <a:p>
            <a:r>
              <a:rPr lang="ru-RU" sz="2400" dirty="0" smtClean="0">
                <a:latin typeface="Georgia" pitchFamily="18" charset="0"/>
              </a:rPr>
              <a:t>Дочь зовут Ольга, папу зовут Николай…</a:t>
            </a:r>
            <a:endParaRPr lang="ru-RU" sz="2400" dirty="0"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4293095"/>
            <a:ext cx="784887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  <a:latin typeface="Georgia" pitchFamily="18" charset="0"/>
              </a:rPr>
              <a:t>Кто из этих людей твои родственники</a:t>
            </a:r>
            <a:r>
              <a:rPr lang="ru-RU" sz="2800" b="1" dirty="0" smtClean="0">
                <a:solidFill>
                  <a:srgbClr val="FFFF00"/>
                </a:solidFill>
                <a:latin typeface="Georgia" pitchFamily="18" charset="0"/>
              </a:rPr>
              <a:t>?</a:t>
            </a:r>
          </a:p>
          <a:p>
            <a:endParaRPr lang="ru-RU" sz="2800" dirty="0">
              <a:solidFill>
                <a:srgbClr val="FFFF00"/>
              </a:solidFill>
              <a:latin typeface="Georgia" pitchFamily="18" charset="0"/>
            </a:endParaRPr>
          </a:p>
          <a:p>
            <a:r>
              <a:rPr lang="ru-RU" sz="2400" dirty="0">
                <a:latin typeface="Georgia" pitchFamily="18" charset="0"/>
              </a:rPr>
              <a:t>Мама, соседка, подруга, бабушка, сестра, продавец, </a:t>
            </a:r>
          </a:p>
          <a:p>
            <a:r>
              <a:rPr lang="ru-RU" sz="2400" dirty="0">
                <a:latin typeface="Georgia" pitchFamily="18" charset="0"/>
              </a:rPr>
              <a:t>дворник, брат, дедушка, папа, водитель, отец.</a:t>
            </a:r>
          </a:p>
        </p:txBody>
      </p:sp>
    </p:spTree>
    <p:extLst>
      <p:ext uri="{BB962C8B-B14F-4D97-AF65-F5344CB8AC3E}">
        <p14:creationId xmlns:p14="http://schemas.microsoft.com/office/powerpoint/2010/main" val="419047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лава\Desktop\menu_backgrou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19936"/>
            <a:ext cx="9143999" cy="6903760"/>
          </a:xfrm>
          <a:prstGeom prst="rect">
            <a:avLst/>
          </a:prstGeom>
          <a:noFill/>
        </p:spPr>
      </p:pic>
      <p:sp>
        <p:nvSpPr>
          <p:cNvPr id="3" name="Пятно 1 2"/>
          <p:cNvSpPr/>
          <p:nvPr/>
        </p:nvSpPr>
        <p:spPr>
          <a:xfrm>
            <a:off x="1214414" y="214290"/>
            <a:ext cx="1500198" cy="135732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FF00"/>
                </a:solidFill>
                <a:latin typeface="Arial Black" pitchFamily="34" charset="0"/>
              </a:rPr>
              <a:t>Д</a:t>
            </a:r>
            <a:endParaRPr lang="ru-RU" sz="40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4" name="Пятно 1 3"/>
          <p:cNvSpPr/>
          <p:nvPr/>
        </p:nvSpPr>
        <p:spPr>
          <a:xfrm>
            <a:off x="3786182" y="142852"/>
            <a:ext cx="1500198" cy="135732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</a:rPr>
              <a:t>О</a:t>
            </a:r>
            <a:endParaRPr lang="ru-RU" sz="4400" b="1" dirty="0">
              <a:solidFill>
                <a:srgbClr val="FFFF00"/>
              </a:solidFill>
            </a:endParaRPr>
          </a:p>
        </p:txBody>
      </p:sp>
      <p:sp>
        <p:nvSpPr>
          <p:cNvPr id="6" name="Пятно 1 5"/>
          <p:cNvSpPr/>
          <p:nvPr/>
        </p:nvSpPr>
        <p:spPr>
          <a:xfrm>
            <a:off x="6143636" y="214290"/>
            <a:ext cx="1500198" cy="135732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</a:rPr>
              <a:t>М</a:t>
            </a:r>
            <a:endParaRPr lang="ru-RU" sz="4400" b="1" dirty="0">
              <a:solidFill>
                <a:srgbClr val="FFFF00"/>
              </a:solidFill>
            </a:endParaRPr>
          </a:p>
        </p:txBody>
      </p:sp>
      <p:pic>
        <p:nvPicPr>
          <p:cNvPr id="11" name="Содержимое 4" descr="одноэтажка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214546" y="1571612"/>
            <a:ext cx="4572032" cy="2865500"/>
          </a:xfrm>
          <a:prstGeom prst="rect">
            <a:avLst/>
          </a:prstGeom>
        </p:spPr>
      </p:pic>
      <p:pic>
        <p:nvPicPr>
          <p:cNvPr id="1026" name="Picture 2" descr="http://pictures.ucoz.ru/_ph/3/2/20261203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17" y="4119554"/>
            <a:ext cx="3345665" cy="250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Похожее изображение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760719"/>
            <a:ext cx="3107533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Похожее изображение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357" l="0" r="100000">
                        <a14:foregroundMark x1="69198" y1="28296" x2="69198" y2="28296"/>
                        <a14:foregroundMark x1="60338" y1="36656" x2="60338" y2="366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779" y="3760719"/>
            <a:ext cx="2584075" cy="296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625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Слава\Desktop\1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pic>
        <p:nvPicPr>
          <p:cNvPr id="5123" name="Picture 3" descr="C:\Users\Слава\Desktop\images (8)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0"/>
            <a:ext cx="3000396" cy="2714620"/>
          </a:xfrm>
          <a:prstGeom prst="rect">
            <a:avLst/>
          </a:prstGeom>
          <a:noFill/>
        </p:spPr>
      </p:pic>
      <p:pic>
        <p:nvPicPr>
          <p:cNvPr id="5124" name="Picture 4" descr="C:\Users\Слава\Desktop\images (9)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68" y="214290"/>
            <a:ext cx="2190750" cy="2085975"/>
          </a:xfrm>
          <a:prstGeom prst="rect">
            <a:avLst/>
          </a:prstGeom>
          <a:noFill/>
        </p:spPr>
      </p:pic>
      <p:pic>
        <p:nvPicPr>
          <p:cNvPr id="5126" name="Picture 6" descr="C:\Users\Слава\Desktop\загруженное (4)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50" y="357166"/>
            <a:ext cx="2143125" cy="2143125"/>
          </a:xfrm>
          <a:prstGeom prst="rect">
            <a:avLst/>
          </a:prstGeom>
          <a:noFill/>
        </p:spPr>
      </p:pic>
      <p:pic>
        <p:nvPicPr>
          <p:cNvPr id="5128" name="Picture 8" descr="C:\Users\Слава\Desktop\view_House_5_floor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8FCFF"/>
              </a:clrFrom>
              <a:clrTo>
                <a:srgbClr val="F8FC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3571876"/>
            <a:ext cx="3714776" cy="2428892"/>
          </a:xfrm>
          <a:prstGeom prst="rect">
            <a:avLst/>
          </a:prstGeom>
          <a:noFill/>
        </p:spPr>
      </p:pic>
      <p:pic>
        <p:nvPicPr>
          <p:cNvPr id="5129" name="Picture 9" descr="C:\Users\Слава\Desktop\pro240-10_big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2786058"/>
            <a:ext cx="2714644" cy="342902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14282" y="2285992"/>
            <a:ext cx="2398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   </a:t>
            </a:r>
            <a:r>
              <a:rPr lang="ru-RU" b="1" dirty="0" smtClean="0">
                <a:latin typeface="Georgia" pitchFamily="18" charset="0"/>
              </a:rPr>
              <a:t>одноэтажный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86182" y="2285992"/>
            <a:ext cx="197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Georgia" pitchFamily="18" charset="0"/>
              </a:rPr>
              <a:t>двухэтажный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80426" y="2436070"/>
            <a:ext cx="2104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Georgia" pitchFamily="18" charset="0"/>
              </a:rPr>
              <a:t>трёхэтажный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40758" y="6102427"/>
            <a:ext cx="2173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Georgia" pitchFamily="18" charset="0"/>
              </a:rPr>
              <a:t>пятиэтажный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74400" y="6215082"/>
            <a:ext cx="2155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Georgia" pitchFamily="18" charset="0"/>
              </a:rPr>
              <a:t>многоэтажный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15206" y="6215082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Georgia" pitchFamily="18" charset="0"/>
              </a:rPr>
              <a:t>(небоскрёб)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2644" y="172500"/>
            <a:ext cx="2024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Georgia" pitchFamily="18" charset="0"/>
              </a:rPr>
              <a:t>Сколько этажей?</a:t>
            </a: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Слава\Desktop\1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D:\Documents and Settings\Loner\Мои документы\Мои рисунки\2b дом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714356"/>
            <a:ext cx="4429156" cy="2714644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6" name="Содержимое 7" descr="kirpdomi252525.bmp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85720" y="714356"/>
            <a:ext cx="3500462" cy="2714644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220072" y="3467392"/>
            <a:ext cx="328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Georgia" pitchFamily="18" charset="0"/>
              </a:rPr>
              <a:t>Деревянный</a:t>
            </a:r>
            <a:endParaRPr lang="ru-RU" sz="2400" b="1" dirty="0"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9154" y="3430127"/>
            <a:ext cx="2786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Georgia" pitchFamily="18" charset="0"/>
              </a:rPr>
              <a:t>Кирпичный дом</a:t>
            </a:r>
            <a:endParaRPr lang="ru-RU" sz="2400" b="1" dirty="0">
              <a:latin typeface="Georgia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6619" y="107340"/>
            <a:ext cx="3601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Georgia" pitchFamily="18" charset="0"/>
              </a:rPr>
              <a:t>И</a:t>
            </a:r>
            <a:r>
              <a:rPr lang="ru-RU" dirty="0" smtClean="0">
                <a:latin typeface="Georgia" pitchFamily="18" charset="0"/>
              </a:rPr>
              <a:t>з чего построен дом?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9" name="Picture 2" descr="http://www.realty.ru/sites/default/files/images/%D1%82%D0%B5%D0%BF%D0%BB%D0%B8%D1%87%D0%BD%D0%B0%D1%8F2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6671" y="3943121"/>
            <a:ext cx="3449511" cy="2453214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988856" y="6396335"/>
            <a:ext cx="21451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Georgia" pitchFamily="18" charset="0"/>
              </a:rPr>
              <a:t>Панельный</a:t>
            </a:r>
            <a:endParaRPr lang="ru-RU" sz="2400" b="1" dirty="0"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29124" y="4725144"/>
            <a:ext cx="461568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Из чего еще можно построить дом?</a:t>
            </a:r>
          </a:p>
          <a:p>
            <a:r>
              <a:rPr lang="ru-RU" dirty="0" smtClean="0"/>
              <a:t> из </a:t>
            </a:r>
            <a:r>
              <a:rPr lang="ru-RU" dirty="0"/>
              <a:t>бетона –     </a:t>
            </a:r>
            <a:r>
              <a:rPr lang="ru-RU" dirty="0" smtClean="0"/>
              <a:t>        </a:t>
            </a:r>
            <a:r>
              <a:rPr lang="ru-RU" dirty="0"/>
              <a:t> </a:t>
            </a:r>
            <a:r>
              <a:rPr lang="ru-RU" dirty="0" smtClean="0"/>
              <a:t>из снега -  </a:t>
            </a:r>
            <a:r>
              <a:rPr lang="ru-RU" dirty="0"/>
              <a:t>                </a:t>
            </a:r>
          </a:p>
          <a:p>
            <a:r>
              <a:rPr lang="ru-RU" dirty="0" smtClean="0"/>
              <a:t> из </a:t>
            </a:r>
            <a:r>
              <a:rPr lang="ru-RU" dirty="0"/>
              <a:t>камня –                </a:t>
            </a:r>
            <a:r>
              <a:rPr lang="ru-RU" dirty="0" smtClean="0"/>
              <a:t>из  соломы - </a:t>
            </a:r>
            <a:r>
              <a:rPr lang="ru-RU" dirty="0"/>
              <a:t> </a:t>
            </a:r>
            <a:r>
              <a:rPr lang="ru-RU" dirty="0" smtClean="0"/>
              <a:t> </a:t>
            </a:r>
            <a:r>
              <a:rPr lang="ru-RU" dirty="0"/>
              <a:t>                     </a:t>
            </a:r>
          </a:p>
          <a:p>
            <a:r>
              <a:rPr lang="ru-RU" dirty="0" smtClean="0"/>
              <a:t> из </a:t>
            </a:r>
            <a:r>
              <a:rPr lang="ru-RU" dirty="0"/>
              <a:t>глины —     </a:t>
            </a:r>
            <a:endParaRPr lang="ru-RU" dirty="0" smtClean="0"/>
          </a:p>
          <a:p>
            <a:r>
              <a:rPr lang="ru-RU" dirty="0" smtClean="0"/>
              <a:t> из льда</a:t>
            </a:r>
            <a:r>
              <a:rPr lang="ru-RU" dirty="0"/>
              <a:t>   </a:t>
            </a:r>
            <a:r>
              <a:rPr lang="ru-RU" dirty="0" smtClean="0"/>
              <a:t>- </a:t>
            </a:r>
          </a:p>
          <a:p>
            <a:r>
              <a:rPr lang="ru-RU" dirty="0"/>
              <a:t>                                  </a:t>
            </a:r>
          </a:p>
        </p:txBody>
      </p:sp>
    </p:spTree>
    <p:extLst>
      <p:ext uri="{BB962C8B-B14F-4D97-AF65-F5344CB8AC3E}">
        <p14:creationId xmlns:p14="http://schemas.microsoft.com/office/powerpoint/2010/main" val="170906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Слава\Desktop\menu_backgrou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45760"/>
            <a:ext cx="9143999" cy="690376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73761" y="260648"/>
            <a:ext cx="8829661" cy="6124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Georgia" pitchFamily="18" charset="0"/>
              </a:rPr>
              <a:t>Подбираем родственные слова слову дом</a:t>
            </a:r>
          </a:p>
          <a:p>
            <a:endParaRPr lang="ru-RU" sz="28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400" dirty="0" smtClean="0">
                <a:latin typeface="Georgia" pitchFamily="18" charset="0"/>
              </a:rPr>
              <a:t>Как </a:t>
            </a:r>
            <a:r>
              <a:rPr lang="ru-RU" sz="2400" dirty="0">
                <a:latin typeface="Georgia" pitchFamily="18" charset="0"/>
              </a:rPr>
              <a:t>можно сказать о маленьком доме? (домик</a:t>
            </a:r>
            <a:r>
              <a:rPr lang="ru-RU" sz="2400" dirty="0" smtClean="0">
                <a:latin typeface="Georgia" pitchFamily="18" charset="0"/>
              </a:rPr>
              <a:t>)</a:t>
            </a:r>
          </a:p>
          <a:p>
            <a:endParaRPr lang="ru-RU" sz="2400" dirty="0">
              <a:latin typeface="Georgia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400" dirty="0" smtClean="0">
                <a:latin typeface="Georgia" pitchFamily="18" charset="0"/>
              </a:rPr>
              <a:t>О </a:t>
            </a:r>
            <a:r>
              <a:rPr lang="ru-RU" sz="2400" dirty="0">
                <a:latin typeface="Georgia" pitchFamily="18" charset="0"/>
              </a:rPr>
              <a:t>большом доме? (домище</a:t>
            </a:r>
            <a:r>
              <a:rPr lang="ru-RU" sz="2400" dirty="0" smtClean="0">
                <a:latin typeface="Georgia" pitchFamily="18" charset="0"/>
              </a:rPr>
              <a:t>)</a:t>
            </a:r>
          </a:p>
          <a:p>
            <a:pPr marL="285750" indent="-285750">
              <a:buFontTx/>
              <a:buChar char="-"/>
            </a:pPr>
            <a:endParaRPr lang="ru-RU" sz="2400" dirty="0">
              <a:latin typeface="Georgia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400" dirty="0" smtClean="0">
                <a:latin typeface="Georgia" pitchFamily="18" charset="0"/>
              </a:rPr>
              <a:t>Сказочный </a:t>
            </a:r>
            <a:r>
              <a:rPr lang="ru-RU" sz="2400" dirty="0">
                <a:latin typeface="Georgia" pitchFamily="18" charset="0"/>
              </a:rPr>
              <a:t>человек, который живет в доме? (домовой</a:t>
            </a:r>
            <a:r>
              <a:rPr lang="ru-RU" sz="2400" dirty="0" smtClean="0">
                <a:latin typeface="Georgia" pitchFamily="18" charset="0"/>
              </a:rPr>
              <a:t>)</a:t>
            </a:r>
          </a:p>
          <a:p>
            <a:pPr marL="285750" indent="-285750">
              <a:buFontTx/>
              <a:buChar char="-"/>
            </a:pPr>
            <a:endParaRPr lang="ru-RU" sz="2400" dirty="0">
              <a:latin typeface="Georgia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400" dirty="0" smtClean="0">
                <a:latin typeface="Georgia" pitchFamily="18" charset="0"/>
              </a:rPr>
              <a:t>Человек</a:t>
            </a:r>
            <a:r>
              <a:rPr lang="ru-RU" sz="2400" dirty="0">
                <a:latin typeface="Georgia" pitchFamily="18" charset="0"/>
              </a:rPr>
              <a:t>, который любит </a:t>
            </a:r>
            <a:r>
              <a:rPr lang="ru-RU" sz="2400" dirty="0" smtClean="0">
                <a:latin typeface="Georgia" pitchFamily="18" charset="0"/>
              </a:rPr>
              <a:t>проводить</a:t>
            </a:r>
          </a:p>
          <a:p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>
                <a:latin typeface="Georgia" pitchFamily="18" charset="0"/>
              </a:rPr>
              <a:t>свободное время у себя дома? (домосед</a:t>
            </a:r>
            <a:r>
              <a:rPr lang="ru-RU" sz="2400" dirty="0" smtClean="0">
                <a:latin typeface="Georgia" pitchFamily="18" charset="0"/>
              </a:rPr>
              <a:t>)</a:t>
            </a:r>
          </a:p>
          <a:p>
            <a:pPr marL="285750" indent="-285750">
              <a:buFontTx/>
              <a:buChar char="-"/>
            </a:pPr>
            <a:endParaRPr lang="ru-RU" sz="2400" dirty="0">
              <a:latin typeface="Georgia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400" dirty="0" smtClean="0">
                <a:latin typeface="Georgia" pitchFamily="18" charset="0"/>
              </a:rPr>
              <a:t>Как </a:t>
            </a:r>
            <a:r>
              <a:rPr lang="ru-RU" sz="2400" dirty="0">
                <a:latin typeface="Georgia" pitchFamily="18" charset="0"/>
              </a:rPr>
              <a:t>назовем дела, которые выполняем дома? (домашние</a:t>
            </a:r>
            <a:r>
              <a:rPr lang="ru-RU" sz="2400" dirty="0" smtClean="0">
                <a:latin typeface="Georgia" pitchFamily="18" charset="0"/>
              </a:rPr>
              <a:t>)</a:t>
            </a:r>
          </a:p>
          <a:p>
            <a:pPr marL="285750" indent="-285750">
              <a:buFontTx/>
              <a:buChar char="-"/>
            </a:pPr>
            <a:endParaRPr lang="ru-RU" sz="2400" dirty="0">
              <a:latin typeface="Georgia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400" dirty="0" smtClean="0">
                <a:latin typeface="Georgia" pitchFamily="18" charset="0"/>
              </a:rPr>
              <a:t>Как </a:t>
            </a:r>
            <a:r>
              <a:rPr lang="ru-RU" sz="2400" dirty="0">
                <a:latin typeface="Georgia" pitchFamily="18" charset="0"/>
              </a:rPr>
              <a:t>называют женщину, которая не работает, </a:t>
            </a:r>
            <a:endParaRPr lang="ru-RU" sz="2400" dirty="0" smtClean="0">
              <a:latin typeface="Georgia" pitchFamily="18" charset="0"/>
            </a:endParaRPr>
          </a:p>
          <a:p>
            <a:r>
              <a:rPr lang="ru-RU" sz="2400" dirty="0" smtClean="0">
                <a:latin typeface="Georgia" pitchFamily="18" charset="0"/>
              </a:rPr>
              <a:t>а </a:t>
            </a:r>
            <a:r>
              <a:rPr lang="ru-RU" sz="2400" dirty="0">
                <a:latin typeface="Georgia" pitchFamily="18" charset="0"/>
              </a:rPr>
              <a:t>ведет домашнее хозяйство? (домохозяйка</a:t>
            </a:r>
            <a:r>
              <a:rPr lang="ru-RU" sz="2400" dirty="0" smtClean="0">
                <a:latin typeface="Georgia" pitchFamily="18" charset="0"/>
              </a:rPr>
              <a:t>)</a:t>
            </a:r>
          </a:p>
          <a:p>
            <a:endParaRPr lang="ru-RU" sz="24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34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лава\Desktop\menu_backgrou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45760"/>
            <a:ext cx="9143999" cy="6903760"/>
          </a:xfrm>
          <a:prstGeom prst="rect">
            <a:avLst/>
          </a:prstGeom>
          <a:noFill/>
        </p:spPr>
      </p:pic>
      <p:sp>
        <p:nvSpPr>
          <p:cNvPr id="3" name="Пятно 1 2"/>
          <p:cNvSpPr/>
          <p:nvPr/>
        </p:nvSpPr>
        <p:spPr>
          <a:xfrm>
            <a:off x="172635" y="178553"/>
            <a:ext cx="1500198" cy="135732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FF00"/>
                </a:solidFill>
                <a:latin typeface="Arial Black" pitchFamily="34" charset="0"/>
              </a:rPr>
              <a:t>К</a:t>
            </a:r>
            <a:endParaRPr lang="ru-RU" sz="40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4" name="Пятно 1 3"/>
          <p:cNvSpPr/>
          <p:nvPr/>
        </p:nvSpPr>
        <p:spPr>
          <a:xfrm>
            <a:off x="5582209" y="142852"/>
            <a:ext cx="1500198" cy="135732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</a:rPr>
              <a:t>Н</a:t>
            </a:r>
            <a:endParaRPr lang="ru-RU" sz="4400" b="1" dirty="0">
              <a:solidFill>
                <a:srgbClr val="FFFF00"/>
              </a:solidFill>
            </a:endParaRPr>
          </a:p>
        </p:txBody>
      </p:sp>
      <p:sp>
        <p:nvSpPr>
          <p:cNvPr id="6" name="Пятно 1 5"/>
          <p:cNvSpPr/>
          <p:nvPr/>
        </p:nvSpPr>
        <p:spPr>
          <a:xfrm>
            <a:off x="7272902" y="142852"/>
            <a:ext cx="1500198" cy="135732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</a:rPr>
              <a:t>Я</a:t>
            </a:r>
            <a:endParaRPr lang="ru-RU" sz="4400" b="1" dirty="0">
              <a:solidFill>
                <a:srgbClr val="FFFF00"/>
              </a:solidFill>
            </a:endParaRPr>
          </a:p>
        </p:txBody>
      </p:sp>
      <p:sp>
        <p:nvSpPr>
          <p:cNvPr id="10" name="Пятно 1 9"/>
          <p:cNvSpPr/>
          <p:nvPr/>
        </p:nvSpPr>
        <p:spPr>
          <a:xfrm>
            <a:off x="3750463" y="118528"/>
            <a:ext cx="1500198" cy="135732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</a:rPr>
              <a:t>Х</a:t>
            </a:r>
            <a:endParaRPr lang="ru-RU" sz="4400" b="1" dirty="0">
              <a:solidFill>
                <a:srgbClr val="FFFF00"/>
              </a:solidFill>
            </a:endParaRPr>
          </a:p>
        </p:txBody>
      </p:sp>
      <p:sp>
        <p:nvSpPr>
          <p:cNvPr id="12" name="Пятно 1 11"/>
          <p:cNvSpPr/>
          <p:nvPr/>
        </p:nvSpPr>
        <p:spPr>
          <a:xfrm>
            <a:off x="2012160" y="142852"/>
            <a:ext cx="1500198" cy="135732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</a:rPr>
              <a:t>У</a:t>
            </a:r>
            <a:endParaRPr lang="ru-RU" sz="4400" b="1" dirty="0">
              <a:solidFill>
                <a:srgbClr val="FFFF00"/>
              </a:solidFill>
            </a:endParaRPr>
          </a:p>
        </p:txBody>
      </p:sp>
      <p:pic>
        <p:nvPicPr>
          <p:cNvPr id="2" name="Picture 2" descr="http://gotovim-doma.ru/forum/files/7/d5/7d5804f029ad07598f264abb1a570b43_3253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4"/>
          <a:stretch/>
        </p:blipFill>
        <p:spPr bwMode="auto">
          <a:xfrm>
            <a:off x="2062178" y="1565070"/>
            <a:ext cx="4876800" cy="2810619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g-fotki.yandex.ru/get/5643/27433797.7d/0_82cf2_9e76494c_XL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67" l="625" r="90000">
                        <a14:backgroundMark x1="22125" y1="60667" x2="22125" y2="60667"/>
                        <a14:backgroundMark x1="56625" y1="92444" x2="56625" y2="92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7641" y="4478301"/>
            <a:ext cx="3059900" cy="237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gefest48.ru/upload/iblock/2b2/2b28dd55415ec36d725772a8d61d10e9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179" y="4762306"/>
            <a:ext cx="2077630" cy="196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8" descr="http://www.baby.ru/storage/b/f/8/9/3896554.1094444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0" descr="http://www.baby.ru/storage/b/f/8/9/3896554.1094444.jpe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2" descr="http://www.baby.ru/storage/b/f/8/9/3896554.1094444.jpe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4" descr="http://www.baby.ru/storage/b/f/8/9/3896554.1094444.jpe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16" descr="http://www.baby.ru/storage/b/f/8/9/3896554.1094444.jpe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18" descr="http://www.baby.ru/storage/b/f/8/9/3896554.1094444.jpe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20" descr="http://www.baby.ru/storage/b/f/8/9/3896554.1094444.jpe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24" descr="http://www.baby.ru/storage/b/f/8/9/3896554.1094444.jpeg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26" descr="http://www.baby.ru/storage/b/f/8/9/3896554.1094444.jpeg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28" descr="http://www.baby.ru/storage/b/f/8/9/3896554.1094444.jpeg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54" name="Picture 30" descr="http://www.allvet.ru/upload/iblock/ce0/ce0e58f8e4933d09e0a426cb2f4f2a4f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463" y="4984018"/>
            <a:ext cx="1688317" cy="1744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http://multsforkids.ru/data/uploads/personaji/nusha/smeshariki-nusha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326" y="4294750"/>
            <a:ext cx="2268854" cy="259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://mestnye.ru/files/imagecache/lightbox/i10ns/5560/21654.pn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38" b="100000" l="992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978" y="4661140"/>
            <a:ext cx="2699792" cy="2168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15d567edb39a2da77eb3a4ab98947f5d3b3a453"/>
</p:tagLst>
</file>

<file path=ppt/theme/theme1.xml><?xml version="1.0" encoding="utf-8"?>
<a:theme xmlns:a="http://schemas.openxmlformats.org/drawingml/2006/main" name="бабочки на желтом 2">
  <a:themeElements>
    <a:clrScheme name="Другая 1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7DEA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13288</TotalTime>
  <Words>400</Words>
  <Application>Microsoft Office PowerPoint</Application>
  <PresentationFormat>Экран (4:3)</PresentationFormat>
  <Paragraphs>116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 Unicode MS</vt:lpstr>
      <vt:lpstr>Arial</vt:lpstr>
      <vt:lpstr>Arial Black</vt:lpstr>
      <vt:lpstr>Book Antiqua</vt:lpstr>
      <vt:lpstr>Calibri</vt:lpstr>
      <vt:lpstr>Georgia</vt:lpstr>
      <vt:lpstr>бабочки на желтом 2</vt:lpstr>
      <vt:lpstr>МОЯ   СЕМЬЯ </vt:lpstr>
      <vt:lpstr>Цель: формирование лексико-грамматического строя речи у старших дошкольников на материале «Моя семья»                                                                   Задачи: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Бабочки на желтом фоне</dc:title>
  <dc:creator>Ольга Михайловна</dc:creator>
  <cp:lastModifiedBy>ольга баканова</cp:lastModifiedBy>
  <cp:revision>49</cp:revision>
  <dcterms:created xsi:type="dcterms:W3CDTF">2014-11-14T20:19:01Z</dcterms:created>
  <dcterms:modified xsi:type="dcterms:W3CDTF">2020-03-22T12:30:37Z</dcterms:modified>
</cp:coreProperties>
</file>