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6" r:id="rId8"/>
    <p:sldId id="267" r:id="rId9"/>
    <p:sldId id="268" r:id="rId10"/>
    <p:sldId id="269" r:id="rId11"/>
    <p:sldId id="271" r:id="rId12"/>
    <p:sldId id="270" r:id="rId13"/>
    <p:sldId id="274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28" autoAdjust="0"/>
    <p:restoredTop sz="94660"/>
  </p:normalViewPr>
  <p:slideViewPr>
    <p:cSldViewPr snapToGrid="0">
      <p:cViewPr>
        <p:scale>
          <a:sx n="70" d="100"/>
          <a:sy n="70" d="100"/>
        </p:scale>
        <p:origin x="-77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2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95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7385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43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5206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31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190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804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48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76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889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50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24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185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35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4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q=http://www.childpsy.ru/-&amp;sa=D&amp;sntz=1&amp;usg=AFQjCNGxlFmpO_ePOJsQgUwqfLXCdMhlUg" TargetMode="External"/><Relationship Id="rId7" Type="http://schemas.openxmlformats.org/officeDocument/2006/relationships/hyperlink" Target="https://www.google.com/url?q=http://pedlib.ru&amp;sa=D&amp;ust=1457440937780000&amp;usg=AFQjCNEMR0-wn2W6KflMdCQEJhEdTal81w" TargetMode="External"/><Relationship Id="rId2" Type="http://schemas.openxmlformats.org/officeDocument/2006/relationships/hyperlink" Target="http://www.google.com/url?q=http://doshkolnik.ru/-&amp;sa=D&amp;sntz=1&amp;usg=AFQjCNG6yMwqhVN5xaoOFn_vr5VgV9QRt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q=http://www.solnet.ee/&amp;sa=D&amp;ust=1457440937768000&amp;usg=AFQjCNECKBhgh81SDnTUbDbj0pGsUOqNag" TargetMode="External"/><Relationship Id="rId5" Type="http://schemas.openxmlformats.org/officeDocument/2006/relationships/hyperlink" Target="http://www.google.com/url?q=http://www.ucheba.com/met_rus/k_doshvosp/title_main.htm-&amp;sa=D&amp;sntz=1&amp;usg=AFQjCNFzbrfjYf0bUUG_k7Mqjj7wTwqzYw" TargetMode="External"/><Relationship Id="rId4" Type="http://schemas.openxmlformats.org/officeDocument/2006/relationships/hyperlink" Target="http://www.google.com/url?q=http://www.moi-detsad.ru/konsultac.htm%20-&amp;sa=D&amp;sntz=1&amp;usg=AFQjCNHo_kDFxHT8Fs_SSd2iD99Vg25mE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2418" y="890865"/>
            <a:ext cx="9998623" cy="2971801"/>
          </a:xfrm>
        </p:spPr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60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Родительское собрание</a:t>
            </a:r>
            <a: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/>
            </a:r>
            <a:br>
              <a:rPr lang="ru-RU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</a:br>
            <a:r>
              <a:rPr lang="ru-RU" sz="40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на тему: «В школу с радостью»</a:t>
            </a:r>
            <a:endParaRPr lang="ru-RU" sz="40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05646" y="4527247"/>
            <a:ext cx="6025116" cy="176722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Подготовил:</a:t>
            </a:r>
          </a:p>
          <a:p>
            <a:pPr>
              <a:spcBef>
                <a:spcPts val="0"/>
              </a:spcBef>
            </a:pPr>
            <a:r>
              <a:rPr lang="ru-RU" sz="2800" b="1" i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</a:t>
            </a:r>
            <a:r>
              <a:rPr lang="ru-RU" sz="2800" b="1" i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едагог </a:t>
            </a:r>
            <a:r>
              <a:rPr lang="ru-RU" sz="2800" b="1" i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дополнительного образования </a:t>
            </a:r>
            <a:r>
              <a:rPr lang="ru-RU" sz="2800" b="1" i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Тимакова Е.В.</a:t>
            </a:r>
            <a:endParaRPr lang="ru-RU" sz="2800" b="1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5" y="3862666"/>
            <a:ext cx="3941228" cy="29953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8" b="100000" l="0" r="987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027">
            <a:off x="8850687" y="-30011"/>
            <a:ext cx="2038929" cy="195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0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«Школьные объяснялки 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4048" y="1371602"/>
            <a:ext cx="4540102" cy="429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                 </a:t>
            </a:r>
            <a:r>
              <a:rPr lang="ru-RU" sz="2400" b="1" u="sng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Это нужно, чтобы: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Чтобы поесть и отдохнуть;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Чтобы выйти из-за парт, ходить по классу;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Приготовиться к другому занятию;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Вымыть доску;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                 </a:t>
            </a:r>
            <a:r>
              <a:rPr lang="ru-RU" sz="3600" b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ПЕРЕМЕНА</a:t>
            </a:r>
            <a:endParaRPr lang="ru-RU" sz="3600" b="1" dirty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7" b="99619" l="5942" r="95071">
                        <a14:backgroundMark x1="24375" y1="37587" x2="24375" y2="37587"/>
                        <a14:backgroundMark x1="77380" y1="48000" x2="77380" y2="48000"/>
                        <a14:backgroundMark x1="73599" y1="62794" x2="73599" y2="62794"/>
                        <a14:backgroundMark x1="16610" y1="69714" x2="16610" y2="69714"/>
                        <a14:backgroundMark x1="52194" y1="81397" x2="52194" y2="81397"/>
                        <a14:backgroundMark x1="82309" y1="62603" x2="82309" y2="6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590"/>
            <a:ext cx="4179155" cy="44444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0" b="99223" l="1247" r="99169">
                        <a14:foregroundMark x1="30886" y1="42330" x2="30886" y2="42330"/>
                        <a14:foregroundMark x1="35319" y1="36505" x2="35319" y2="36505"/>
                        <a14:foregroundMark x1="25485" y1="48932" x2="25485" y2="48932"/>
                        <a14:foregroundMark x1="17313" y1="58447" x2="17313" y2="58447"/>
                        <a14:foregroundMark x1="88227" y1="23107" x2="88227" y2="23107"/>
                        <a14:foregroundMark x1="51801" y1="66602" x2="51801" y2="66602"/>
                        <a14:foregroundMark x1="55679" y1="22330" x2="55679" y2="22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017" y="4521921"/>
            <a:ext cx="3432983" cy="244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80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«Школьные объяснялки 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4048" y="1371602"/>
            <a:ext cx="4540102" cy="429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Этот предмет необходим каждому ученику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Тетрадка, книжка;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Записывают когда какой урок, отметки;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Туда пишут домашнее задание;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ДНЕВНИК</a:t>
            </a:r>
            <a:endParaRPr lang="ru-RU" sz="3600" b="1" dirty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7" b="99619" l="5942" r="95071">
                        <a14:backgroundMark x1="24375" y1="37587" x2="24375" y2="37587"/>
                        <a14:backgroundMark x1="77380" y1="48000" x2="77380" y2="48000"/>
                        <a14:backgroundMark x1="73599" y1="62794" x2="73599" y2="62794"/>
                        <a14:backgroundMark x1="16610" y1="69714" x2="16610" y2="69714"/>
                        <a14:backgroundMark x1="52194" y1="81397" x2="52194" y2="81397"/>
                        <a14:backgroundMark x1="82309" y1="62603" x2="82309" y2="6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590"/>
            <a:ext cx="4179155" cy="44444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78" y="4111838"/>
            <a:ext cx="2212622" cy="274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7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«Школьные объяснялки 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4048" y="1371602"/>
            <a:ext cx="4540102" cy="42976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Что это?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Дети уезжают к бабушке, в Турцию, Болгарию;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Шесть недель отдыха от садика;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Школа отдыхает от детей, учитель в отпуске;</a:t>
            </a:r>
          </a:p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                                 </a:t>
            </a:r>
            <a:r>
              <a:rPr lang="ru-RU" sz="3600" b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КАНИКУЛЫ</a:t>
            </a:r>
            <a:endParaRPr lang="ru-RU" sz="3600" b="1" dirty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7" b="99619" l="5942" r="95071">
                        <a14:backgroundMark x1="24375" y1="37587" x2="24375" y2="37587"/>
                        <a14:backgroundMark x1="77380" y1="48000" x2="77380" y2="48000"/>
                        <a14:backgroundMark x1="73599" y1="62794" x2="73599" y2="62794"/>
                        <a14:backgroundMark x1="16610" y1="69714" x2="16610" y2="69714"/>
                        <a14:backgroundMark x1="52194" y1="81397" x2="52194" y2="81397"/>
                        <a14:backgroundMark x1="82309" y1="62603" x2="82309" y2="6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590"/>
            <a:ext cx="4179155" cy="44444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45" b="100000" l="16948" r="97191">
                        <a14:foregroundMark x1="41292" y1="69285" x2="41292" y2="69285"/>
                        <a14:foregroundMark x1="34738" y1="64095" x2="34738" y2="64095"/>
                        <a14:foregroundMark x1="33240" y1="60309" x2="33240" y2="60309"/>
                        <a14:foregroundMark x1="31273" y1="55400" x2="31273" y2="55400"/>
                        <a14:foregroundMark x1="32022" y1="54418" x2="32022" y2="54418"/>
                        <a14:foregroundMark x1="35487" y1="53015" x2="35487" y2="53015"/>
                        <a14:foregroundMark x1="38015" y1="47125" x2="38015" y2="47125"/>
                        <a14:foregroundMark x1="25187" y1="58906" x2="25187" y2="58906"/>
                        <a14:foregroundMark x1="19944" y1="59467" x2="19944" y2="59467"/>
                        <a14:foregroundMark x1="26404" y1="59467" x2="26404" y2="59467"/>
                        <a14:foregroundMark x1="22753" y1="58766" x2="22753" y2="58766"/>
                        <a14:foregroundMark x1="29307" y1="50491" x2="29307" y2="50491"/>
                        <a14:foregroundMark x1="30150" y1="75456" x2="30150" y2="75456"/>
                        <a14:foregroundMark x1="43914" y1="72090" x2="43914" y2="72090"/>
                        <a14:foregroundMark x1="44850" y1="72370" x2="44850" y2="72370"/>
                        <a14:foregroundMark x1="29401" y1="35063" x2="29401" y2="35063"/>
                        <a14:foregroundMark x1="32116" y1="35203" x2="32116" y2="35203"/>
                        <a14:foregroundMark x1="30618" y1="36185" x2="30618" y2="36185"/>
                        <a14:foregroundMark x1="27434" y1="36886" x2="27434" y2="36886"/>
                        <a14:foregroundMark x1="32303" y1="38149" x2="32303" y2="38149"/>
                        <a14:foregroundMark x1="28464" y1="32679" x2="28464" y2="32679"/>
                        <a14:foregroundMark x1="42697" y1="37167" x2="42697" y2="37167"/>
                        <a14:foregroundMark x1="36798" y1="40112" x2="36798" y2="40112"/>
                        <a14:foregroundMark x1="50936" y1="36466" x2="50936" y2="36466"/>
                        <a14:foregroundMark x1="53090" y1="56802" x2="53090" y2="56802"/>
                        <a14:foregroundMark x1="86517" y1="18513" x2="86517" y2="18513"/>
                        <a14:foregroundMark x1="68539" y1="24825" x2="68539" y2="24825"/>
                        <a14:foregroundMark x1="52247" y1="25526" x2="52247" y2="25526"/>
                        <a14:foregroundMark x1="70412" y1="24123" x2="70412" y2="24123"/>
                        <a14:foregroundMark x1="26311" y1="35764" x2="26311" y2="35764"/>
                        <a14:foregroundMark x1="51311" y1="23562" x2="51311" y2="23562"/>
                        <a14:foregroundMark x1="50562" y1="24544" x2="50562" y2="24544"/>
                        <a14:foregroundMark x1="63951" y1="33801" x2="63951" y2="33801"/>
                        <a14:foregroundMark x1="82865" y1="22861" x2="82865" y2="22861"/>
                        <a14:foregroundMark x1="54213" y1="50210" x2="54213" y2="50210"/>
                        <a14:foregroundMark x1="77528" y1="45722" x2="77528" y2="45722"/>
                        <a14:foregroundMark x1="84925" y1="30295" x2="84925" y2="30295"/>
                        <a14:foregroundMark x1="74251" y1="25245" x2="74251" y2="25245"/>
                        <a14:foregroundMark x1="89045" y1="20337" x2="89045" y2="20337"/>
                        <a14:foregroundMark x1="92978" y1="50491" x2="92978" y2="50491"/>
                        <a14:foregroundMark x1="92228" y1="54839" x2="92228" y2="54839"/>
                        <a14:foregroundMark x1="86049" y1="53156" x2="86049" y2="53156"/>
                        <a14:foregroundMark x1="89419" y1="56662" x2="89419" y2="56662"/>
                        <a14:foregroundMark x1="91199" y1="61992" x2="91199" y2="61992"/>
                        <a14:foregroundMark x1="83240" y1="59607" x2="83240" y2="59607"/>
                        <a14:foregroundMark x1="81835" y1="61992" x2="81835" y2="61992"/>
                        <a14:foregroundMark x1="91105" y1="65919" x2="91105" y2="65919"/>
                        <a14:foregroundMark x1="79026" y1="61290" x2="79026" y2="61290"/>
                        <a14:foregroundMark x1="87360" y1="75596" x2="87360" y2="75596"/>
                        <a14:foregroundMark x1="85206" y1="82889" x2="85206" y2="82889"/>
                        <a14:foregroundMark x1="79588" y1="79944" x2="79588" y2="79944"/>
                        <a14:foregroundMark x1="79026" y1="78541" x2="79026" y2="78541"/>
                        <a14:foregroundMark x1="76779" y1="82328" x2="76779" y2="82328"/>
                        <a14:foregroundMark x1="80899" y1="79944" x2="80899" y2="79944"/>
                        <a14:foregroundMark x1="89139" y1="83590" x2="89139" y2="83590"/>
                        <a14:foregroundMark x1="84738" y1="91725" x2="84738" y2="91725"/>
                        <a14:foregroundMark x1="47846" y1="87097" x2="47846" y2="87097"/>
                        <a14:foregroundMark x1="28652" y1="92426" x2="28652" y2="92426"/>
                        <a14:foregroundMark x1="37453" y1="40252" x2="37453" y2="40252"/>
                        <a14:foregroundMark x1="83333" y1="77419" x2="83333" y2="77419"/>
                        <a14:foregroundMark x1="87266" y1="83029" x2="87266" y2="83029"/>
                        <a14:foregroundMark x1="82865" y1="80926" x2="82865" y2="80926"/>
                        <a14:foregroundMark x1="90824" y1="19776" x2="90824" y2="19776"/>
                        <a14:backgroundMark x1="85019" y1="59187" x2="85019" y2="59187"/>
                        <a14:backgroundMark x1="81929" y1="81627" x2="81929" y2="81627"/>
                        <a14:backgroundMark x1="72940" y1="59327" x2="72940" y2="59327"/>
                        <a14:backgroundMark x1="73221" y1="58205" x2="73221" y2="58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3" y="3621426"/>
            <a:ext cx="4848052" cy="32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46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Список использованных ресурсов:</a:t>
            </a:r>
            <a:endParaRPr lang="ru-RU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1902" y="1678450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u="sng" dirty="0">
                <a:latin typeface="PT Astra Serif" panose="020A0603040505020204" pitchFamily="18" charset="-52"/>
                <a:ea typeface="PT Astra Serif" panose="020A0603040505020204" pitchFamily="18" charset="-52"/>
                <a:hlinkClick r:id="rId2"/>
              </a:rPr>
              <a:t>http://doshkolnik.ru/-</a:t>
            </a:r>
            <a:r>
              <a:rPr lang="en-US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 </a:t>
            </a:r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Дошкольник</a:t>
            </a:r>
          </a:p>
          <a:p>
            <a:pPr marL="0" indent="0">
              <a:buNone/>
            </a:pPr>
            <a:r>
              <a:rPr lang="en-US" sz="1600" u="sng" dirty="0">
                <a:latin typeface="PT Astra Serif" panose="020A0603040505020204" pitchFamily="18" charset="-52"/>
                <a:ea typeface="PT Astra Serif" panose="020A0603040505020204" pitchFamily="18" charset="-52"/>
                <a:hlinkClick r:id="rId3"/>
              </a:rPr>
              <a:t>http://www.childpsy.ru/-</a:t>
            </a:r>
            <a:r>
              <a:rPr lang="en-US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  </a:t>
            </a: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Детская </a:t>
            </a:r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психология</a:t>
            </a:r>
          </a:p>
          <a:p>
            <a:pPr marL="0" indent="0">
              <a:buNone/>
            </a:pPr>
            <a:r>
              <a:rPr lang="ru-RU" sz="1600" u="sng" dirty="0">
                <a:latin typeface="PT Astra Serif" panose="020A0603040505020204" pitchFamily="18" charset="-52"/>
                <a:ea typeface="PT Astra Serif" panose="020A0603040505020204" pitchFamily="18" charset="-52"/>
                <a:hlinkClick r:id="rId4"/>
              </a:rPr>
              <a:t>http://www.moi-detsad.ru/konsultac.htm -</a:t>
            </a: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 Консультации для </a:t>
            </a:r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воспитателей</a:t>
            </a:r>
          </a:p>
          <a:p>
            <a:pPr marL="0" indent="0">
              <a:buNone/>
            </a:pPr>
            <a:r>
              <a:rPr lang="en-US" sz="1600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http://beautiful – all.narod.ru/</a:t>
            </a:r>
            <a:r>
              <a:rPr lang="en-US" sz="1600" u="sng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deti</a:t>
            </a:r>
            <a:r>
              <a:rPr lang="en-US" sz="1600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/deti.html –</a:t>
            </a:r>
            <a:r>
              <a:rPr lang="en-US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 </a:t>
            </a: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Все лучшее – </a:t>
            </a:r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детям</a:t>
            </a:r>
          </a:p>
          <a:p>
            <a:pPr marL="0" indent="0">
              <a:buNone/>
            </a:pPr>
            <a:r>
              <a:rPr lang="ru-RU" sz="1600" u="sng" dirty="0">
                <a:latin typeface="PT Astra Serif" panose="020A0603040505020204" pitchFamily="18" charset="-52"/>
                <a:ea typeface="PT Astra Serif" panose="020A0603040505020204" pitchFamily="18" charset="-52"/>
                <a:hlinkClick r:id="rId5"/>
              </a:rPr>
              <a:t>http://www.ucheba.com/met_rus/k_doshvosp/title_main.htm-</a:t>
            </a: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 Образовательный портал ”Учеба ”раздел Дошкольное </a:t>
            </a:r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воспитание</a:t>
            </a:r>
          </a:p>
          <a:p>
            <a:pPr marL="0" indent="0">
              <a:buNone/>
            </a:pPr>
            <a:r>
              <a:rPr lang="en-US" sz="1600" u="sng" dirty="0">
                <a:latin typeface="PT Astra Serif" panose="020A0603040505020204" pitchFamily="18" charset="-52"/>
                <a:ea typeface="PT Astra Serif" panose="020A0603040505020204" pitchFamily="18" charset="-52"/>
                <a:hlinkClick r:id="rId6"/>
              </a:rPr>
              <a:t>http://www.solnet.ee/</a:t>
            </a:r>
            <a:r>
              <a:rPr lang="en-US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  «</a:t>
            </a: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Солнышко</a:t>
            </a:r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»</a:t>
            </a:r>
          </a:p>
          <a:p>
            <a:pPr marL="0" indent="0">
              <a:buNone/>
            </a:pPr>
            <a:r>
              <a:rPr lang="ru-RU" sz="1600" u="sng" dirty="0">
                <a:latin typeface="PT Astra Serif" panose="020A0603040505020204" pitchFamily="18" charset="-52"/>
                <a:ea typeface="PT Astra Serif" panose="020A0603040505020204" pitchFamily="18" charset="-52"/>
                <a:hlinkClick r:id="rId7"/>
              </a:rPr>
              <a:t>http://pedlib.ru</a:t>
            </a: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  </a:t>
            </a:r>
            <a:r>
              <a:rPr lang="ru-RU" sz="16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«Педагогическая библиотека»</a:t>
            </a:r>
            <a:r>
              <a:rPr lang="ru-RU" sz="16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 здесь размещены популярные и научные издания, учебники, статьи  по </a:t>
            </a:r>
            <a:r>
              <a:rPr lang="ru-RU" sz="16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педагогике</a:t>
            </a:r>
            <a:endParaRPr lang="ru-RU" sz="16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36689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4309" y="177112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2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УСПЕХОВ ВАМ И ДЕТЯМ!!!</a:t>
            </a:r>
            <a:endParaRPr lang="ru-RU" sz="4800" b="1" dirty="0">
              <a:solidFill>
                <a:schemeClr val="accent2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6621" y="2804057"/>
            <a:ext cx="9432045" cy="2163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СПАСИБО ЗА ВНИМАНИЕ!!!</a:t>
            </a:r>
            <a:endParaRPr lang="ru-RU" sz="4400" b="1" i="1" dirty="0">
              <a:solidFill>
                <a:schemeClr val="tx1">
                  <a:lumMod val="65000"/>
                  <a:lumOff val="35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333" y1="13810" x2="9333" y2="13810"/>
                        <a14:foregroundMark x1="8917" y1="10952" x2="8917" y2="10952"/>
                        <a14:foregroundMark x1="17000" y1="13016" x2="17000" y2="13016"/>
                        <a14:foregroundMark x1="4083" y1="28254" x2="4083" y2="28254"/>
                        <a14:foregroundMark x1="1917" y1="27619" x2="1917" y2="27619"/>
                        <a14:foregroundMark x1="16417" y1="12381" x2="16417" y2="12381"/>
                        <a14:foregroundMark x1="19167" y1="48571" x2="19167" y2="48571"/>
                        <a14:foregroundMark x1="16000" y1="78889" x2="16000" y2="78889"/>
                        <a14:foregroundMark x1="13333" y1="87302" x2="13333" y2="87302"/>
                        <a14:foregroundMark x1="45667" y1="97302" x2="45667" y2="97302"/>
                        <a14:foregroundMark x1="6083" y1="27619" x2="6083" y2="27619"/>
                        <a14:foregroundMark x1="17667" y1="16190" x2="17667" y2="16190"/>
                        <a14:foregroundMark x1="77750" y1="91587" x2="77750" y2="91587"/>
                        <a14:foregroundMark x1="14417" y1="14127" x2="14417" y2="14127"/>
                        <a14:foregroundMark x1="87333" y1="6984" x2="87333" y2="6984"/>
                        <a14:foregroundMark x1="62750" y1="952" x2="62750" y2="952"/>
                        <a14:foregroundMark x1="21167" y1="10476" x2="21167" y2="10476"/>
                        <a14:foregroundMark x1="77583" y1="93333" x2="7758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2669"/>
            <a:ext cx="5172059" cy="2715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268" y="3773853"/>
            <a:ext cx="3470204" cy="30841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325">
            <a:off x="-57763" y="-67976"/>
            <a:ext cx="2147523" cy="29367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0000" y1="63438" x2="50000" y2="63438"/>
                        <a14:backgroundMark x1="43373" y1="32500" x2="43373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3856">
            <a:off x="9973452" y="230352"/>
            <a:ext cx="2083968" cy="200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9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81" y="1490463"/>
            <a:ext cx="6646310" cy="3910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61156" y="191912"/>
            <a:ext cx="7751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2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СВЕДЕНИЯ ОБ АВТОРЕ ПРЕЗЕНТАЦИИ</a:t>
            </a:r>
            <a:endParaRPr lang="ru-RU" sz="3200" dirty="0">
              <a:solidFill>
                <a:schemeClr val="accent2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87135" y="1490463"/>
            <a:ext cx="4249954" cy="391094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35262" y="1971640"/>
            <a:ext cx="43536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Тимакова Евгения Валериевна</a:t>
            </a:r>
          </a:p>
          <a:p>
            <a:pPr algn="ctr"/>
            <a:r>
              <a:rPr lang="ru-RU" sz="2800" i="1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педагог дополнительного образования</a:t>
            </a:r>
          </a:p>
          <a:p>
            <a:pPr algn="ctr"/>
            <a:endParaRPr lang="ru-RU" sz="2800" i="1" dirty="0" smtClean="0">
              <a:solidFill>
                <a:schemeClr val="bg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endParaRPr lang="ru-RU" sz="2800" i="1" dirty="0" smtClean="0">
              <a:solidFill>
                <a:schemeClr val="bg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ru-RU" sz="2800" i="1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г. Щекино</a:t>
            </a:r>
            <a:endParaRPr lang="ru-RU" sz="2800" i="1" dirty="0">
              <a:solidFill>
                <a:schemeClr val="bg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10738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u="sng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Задачи собрания</a:t>
            </a:r>
            <a:endParaRPr lang="ru-RU" sz="4000" u="sng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33268"/>
            <a:ext cx="8596668" cy="3880773"/>
          </a:xfrm>
        </p:spPr>
        <p:txBody>
          <a:bodyPr>
            <a:normAutofit lnSpcReduction="10000"/>
          </a:bodyPr>
          <a:lstStyle/>
          <a:p>
            <a:pPr>
              <a:lnSpc>
                <a:spcPct val="160000"/>
              </a:lnSpc>
            </a:pPr>
            <a:r>
              <a:rPr lang="ru-RU" sz="2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Развитие </a:t>
            </a:r>
            <a:r>
              <a:rPr lang="ru-RU" sz="2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коммуникативных умений родителей; </a:t>
            </a:r>
          </a:p>
          <a:p>
            <a:pPr>
              <a:lnSpc>
                <a:spcPct val="160000"/>
              </a:lnSpc>
            </a:pPr>
            <a:r>
              <a:rPr lang="ru-RU" sz="2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Выработка </a:t>
            </a:r>
            <a:r>
              <a:rPr lang="ru-RU" sz="2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новых навыков взаимодействия с ребенком - будущим </a:t>
            </a:r>
            <a:r>
              <a:rPr lang="ru-RU" sz="2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первоклассником;</a:t>
            </a:r>
          </a:p>
          <a:p>
            <a:pPr>
              <a:lnSpc>
                <a:spcPct val="160000"/>
              </a:lnSpc>
            </a:pPr>
            <a:r>
              <a:rPr lang="ru-RU" sz="2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Расширение </a:t>
            </a:r>
            <a:r>
              <a:rPr lang="ru-RU" sz="2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возможностей понимания своего ребенка</a:t>
            </a:r>
            <a:r>
              <a:rPr lang="ru-RU" sz="2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;</a:t>
            </a:r>
          </a:p>
          <a:p>
            <a:pPr>
              <a:lnSpc>
                <a:spcPct val="160000"/>
              </a:lnSpc>
            </a:pPr>
            <a:r>
              <a:rPr lang="ru-RU" sz="2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Развитие умения думать о себе и ребенке в позитивном ключе.</a:t>
            </a:r>
          </a:p>
        </p:txBody>
      </p:sp>
    </p:spTree>
    <p:extLst>
      <p:ext uri="{BB962C8B-B14F-4D97-AF65-F5344CB8AC3E}">
        <p14:creationId xmlns:p14="http://schemas.microsoft.com/office/powerpoint/2010/main" val="1425948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</a:t>
            </a:r>
            <a:r>
              <a:rPr lang="ru-RU" sz="40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Школа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669310" y="1462567"/>
            <a:ext cx="6607766" cy="272666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1850" y="1783726"/>
            <a:ext cx="6382685" cy="295367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</a:t>
            </a:r>
            <a:r>
              <a:rPr lang="ru-RU" sz="2400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 школьной жизни должны быть психологически готовы не только дети, но и родители. Ведь от отношения родителей к школе напрямую зависят особенности школьной адаптации ребенка.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6701" y="4952673"/>
            <a:ext cx="9355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Подумайте с каким словом у вас ассоциируется </a:t>
            </a:r>
            <a:r>
              <a:rPr lang="ru-RU" sz="2400" b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слово «школа</a:t>
            </a:r>
            <a:r>
              <a:rPr lang="ru-RU" sz="24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»?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617" y="3603728"/>
            <a:ext cx="2640383" cy="32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31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12874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«Серьезный момент»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70868" y="1573610"/>
            <a:ext cx="6609600" cy="2725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 том, что начало обучения ребенка в школе – один из самых серьезных моментов в его жизни, знают все. </a:t>
            </a:r>
            <a:endParaRPr lang="ru-RU" sz="2400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ru-RU" sz="2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Но </a:t>
            </a:r>
            <a:r>
              <a:rPr lang="ru-RU" sz="2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что значит </a:t>
            </a:r>
            <a:r>
              <a:rPr lang="ru-RU" sz="2400" i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«серьезный момент</a:t>
            </a:r>
            <a:r>
              <a:rPr lang="ru-RU" sz="2400" i="1" u="sng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»</a:t>
            </a:r>
            <a:r>
              <a:rPr lang="ru-RU" sz="2400" i="1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400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?</a:t>
            </a:r>
            <a:endParaRPr lang="ru-RU" sz="24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300" y1="68200" x2="27200" y2="75900"/>
                        <a14:foregroundMark x1="13300" y1="81700" x2="13300" y2="81700"/>
                        <a14:backgroundMark x1="51200" y1="87800" x2="51200" y2="87800"/>
                        <a14:backgroundMark x1="13300" y1="82400" x2="13300" y2="82400"/>
                        <a14:backgroundMark x1="28900" y1="74900" x2="28900" y2="74900"/>
                        <a14:backgroundMark x1="31900" y1="69200" x2="31900" y2="69200"/>
                        <a14:backgroundMark x1="51200" y1="84100" x2="51200" y2="84100"/>
                        <a14:backgroundMark x1="69200" y1="88100" x2="69200" y2="88100"/>
                        <a14:backgroundMark x1="66100" y1="80400" x2="66100" y2="80400"/>
                        <a14:backgroundMark x1="65800" y1="82700" x2="65800" y2="82700"/>
                        <a14:backgroundMark x1="29900" y1="72200" x2="29900" y2="72200"/>
                        <a14:backgroundMark x1="31600" y1="70500" x2="31600" y2="70500"/>
                        <a14:backgroundMark x1="33100" y1="69100" x2="33100" y2="69100"/>
                        <a14:backgroundMark x1="30100" y1="73400" x2="30100" y2="73400"/>
                        <a14:backgroundMark x1="67600" y1="88000" x2="67600" y2="88000"/>
                        <a14:backgroundMark x1="66900" y1="86000" x2="66900" y2="86000"/>
                        <a14:backgroundMark x1="58200" y1="88300" x2="58200" y2="88300"/>
                        <a14:backgroundMark x1="27700" y1="75800" x2="27700" y2="7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16" y="3540641"/>
            <a:ext cx="3668233" cy="36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03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981" y="-5417"/>
            <a:ext cx="213714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15 способов </a:t>
            </a:r>
            <a:endParaRPr lang="ru-RU" sz="2000" b="1" i="1" u="sng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u="sng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похвалить</a:t>
            </a:r>
          </a:p>
          <a:p>
            <a:r>
              <a:rPr lang="ru-RU" sz="2000" b="1" i="1" u="sng" dirty="0" smtClean="0">
                <a:latin typeface="PT Astra Serif" panose="020A0603040505020204" pitchFamily="18" charset="-52"/>
                <a:ea typeface="PT Astra Serif" panose="020A0603040505020204" pitchFamily="18" charset="-52"/>
              </a:rPr>
              <a:t>ребенка</a:t>
            </a:r>
            <a:r>
              <a:rPr lang="ru-RU" sz="2000" b="1" i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: </a:t>
            </a:r>
            <a:endParaRPr lang="ru-RU" sz="2000" b="1" i="1" u="sng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2000" i="1" dirty="0" smtClean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Молодец!</a:t>
            </a: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Хорошо 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сделано!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Супер 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!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Великолепно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!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Здорово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!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 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тебя золотые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руки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!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Отлично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!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Умница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!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Я 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бы так не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смогла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!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Классно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!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Вот 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это да!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Обалдеть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!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Ух 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ты!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Я 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знала, что ты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сможешь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! </a:t>
            </a:r>
            <a:endParaRPr lang="ru-RU" sz="2000" b="1" i="1" dirty="0" smtClean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2000" b="1" i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Прекрасно</a:t>
            </a:r>
            <a:r>
              <a:rPr lang="ru-RU" sz="2000" b="1" i="1" dirty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!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94349" y="1831894"/>
            <a:ext cx="6826098" cy="31887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Психологически родители должны быть готовы не только к трудностям, но и к успехам ребенка. Часто, хваля ребенка, взрослые словно боятся, что он зазнается или разленится. Но даже хваля ребенка за выполнение какого-либо задания, взрослые часто используют небольшой запас слов.</a:t>
            </a:r>
            <a:endParaRPr lang="ru-RU" sz="3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47" y="3987209"/>
            <a:ext cx="2870791" cy="28707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000" l="10000" r="90000">
                        <a14:backgroundMark x1="55063" y1="74750" x2="55063" y2="74750"/>
                        <a14:backgroundMark x1="57875" y1="76417" x2="57875" y2="76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47" y="-5419"/>
            <a:ext cx="2771553" cy="207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27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«Школьные объяснялки 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4048" y="1371602"/>
            <a:ext cx="4540102" cy="429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                                   </a:t>
            </a:r>
            <a:r>
              <a:rPr lang="ru-RU" sz="2400" b="1" u="sng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Что </a:t>
            </a:r>
            <a:r>
              <a:rPr lang="ru-RU" sz="2400" b="1" u="sng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это? </a:t>
            </a:r>
            <a:endParaRPr lang="ru-RU" sz="2400" b="1" u="sng" dirty="0" smtClean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Когда </a:t>
            </a: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все дети занимаются, </a:t>
            </a: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учатся</a:t>
            </a: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; </a:t>
            </a:r>
            <a:endParaRPr lang="ru-RU" sz="2400" dirty="0" smtClean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Учитель </a:t>
            </a: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вызывает к доске, задает задания домой, помогает</a:t>
            </a: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Когда делают математику, читают букварь</a:t>
            </a: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                                  </a:t>
            </a:r>
            <a:r>
              <a:rPr lang="ru-RU" sz="3600" b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УРОК</a:t>
            </a:r>
            <a:endParaRPr lang="ru-RU" sz="3600" b="1" dirty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7" b="99619" l="5942" r="95071">
                        <a14:backgroundMark x1="24375" y1="37587" x2="24375" y2="37587"/>
                        <a14:backgroundMark x1="77380" y1="48000" x2="77380" y2="48000"/>
                        <a14:backgroundMark x1="73599" y1="62794" x2="73599" y2="62794"/>
                        <a14:backgroundMark x1="16610" y1="69714" x2="16610" y2="69714"/>
                        <a14:backgroundMark x1="52194" y1="81397" x2="52194" y2="81397"/>
                        <a14:backgroundMark x1="82309" y1="62603" x2="82309" y2="6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590"/>
            <a:ext cx="4179155" cy="44444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5" b="97375" l="2118" r="97647">
                        <a14:foregroundMark x1="82000" y1="44750" x2="82000" y2="44750"/>
                        <a14:foregroundMark x1="88824" y1="42625" x2="88824" y2="42625"/>
                        <a14:foregroundMark x1="90941" y1="43125" x2="90941" y2="43125"/>
                        <a14:foregroundMark x1="92471" y1="42750" x2="92471" y2="42750"/>
                        <a14:foregroundMark x1="93412" y1="44375" x2="93412" y2="44375"/>
                        <a14:foregroundMark x1="76941" y1="24500" x2="76941" y2="24500"/>
                        <a14:foregroundMark x1="44118" y1="34375" x2="44118" y2="34375"/>
                        <a14:foregroundMark x1="36118" y1="32125" x2="36118" y2="32125"/>
                        <a14:foregroundMark x1="44118" y1="88500" x2="44118" y2="88500"/>
                        <a14:foregroundMark x1="43529" y1="91000" x2="43529" y2="91000"/>
                        <a14:foregroundMark x1="19294" y1="86250" x2="19294" y2="86250"/>
                        <a14:foregroundMark x1="13882" y1="80125" x2="13882" y2="80125"/>
                        <a14:foregroundMark x1="9882" y1="84500" x2="9882" y2="84500"/>
                        <a14:foregroundMark x1="86824" y1="66375" x2="86824" y2="66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889" y="3163777"/>
            <a:ext cx="3925111" cy="369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02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«Школьные объяснялки 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4048" y="1371602"/>
            <a:ext cx="4529468" cy="429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        </a:t>
            </a:r>
            <a:r>
              <a:rPr lang="ru-RU" sz="2000" b="1" u="sng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 </a:t>
            </a:r>
            <a:r>
              <a:rPr lang="ru-RU" sz="2000" b="1" u="sng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кому в </a:t>
            </a:r>
            <a:r>
              <a:rPr lang="ru-RU" sz="2000" b="1" u="sng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школе обращаются</a:t>
            </a:r>
            <a:r>
              <a:rPr lang="ru-RU" sz="2000" b="1" u="sng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?</a:t>
            </a:r>
            <a:endParaRPr lang="ru-RU" sz="2000" b="1" u="sng" dirty="0" smtClean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Вежливо, по руке;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Подходят и говорят «можно вам задать вопрос?»;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На «вы» и по имени-отчеству;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        </a:t>
            </a:r>
            <a:r>
              <a:rPr lang="ru-RU" sz="3600" b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 УЧИТЕЛЮ</a:t>
            </a:r>
            <a:endParaRPr lang="ru-RU" sz="3600" b="1" dirty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7" b="99619" l="5942" r="95071">
                        <a14:backgroundMark x1="24375" y1="37587" x2="24375" y2="37587"/>
                        <a14:backgroundMark x1="77380" y1="48000" x2="77380" y2="48000"/>
                        <a14:backgroundMark x1="73599" y1="62794" x2="73599" y2="62794"/>
                        <a14:backgroundMark x1="16610" y1="69714" x2="16610" y2="69714"/>
                        <a14:backgroundMark x1="52194" y1="81397" x2="52194" y2="81397"/>
                        <a14:backgroundMark x1="82309" y1="62603" x2="82309" y2="6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590"/>
            <a:ext cx="4179155" cy="44444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10" r="100000">
                        <a14:foregroundMark x1="38486" y1="23396" x2="38486" y2="23396"/>
                        <a14:foregroundMark x1="44928" y1="23270" x2="44928" y2="23270"/>
                        <a14:foregroundMark x1="46216" y1="22516" x2="46216" y2="22516"/>
                        <a14:foregroundMark x1="43478" y1="28805" x2="43478" y2="28805"/>
                        <a14:foregroundMark x1="43639" y1="27799" x2="43639" y2="27799"/>
                        <a14:foregroundMark x1="35749" y1="28805" x2="35749" y2="28805"/>
                        <a14:foregroundMark x1="36232" y1="59748" x2="36232" y2="59748"/>
                        <a14:foregroundMark x1="36071" y1="51321" x2="36071" y2="51321"/>
                        <a14:foregroundMark x1="30596" y1="51824" x2="30596" y2="51824"/>
                        <a14:foregroundMark x1="24477" y1="73082" x2="24477" y2="7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378" y="3685331"/>
            <a:ext cx="2540000" cy="325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19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«Школьные объяснялки 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302" y="1285504"/>
            <a:ext cx="4540102" cy="4297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u="sng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Чтобы </a:t>
            </a:r>
            <a:r>
              <a:rPr lang="ru-RU" sz="2400" b="1" u="sng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это получилось на уроке, нужно:</a:t>
            </a:r>
            <a:endParaRPr lang="ru-RU" sz="2400" b="1" u="sng" dirty="0" smtClean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Хорошо себя вести</a:t>
            </a: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Слушать учителя</a:t>
            </a: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;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Поднять руку, встать из-за парты, сказать громко;</a:t>
            </a:r>
            <a:endParaRPr lang="ru-RU" sz="3600" b="1" dirty="0">
              <a:solidFill>
                <a:schemeClr val="accent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7" b="99619" l="5942" r="95071">
                        <a14:backgroundMark x1="24375" y1="37587" x2="24375" y2="37587"/>
                        <a14:backgroundMark x1="77380" y1="48000" x2="77380" y2="48000"/>
                        <a14:backgroundMark x1="73599" y1="62794" x2="73599" y2="62794"/>
                        <a14:backgroundMark x1="16610" y1="69714" x2="16610" y2="69714"/>
                        <a14:backgroundMark x1="52194" y1="81397" x2="52194" y2="81397"/>
                        <a14:backgroundMark x1="82309" y1="62603" x2="82309" y2="6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590"/>
            <a:ext cx="4179155" cy="4444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34048" y="4369981"/>
            <a:ext cx="37253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Привлечь к себе </a:t>
            </a:r>
          </a:p>
          <a:p>
            <a:pPr algn="ctr"/>
            <a:r>
              <a:rPr lang="ru-RU" sz="3600" b="1" dirty="0" smtClean="0">
                <a:solidFill>
                  <a:schemeClr val="accent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внимание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6" b="97537" l="5683" r="98134">
                        <a14:backgroundMark x1="39525" y1="55497" x2="39525" y2="55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493" y="3434315"/>
            <a:ext cx="3704507" cy="357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43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297</TotalTime>
  <Words>427</Words>
  <Application>Microsoft Office PowerPoint</Application>
  <PresentationFormat>Произвольный</PresentationFormat>
  <Paragraphs>91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Аспект</vt:lpstr>
      <vt:lpstr>Родительское собрание на тему: «В школу с радостью»</vt:lpstr>
      <vt:lpstr>Презентация PowerPoint</vt:lpstr>
      <vt:lpstr>Задачи собрания</vt:lpstr>
      <vt:lpstr>«Школа»</vt:lpstr>
      <vt:lpstr>«Серьезный момент»</vt:lpstr>
      <vt:lpstr>Презентация PowerPoint</vt:lpstr>
      <vt:lpstr>«Школьные объяснялки »</vt:lpstr>
      <vt:lpstr>«Школьные объяснялки »</vt:lpstr>
      <vt:lpstr>«Школьные объяснялки »</vt:lpstr>
      <vt:lpstr>«Школьные объяснялки »</vt:lpstr>
      <vt:lpstr>«Школьные объяснялки »</vt:lpstr>
      <vt:lpstr>«Школьные объяснялки »</vt:lpstr>
      <vt:lpstr>Список использованных ресурсов:</vt:lpstr>
      <vt:lpstr>УСПЕХОВ ВАМ И ДЕТЯМ!!!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Родительское собрание на тему: Урок родителям</dc:title>
  <dc:creator>cso_sis</dc:creator>
  <cp:lastModifiedBy>qwertyuio</cp:lastModifiedBy>
  <cp:revision>20</cp:revision>
  <dcterms:created xsi:type="dcterms:W3CDTF">2019-10-04T05:12:22Z</dcterms:created>
  <dcterms:modified xsi:type="dcterms:W3CDTF">2020-03-20T10:35:27Z</dcterms:modified>
</cp:coreProperties>
</file>