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5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48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05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89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5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1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94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26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7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0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E56E-A589-4824-BCF2-1E18295202C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CAE3-30D1-4B35-A61D-535C50483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4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2ahUKEwj_-d_otZnZAhXFDSwKHYa9Ao8QjRx6BAgAEAY&amp;url=http://www.greenmama.ru/nid/1309023/&amp;psig=AOvVaw2CRVPYG1aazXIYVC4R7_Hu&amp;ust=15182858800662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google.ru/url?sa=i&amp;rct=j&amp;q=&amp;esrc=s&amp;source=images&amp;cd=&amp;ved=2ahUKEwiL1qnYtZnZAhVFDiwKHbKJDp8QjRx6BAgAEAY&amp;url=http://www.playcast.ru/view/9787616/8359468bea0bcdad68bb6f392e0e71f882b6272dpl&amp;psig=AOvVaw0m3vZl7l8Ba1l1eixijfv1&amp;ust=151828582082064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2ahUKEwjy_Oq135vZAhUIWywKHa7zDHQQjRx6BAgAEAY&amp;url=http://ru.coolclips.com/m/%D0%B2%D0%B5%D0%BA%D1%82%D0%BE%D1%80%D0%BE%D0%B2/vc011122/%D1%88%D0%BA%D0%BE%D0%BB%D1%8C%D0%BD%D1%8B%D0%B9-%D0%BF%D1%80%D0%BE%D0%B5%D0%BA%D1%82,-%D0%BC%D0%B0%D1%82%D0%B5%D0%BC%D0%B0%D1%82%D0%B8%D0%BA%D0%B0/&amp;psig=AOvVaw3sRgYKHTDZrShUGkARRQ0p&amp;ust=1518365723869737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s://www.google.ru/url?sa=i&amp;rct=j&amp;q=&amp;esrc=s&amp;source=images&amp;cd=&amp;cad=rja&amp;uact=8&amp;ved=2ahUKEwi2xIfk3ZvZAhUE1ywKHZa4AWIQjRx6BAgAEAY&amp;url=https://demiart.ru/forum/index.php?showtopic=76047&amp;st=45&amp;psig=AOvVaw07ysMFXEAsrNj_grMg_2Ab&amp;ust=15183653018816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2ahUKEwiTiMP83pvZAhVCjiwKHcbiCY0QjRx6BAgAEAY&amp;url=http://mdou-64.caduk.ru/p56aa1.html&amp;psig=AOvVaw04kG0sf6e5o-3MbX35fGzy&amp;ust=1518365642342314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://ru.coolclips.com/m/%D0%B2%D0%B5%D0%BA%D1%82%D0%BE%D1%80%D0%BE%D0%B2/vc011114/%D1%88%D0%BA%D0%BE%D0%BB%D1%8C%D0%BD%D1%8B%D0%B9-%D0%BF%D1%80%D0%BE%D0%B5%D0%BA%D1%82,-%D0%BC%D0%B0%D1%82%D0%B5%D0%BC%D0%B0%D1%82%D0%B8%D0%BA%D0%B0/" TargetMode="External"/><Relationship Id="rId4" Type="http://schemas.openxmlformats.org/officeDocument/2006/relationships/hyperlink" Target="http://www.google.ru/url?sa=i&amp;rct=j&amp;q=&amp;esrc=s&amp;source=images&amp;cd=&amp;cad=rja&amp;uact=8&amp;ved=2ahUKEwig3-yu3pvZAhWLFCwKHaZUCsoQjRx6BAgAEAY&amp;url=http://mathskillbuilder.org/RUS/%D0%BE%D0%BD%D0%BB%D0%B0%D0%B9%D0%BD_%D1%82%D1%80%D0%B5%D0%BD%D0%B0%D0%B6%D0%B5%D1%80_%D0%BF%D0%BE_%D0%BC%D0%B0%D1%82%D0%B5%D0%BC%D0%B0%D1%82%D0%B8%D0%BA%D0%B5.html&amp;psig=AOvVaw0mFsBczIwmH-pR4nD4BNEy&amp;ust=1518365466454967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hyperlink" Target="https://www.google.ru/url?sa=i&amp;rct=j&amp;q=&amp;esrc=s&amp;source=images&amp;cd=&amp;cad=rja&amp;uact=8&amp;ved=2ahUKEwiBu9C-spTZAhXDh6YKHTFyAdMQjRx6BAgAEAY&amp;url=https://xn--80apfevho.xn--p1ai/%D0%BF%D0%BE%D0%B8%D1%81%D0%BA/%D1%84%D1%80%D1%83%D0%BA%D1%82%D0%BE%D0%B2%D1%8B%D0%B5%20%D0%B4%D0%B5%D1%80%D0%B5%D0%B2%D1%8C%D1%8F/&amp;psig=AOvVaw2Cn9tCd4Cf071DSjX18hYf&amp;ust=1518113169862436" TargetMode="Externa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7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17" Type="http://schemas.openxmlformats.org/officeDocument/2006/relationships/image" Target="../media/image21.png"/><Relationship Id="rId2" Type="http://schemas.openxmlformats.org/officeDocument/2006/relationships/hyperlink" Target="https://www.google.ru/url?sa=i&amp;rct=j&amp;q=&amp;esrc=s&amp;source=images&amp;cd=&amp;cad=rja&amp;uact=8&amp;ved=2ahUKEwiBu9C-spTZAhXDh6YKHTFyAdMQjRx6BAgAEAY&amp;url=https://xn--80apfevho.xn--p1ai/%D0%BF%D0%BE%D0%B8%D1%81%D0%BA/%D1%84%D1%80%D1%83%D0%BA%D1%82%D0%BE%D0%B2%D1%8B%D0%B5%20%D0%B4%D0%B5%D1%80%D0%B5%D0%B2%D1%8C%D1%8F/&amp;psig=AOvVaw2Cn9tCd4Cf071DSjX18hYf&amp;ust=1518113169862436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33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hyperlink" Target="https://www.google.ru/url?sa=i&amp;rct=j&amp;q=&amp;esrc=s&amp;source=images&amp;cd=&amp;cad=rja&amp;uact=8&amp;ved=2ahUKEwi8ge3SsZnZAhWFFSwKHTIDBtcQjRx6BAgAEAY&amp;url=https://bankoboev.ru/fon_rybki_v_ozere.j.htm&amp;psig=AOvVaw1wyYzXwF5k8NYVdv2ios7n&amp;ust=15182847577503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google.ru/url?sa=i&amp;rct=j&amp;q=&amp;esrc=s&amp;source=images&amp;cd=&amp;cad=rja&amp;uact=8&amp;ved=2ahUKEwiwnbDzsZnZAhVFhSwKHWR-BikQjRx6BAgAEAY&amp;url=http://clipartmania.ru/gallery/fish/61754-ryba-66.html&amp;psig=AOvVaw3dpEYz2cLdu0INendk-sUz&amp;ust=15182848024903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hyperlink" Target="https://www.google.ru/url?sa=i&amp;rct=j&amp;q=&amp;esrc=s&amp;source=images&amp;cd=&amp;cad=rja&amp;uact=8&amp;ved=2ahUKEwi8ge3SsZnZAhWFFSwKHTIDBtcQjRx6BAgAEAY&amp;url=https://bankoboev.ru/fon_rybki_v_ozere.j.htm&amp;psig=AOvVaw1wyYzXwF5k8NYVdv2ios7n&amp;ust=15182847577503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google.ru/url?sa=i&amp;rct=j&amp;q=&amp;esrc=s&amp;source=images&amp;cd=&amp;cad=rja&amp;uact=8&amp;ved=2ahUKEwiwnbDzsZnZAhVFhSwKHWR-BikQjRx6BAgAEAY&amp;url=http://clipartmania.ru/gallery/fish/61754-ryba-66.html&amp;psig=AOvVaw3dpEYz2cLdu0INendk-sUz&amp;ust=151828480249039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ru/url?sa=i&amp;rct=j&amp;q=&amp;esrc=s&amp;source=images&amp;cd=&amp;cad=rja&amp;uact=8&amp;ved=2ahUKEwiEgJnNoZTZAhXIiCwKHYEZD6MQjRx6BAgAEAY&amp;url=https://giphy.com/gifs/cle-state-moon-sky-3ohzdOkKPAmU2ihkuk&amp;psig=AOvVaw0tKvcoQZnFmsmRjAW3Pw3p&amp;ust=15181085951268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www.google.ru/url?sa=i&amp;rct=j&amp;q=&amp;esrc=s&amp;source=images&amp;cd=&amp;cad=rja&amp;uact=8&amp;ved=2ahUKEwjd1OjAtJnZAhUJ1iwKHUN4DVgQjRx6BAgAEAY&amp;url=https://wordassociations.net/ru/pictures?id=barretr-Earth&amp;psig=AOvVaw3VibAqm433EP6pMCtLZVry&amp;ust=15182855251702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oogle.ru/url?sa=i&amp;rct=j&amp;q=&amp;esrc=s&amp;source=images&amp;cd=&amp;cad=rja&amp;uact=8&amp;ved=2ahUKEwiF5ciAtpnZAhWDhSwKHYVXC2sQjRx6BAgAEAY&amp;url=http://school4you.ru/blaise-pascal/&amp;psig=AOvVaw3K0vlvdWZ1snl19afL2tez&amp;ust=15182859347948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ru/url?sa=i&amp;rct=j&amp;q=&amp;esrc=s&amp;source=images&amp;cd=&amp;cad=rja&amp;uact=8&amp;ved=2ahUKEwiEgJnNoZTZAhXIiCwKHYEZD6MQjRx6BAgAEAY&amp;url=https://giphy.com/gifs/cle-state-moon-sky-3ohzdOkKPAmU2ihkuk&amp;psig=AOvVaw0tKvcoQZnFmsmRjAW3Pw3p&amp;ust=15181085951268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2ahUKEwjx-sCnoJTZAhUFXCwKHbczDnUQjRx6BAgAEAY&amp;url=http://pedsovet.su/load/411-1-0-48195&amp;psig=AOvVaw0BgHbHhQ_qbB_nAXGAYzYI&amp;ust=15181082976526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мультяшное пол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28" cy="6842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доброе утро солнце гиф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552728" cy="3276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52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1484784"/>
            <a:ext cx="6609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Загадочное событие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3441" y="2564904"/>
            <a:ext cx="52460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Масса слонихи со слонёнком равна </a:t>
            </a:r>
            <a:r>
              <a:rPr lang="ru-RU" sz="2800" b="1" dirty="0" smtClean="0"/>
              <a:t>7,2 </a:t>
            </a:r>
            <a:r>
              <a:rPr lang="ru-RU" sz="2800" b="1" dirty="0"/>
              <a:t>т. Какую массу имеет слонёнок, если он легче слонихи на 4,8 т.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1887" y="5013176"/>
            <a:ext cx="1925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Ответ</a:t>
            </a:r>
            <a:r>
              <a:rPr lang="en-US" sz="2800" b="1" dirty="0"/>
              <a:t>: </a:t>
            </a:r>
            <a:r>
              <a:rPr lang="ru-RU" sz="2800" b="1" dirty="0" smtClean="0"/>
              <a:t>1,2т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934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ультяшное пол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4"/>
            <a:ext cx="9144000" cy="6848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9244" y="3532368"/>
            <a:ext cx="56166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 Математики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Фантазии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780928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0,23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1934" y="1743157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0,3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578" y="2420888"/>
            <a:ext cx="728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1,54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80684" y="641594"/>
            <a:ext cx="883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100,1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49879" y="2560791"/>
            <a:ext cx="57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9,4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836712"/>
            <a:ext cx="728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2,05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десятичные дроби пнг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321"/>
          <a:stretch/>
        </p:blipFill>
        <p:spPr bwMode="auto">
          <a:xfrm>
            <a:off x="14243" y="3698578"/>
            <a:ext cx="2857500" cy="1991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мультяшная математика пнг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4" y="2042676"/>
            <a:ext cx="2987824" cy="2207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атематика пнг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34" y="214530"/>
            <a:ext cx="2880320" cy="2346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математика пнг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33" y="4694121"/>
            <a:ext cx="2421412" cy="194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мультяшный са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93" y="643971"/>
            <a:ext cx="3278428" cy="32602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23550" y="1092238"/>
            <a:ext cx="2592288" cy="196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68" y="3313249"/>
            <a:ext cx="3452771" cy="33484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491880" y="4077146"/>
            <a:ext cx="2448272" cy="165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93"/>
            <a:ext cx="3113909" cy="3202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223" y="1310299"/>
            <a:ext cx="1936749" cy="168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69940" y="41711"/>
            <a:ext cx="55371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«Волшебный сад»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59541" y="1246137"/>
                <a:ext cx="1979890" cy="202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" y="1246137"/>
                <a:ext cx="1979890" cy="2025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84607" y="1523487"/>
            <a:ext cx="39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4" name="Прямоугольник 63"/>
              <p:cNvSpPr/>
              <p:nvPr/>
            </p:nvSpPr>
            <p:spPr>
              <a:xfrm>
                <a:off x="659541" y="1739281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" y="1739281"/>
                <a:ext cx="56457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5" name="Прямоугольник 64"/>
              <p:cNvSpPr/>
              <p:nvPr/>
            </p:nvSpPr>
            <p:spPr>
              <a:xfrm>
                <a:off x="938630" y="1724237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30" y="1724237"/>
                <a:ext cx="38343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6" name="Прямоугольник 65"/>
              <p:cNvSpPr/>
              <p:nvPr/>
            </p:nvSpPr>
            <p:spPr>
              <a:xfrm>
                <a:off x="1125030" y="2202337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30" y="2202337"/>
                <a:ext cx="56457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Прямоугольник 66"/>
              <p:cNvSpPr/>
              <p:nvPr/>
            </p:nvSpPr>
            <p:spPr>
              <a:xfrm>
                <a:off x="1510020" y="2202336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20" y="2202336"/>
                <a:ext cx="56457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8" name="Прямоугольник 67"/>
              <p:cNvSpPr/>
              <p:nvPr/>
            </p:nvSpPr>
            <p:spPr>
              <a:xfrm>
                <a:off x="1871855" y="2214811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855" y="2214811"/>
                <a:ext cx="56457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3491880" y="4077146"/>
                <a:ext cx="2573140" cy="1592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,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</m:eqAr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,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077146"/>
                <a:ext cx="2573140" cy="1592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3382004" y="4103921"/>
            <a:ext cx="496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</a:t>
            </a:r>
            <a:endParaRPr lang="ru-RU" sz="5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2" name="Прямоугольник 71"/>
              <p:cNvSpPr/>
              <p:nvPr/>
            </p:nvSpPr>
            <p:spPr>
              <a:xfrm>
                <a:off x="4361495" y="4543656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95" y="4543656"/>
                <a:ext cx="38343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3" name="Прямоугольник 72"/>
              <p:cNvSpPr/>
              <p:nvPr/>
            </p:nvSpPr>
            <p:spPr>
              <a:xfrm>
                <a:off x="3992261" y="4543655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61" y="4543655"/>
                <a:ext cx="56457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Прямоугольник 73"/>
              <p:cNvSpPr/>
              <p:nvPr/>
            </p:nvSpPr>
            <p:spPr>
              <a:xfrm>
                <a:off x="3608822" y="4023322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822" y="4023322"/>
                <a:ext cx="56457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рямоугольник 74"/>
          <p:cNvSpPr/>
          <p:nvPr/>
        </p:nvSpPr>
        <p:spPr>
          <a:xfrm>
            <a:off x="6092049" y="1123617"/>
            <a:ext cx="2807831" cy="1931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6058814" y="1162360"/>
                <a:ext cx="2929007" cy="1651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𝟖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 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14" y="1162360"/>
                <a:ext cx="2929007" cy="1651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051053" y="1462628"/>
            <a:ext cx="37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8" name="Прямоугольник 77"/>
              <p:cNvSpPr/>
              <p:nvPr/>
            </p:nvSpPr>
            <p:spPr>
              <a:xfrm>
                <a:off x="6732241" y="2226038"/>
                <a:ext cx="4320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1" y="2226038"/>
                <a:ext cx="432048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9" name="Прямоугольник 78"/>
              <p:cNvSpPr/>
              <p:nvPr/>
            </p:nvSpPr>
            <p:spPr>
              <a:xfrm>
                <a:off x="6938874" y="2184782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874" y="2184782"/>
                <a:ext cx="383438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0" name="Прямоугольник 79"/>
              <p:cNvSpPr/>
              <p:nvPr/>
            </p:nvSpPr>
            <p:spPr>
              <a:xfrm>
                <a:off x="6192544" y="1132604"/>
                <a:ext cx="12378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ru-RU" sz="3600" b="1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44" y="1132604"/>
                <a:ext cx="1237839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981609" y="1310299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213467" y="1310298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639853" y="1841157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90821" y="1854455"/>
            <a:ext cx="280825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361709" y="1276262"/>
            <a:ext cx="314475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93575" y="1287147"/>
            <a:ext cx="272041" cy="4139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8028384" y="1276262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546535" y="1770844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511636" y="1755015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419982" y="4121315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675087" y="4121315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695774" y="4121315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094529" y="5172757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068475" y="4669653"/>
            <a:ext cx="360040" cy="413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4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мультяшный са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1" y="100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93" y="643971"/>
            <a:ext cx="3278428" cy="326021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092049" y="1123617"/>
            <a:ext cx="2807831" cy="1931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3" y="3439040"/>
            <a:ext cx="3452771" cy="33484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603629" y="4314406"/>
            <a:ext cx="2488421" cy="1667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" y="790296"/>
            <a:ext cx="2999078" cy="307813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65832" y="1246137"/>
            <a:ext cx="2073598" cy="1662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9541" y="1246137"/>
                <a:ext cx="1979890" cy="202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" y="1246137"/>
                <a:ext cx="1979890" cy="2025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4607" y="1523487"/>
            <a:ext cx="39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58814" y="1162360"/>
                <a:ext cx="2929007" cy="1651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𝟖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,  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14" y="1162360"/>
                <a:ext cx="2929007" cy="165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51053" y="1462628"/>
            <a:ext cx="37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73764" y="4287631"/>
                <a:ext cx="2573140" cy="1592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,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</m:eqAr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,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64" y="4287631"/>
                <a:ext cx="2573140" cy="1592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563888" y="4314406"/>
            <a:ext cx="496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69940" y="41711"/>
            <a:ext cx="55371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«Волшебный сад»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543379" y="4754141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79" y="4754141"/>
                <a:ext cx="38343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4174145" y="4754140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45" y="4754140"/>
                <a:ext cx="56457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790706" y="4233807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06" y="4233807"/>
                <a:ext cx="56457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659541" y="1739281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" y="1739281"/>
                <a:ext cx="56457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938630" y="1724237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30" y="1724237"/>
                <a:ext cx="38343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Прямоугольник 32"/>
              <p:cNvSpPr/>
              <p:nvPr/>
            </p:nvSpPr>
            <p:spPr>
              <a:xfrm>
                <a:off x="1125030" y="2202337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30" y="2202337"/>
                <a:ext cx="564578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1510020" y="2202336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20" y="2202336"/>
                <a:ext cx="56457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1871855" y="2214811"/>
                <a:ext cx="564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855" y="2214811"/>
                <a:ext cx="564578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6732241" y="2226038"/>
                <a:ext cx="4320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1" y="2226038"/>
                <a:ext cx="432048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6938874" y="2184782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874" y="2184782"/>
                <a:ext cx="383438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6192544" y="1132604"/>
                <a:ext cx="12378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ru-RU" sz="3600" b="1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44" y="1132604"/>
                <a:ext cx="1237839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457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зеро мультяшно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1414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980090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(2</a:t>
            </a:r>
            <a:r>
              <a:rPr lang="ru-RU" sz="2400" dirty="0" smtClean="0"/>
              <a:t>,34 + </a:t>
            </a:r>
            <a:r>
              <a:rPr lang="en-US" sz="2400" dirty="0" smtClean="0"/>
              <a:t>x</a:t>
            </a:r>
            <a:r>
              <a:rPr lang="ru-RU" sz="2400" dirty="0" smtClean="0"/>
              <a:t>) – 8,5 = 4,73</a:t>
            </a:r>
            <a:endParaRPr lang="ru-RU" sz="2400" dirty="0"/>
          </a:p>
        </p:txBody>
      </p:sp>
      <p:pic>
        <p:nvPicPr>
          <p:cNvPr id="8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03" y="4482828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0276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141" y="3000454"/>
            <a:ext cx="32640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x – 20</a:t>
            </a:r>
            <a:r>
              <a:rPr lang="ru-RU" sz="2400" dirty="0" smtClean="0"/>
              <a:t>,8) + 12,17 = 22,2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3" y="5303376"/>
            <a:ext cx="316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5,05 – (</a:t>
            </a:r>
            <a:r>
              <a:rPr lang="en-US" sz="2400" dirty="0" smtClean="0"/>
              <a:t>y – 0</a:t>
            </a:r>
            <a:r>
              <a:rPr lang="ru-RU" sz="2400" dirty="0" smtClean="0"/>
              <a:t>,76) = 2,075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9528" y="332656"/>
            <a:ext cx="735810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«Озеро неизвестности»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882">
            <a:off x="59277" y="5152406"/>
            <a:ext cx="2608265" cy="1528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54">
            <a:off x="6638889" y="4310010"/>
            <a:ext cx="2440351" cy="90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7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озеро мультяшно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1414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82828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рыба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41414"/>
            <a:ext cx="3650393" cy="237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0914" y="2924944"/>
            <a:ext cx="22089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ru-RU" sz="4000" dirty="0" smtClean="0">
                <a:solidFill>
                  <a:srgbClr val="FF0000"/>
                </a:solidFill>
              </a:rPr>
              <a:t> = 10,89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502" y="5168072"/>
            <a:ext cx="23506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  </a:t>
            </a:r>
            <a:r>
              <a:rPr lang="ru-RU" sz="4000" dirty="0" smtClean="0">
                <a:solidFill>
                  <a:srgbClr val="FF0000"/>
                </a:solidFill>
              </a:rPr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3,735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924944"/>
            <a:ext cx="21602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ru-RU" sz="4000" dirty="0" smtClean="0">
                <a:solidFill>
                  <a:srgbClr val="FF0000"/>
                </a:solidFill>
              </a:rPr>
              <a:t> = 30,83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2187" y="332656"/>
            <a:ext cx="24127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882">
            <a:off x="59277" y="5152406"/>
            <a:ext cx="2608265" cy="15284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454">
            <a:off x="6638889" y="4310010"/>
            <a:ext cx="2440351" cy="90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1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гифка ракета летит к планет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"/>
            <a:ext cx="9939194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земля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90" y="-171400"/>
            <a:ext cx="3132683" cy="303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3140967"/>
            <a:ext cx="313411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Летим домой! Ура!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6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700808"/>
            <a:ext cx="620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696" y="3424615"/>
            <a:ext cx="595275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Придумать и решить 3 задачи, которые решаются с помощью уравнения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2564904"/>
            <a:ext cx="496855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1) сегодня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я узнал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...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2) было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трудно…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3) 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понял, что…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4) 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научился…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5) 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смог…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6)было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интересно узнать, что…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7) меня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удивило…</a:t>
            </a:r>
          </a:p>
          <a:p>
            <a:pPr lvl="1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8) мне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захотелось…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3654" y="1340768"/>
            <a:ext cx="347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3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1628800"/>
            <a:ext cx="5423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«Предмет математика столь серьезен, что не следует упускать ни одной возможности сделать его более занимательным»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931876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Блез</a:t>
            </a:r>
            <a:r>
              <a:rPr lang="ru-RU" sz="2400" i="1" dirty="0" smtClean="0"/>
              <a:t> Паскаль</a:t>
            </a:r>
            <a:endParaRPr lang="ru-RU" sz="2400" i="1" dirty="0"/>
          </a:p>
        </p:txBody>
      </p:sp>
      <p:pic>
        <p:nvPicPr>
          <p:cNvPr id="5122" name="Picture 2" descr="Картинки по запросу блез паскаль пнг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735917" cy="2735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33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гифка ракета летит к планет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"/>
            <a:ext cx="9939194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3718" y="3326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67807"/>
            <a:ext cx="4310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Планета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МиФ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8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1704057"/>
            <a:ext cx="66828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путешествия: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«Сложение и вычитание десятичных дробей»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760042"/>
            <a:ext cx="6984776" cy="4981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      </a:t>
            </a:r>
            <a:r>
              <a:rPr lang="en-US" sz="2400" dirty="0" smtClean="0"/>
              <a:t>1) </a:t>
            </a:r>
            <a:r>
              <a:rPr lang="ru-RU" sz="2400" dirty="0" smtClean="0"/>
              <a:t>Как называется результат сложения?</a:t>
            </a:r>
          </a:p>
          <a:p>
            <a:pPr marL="0" indent="0">
              <a:buNone/>
            </a:pPr>
            <a:r>
              <a:rPr lang="ru-RU" sz="2400" dirty="0" smtClean="0"/>
              <a:t>         2) Как найти неизвестное слагаемое?</a:t>
            </a:r>
          </a:p>
          <a:p>
            <a:pPr marL="0" indent="0">
              <a:buNone/>
            </a:pPr>
            <a:r>
              <a:rPr lang="ru-RU" sz="2400" dirty="0" smtClean="0"/>
              <a:t>         3) Какие свойства сложения вы знаете?</a:t>
            </a:r>
          </a:p>
          <a:p>
            <a:pPr marL="0" indent="0">
              <a:buNone/>
            </a:pPr>
            <a:r>
              <a:rPr lang="ru-RU" sz="2400" dirty="0" smtClean="0"/>
              <a:t>         4) Сформулируйте переместительное свойство сложения.</a:t>
            </a:r>
          </a:p>
          <a:p>
            <a:pPr marL="0" indent="0">
              <a:buNone/>
            </a:pPr>
            <a:r>
              <a:rPr lang="ru-RU" sz="2400" dirty="0" smtClean="0"/>
              <a:t>5) Сочетательное свойство сложения.</a:t>
            </a:r>
          </a:p>
          <a:p>
            <a:pPr marL="0" indent="0">
              <a:buNone/>
            </a:pPr>
            <a:r>
              <a:rPr lang="ru-RU" sz="2400" dirty="0" smtClean="0"/>
              <a:t>6) Как называется результат вычитания?</a:t>
            </a:r>
          </a:p>
          <a:p>
            <a:pPr marL="0" indent="0">
              <a:buNone/>
            </a:pPr>
            <a:r>
              <a:rPr lang="ru-RU" sz="2400" dirty="0" smtClean="0"/>
              <a:t>7) Как найти неизвестное уменьшаемое?</a:t>
            </a:r>
          </a:p>
          <a:p>
            <a:pPr marL="0" indent="0">
              <a:buNone/>
            </a:pPr>
            <a:r>
              <a:rPr lang="ru-RU" sz="2400" dirty="0" smtClean="0"/>
              <a:t>8) Как найти неизвестное вычитаемое?</a:t>
            </a:r>
          </a:p>
          <a:p>
            <a:pPr marL="0" indent="0">
              <a:buNone/>
            </a:pPr>
            <a:r>
              <a:rPr lang="ru-RU" sz="2400" dirty="0" smtClean="0"/>
              <a:t>9) Как сложить или вычесть две десятичные дроби?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36712"/>
            <a:ext cx="4943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Блиц-разминка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7396" y="3435912"/>
            <a:ext cx="1224136" cy="962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0,84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3422059"/>
            <a:ext cx="1224136" cy="954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3299" y="3408205"/>
            <a:ext cx="1224136" cy="95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96336" y="3376193"/>
            <a:ext cx="1224136" cy="964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3376194"/>
            <a:ext cx="1224136" cy="964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8217" y="3382342"/>
            <a:ext cx="1224136" cy="96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22" name="Развернутая стрелка 21"/>
          <p:cNvSpPr/>
          <p:nvPr/>
        </p:nvSpPr>
        <p:spPr>
          <a:xfrm>
            <a:off x="674944" y="2224065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Развернутая стрелка 23"/>
          <p:cNvSpPr/>
          <p:nvPr/>
        </p:nvSpPr>
        <p:spPr>
          <a:xfrm>
            <a:off x="2152150" y="2193943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звернутая стрелка 25"/>
          <p:cNvSpPr/>
          <p:nvPr/>
        </p:nvSpPr>
        <p:spPr>
          <a:xfrm>
            <a:off x="3635896" y="2193943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звернутая стрелка 26"/>
          <p:cNvSpPr/>
          <p:nvPr/>
        </p:nvSpPr>
        <p:spPr>
          <a:xfrm>
            <a:off x="5222273" y="2147556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звернутая стрелка 27"/>
          <p:cNvSpPr/>
          <p:nvPr/>
        </p:nvSpPr>
        <p:spPr>
          <a:xfrm>
            <a:off x="6768244" y="2124936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112" y="2630733"/>
            <a:ext cx="14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+0,22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79750" y="256228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83937" y="2596507"/>
            <a:ext cx="9124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-1,4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92146" y="2562283"/>
            <a:ext cx="1000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+1,2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34126" y="2596510"/>
            <a:ext cx="731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2454" y="1442334"/>
            <a:ext cx="684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Починка бортового компьютера</a:t>
            </a:r>
            <a:endParaRPr lang="ru-RU" sz="3600" dirty="0"/>
          </a:p>
        </p:txBody>
      </p:sp>
      <p:sp>
        <p:nvSpPr>
          <p:cNvPr id="3" name="24-конечная звезда 2"/>
          <p:cNvSpPr/>
          <p:nvPr/>
        </p:nvSpPr>
        <p:spPr>
          <a:xfrm>
            <a:off x="1989439" y="3451349"/>
            <a:ext cx="913738" cy="904448"/>
          </a:xfrm>
          <a:prstGeom prst="star2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24-конечная звезда 24"/>
          <p:cNvSpPr/>
          <p:nvPr/>
        </p:nvSpPr>
        <p:spPr>
          <a:xfrm>
            <a:off x="4875837" y="3412217"/>
            <a:ext cx="913738" cy="904448"/>
          </a:xfrm>
          <a:prstGeom prst="star2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24-конечная звезда 29"/>
          <p:cNvSpPr/>
          <p:nvPr/>
        </p:nvSpPr>
        <p:spPr>
          <a:xfrm>
            <a:off x="6311375" y="3412217"/>
            <a:ext cx="913738" cy="904448"/>
          </a:xfrm>
          <a:prstGeom prst="star2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24-конечная звезда 30"/>
          <p:cNvSpPr/>
          <p:nvPr/>
        </p:nvSpPr>
        <p:spPr>
          <a:xfrm>
            <a:off x="2458957" y="2561058"/>
            <a:ext cx="679705" cy="646331"/>
          </a:xfrm>
          <a:prstGeom prst="star2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04234" y="2540758"/>
            <a:ext cx="45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057" y="3535110"/>
            <a:ext cx="76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24-конечная звезда 35"/>
          <p:cNvSpPr/>
          <p:nvPr/>
        </p:nvSpPr>
        <p:spPr>
          <a:xfrm>
            <a:off x="3428992" y="3429000"/>
            <a:ext cx="913738" cy="904448"/>
          </a:xfrm>
          <a:prstGeom prst="star2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7396" y="3435912"/>
            <a:ext cx="1224136" cy="962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0,84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3422059"/>
            <a:ext cx="1224136" cy="954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1,06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3299" y="3390339"/>
            <a:ext cx="1224136" cy="95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2,4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96336" y="3376193"/>
            <a:ext cx="1224136" cy="964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3376194"/>
            <a:ext cx="1224136" cy="964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8217" y="3382342"/>
            <a:ext cx="1224136" cy="96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6,4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Развернутая стрелка 21"/>
          <p:cNvSpPr/>
          <p:nvPr/>
        </p:nvSpPr>
        <p:spPr>
          <a:xfrm>
            <a:off x="674944" y="2224065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Развернутая стрелка 23"/>
          <p:cNvSpPr/>
          <p:nvPr/>
        </p:nvSpPr>
        <p:spPr>
          <a:xfrm>
            <a:off x="2152150" y="2193943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звернутая стрелка 25"/>
          <p:cNvSpPr/>
          <p:nvPr/>
        </p:nvSpPr>
        <p:spPr>
          <a:xfrm>
            <a:off x="3635896" y="2193943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звернутая стрелка 26"/>
          <p:cNvSpPr/>
          <p:nvPr/>
        </p:nvSpPr>
        <p:spPr>
          <a:xfrm>
            <a:off x="5222273" y="2147556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звернутая стрелка 27"/>
          <p:cNvSpPr/>
          <p:nvPr/>
        </p:nvSpPr>
        <p:spPr>
          <a:xfrm>
            <a:off x="6768244" y="2124936"/>
            <a:ext cx="1440160" cy="1152128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112" y="2630733"/>
            <a:ext cx="14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+0,22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79750" y="256228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83937" y="2596507"/>
            <a:ext cx="9124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-1,4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92146" y="2562283"/>
            <a:ext cx="1000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+1,2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454" y="2596510"/>
            <a:ext cx="1234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+1,34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2454" y="1442334"/>
            <a:ext cx="684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Починка бортового компьютера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289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461038"/>
            <a:ext cx="6860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Космический диктант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3470491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25,4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07704" y="3483261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0,9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798496" y="3470491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2,04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52120" y="3470491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14,6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91683" y="3490812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100,9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0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космос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-33566"/>
            <a:ext cx="9188755" cy="689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3371" y="1412776"/>
            <a:ext cx="263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49100" y="2343390"/>
                <a:ext cx="5544616" cy="44012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sz="4000" dirty="0" smtClean="0"/>
                  <a:t>40 млн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4000" dirty="0" smtClean="0"/>
              </a:p>
              <a:p>
                <a:pPr marL="342900" indent="-342900">
                  <a:buAutoNum type="arabicParenR"/>
                </a:pPr>
                <a:r>
                  <a:rPr lang="ru-RU" sz="4000" dirty="0" smtClean="0"/>
                  <a:t>100 лет</a:t>
                </a:r>
              </a:p>
              <a:p>
                <a:pPr marL="342900" indent="-342900">
                  <a:buAutoNum type="arabicParenR"/>
                </a:pPr>
                <a:r>
                  <a:rPr lang="ru-RU" sz="4000" dirty="0" smtClean="0"/>
                  <a:t>500 лет</a:t>
                </a:r>
              </a:p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4) 0 </a:t>
                </a:r>
              </a:p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ru-RU" sz="4000" dirty="0" smtClean="0">
                    <a:solidFill>
                      <a:srgbClr val="FF0000"/>
                    </a:solidFill>
                  </a:rPr>
                  <a:t>СТЕКЛО НЕ ПЕРЕРАБОТАЕТСЯ В ПОЧВЕ НИКОГДА!!!</a:t>
                </a:r>
                <a:r>
                  <a:rPr lang="en-US" sz="4000" dirty="0">
                    <a:solidFill>
                      <a:srgbClr val="FF0000"/>
                    </a:solidFill>
                  </a:rPr>
                  <a:t>)</a:t>
                </a:r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100" y="2343390"/>
                <a:ext cx="5544616" cy="4401205"/>
              </a:xfrm>
              <a:prstGeom prst="rect">
                <a:avLst/>
              </a:prstGeom>
              <a:blipFill rotWithShape="1">
                <a:blip r:embed="rId4"/>
                <a:stretch>
                  <a:fillRect l="-3611" t="-2204" b="-4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267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302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 Провоторова</dc:creator>
  <cp:lastModifiedBy>sia</cp:lastModifiedBy>
  <cp:revision>35</cp:revision>
  <dcterms:created xsi:type="dcterms:W3CDTF">2018-02-07T16:41:35Z</dcterms:created>
  <dcterms:modified xsi:type="dcterms:W3CDTF">2018-02-13T10:48:46Z</dcterms:modified>
</cp:coreProperties>
</file>