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B35"/>
    <a:srgbClr val="1F2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4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5348-5AE6-4CD9-B657-1BA1862FFC6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CDCC-0AEA-4A8A-969E-93A8F336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внутренний, мужчи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0D7976BA-4651-469D-8D7A-79673A648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102"/>
            <a:ext cx="4465983" cy="535189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CABC02-816F-4579-A86B-538FDC1FB40E}"/>
              </a:ext>
            </a:extLst>
          </p:cNvPr>
          <p:cNvSpPr/>
          <p:nvPr/>
        </p:nvSpPr>
        <p:spPr>
          <a:xfrm>
            <a:off x="1297096" y="-125114"/>
            <a:ext cx="654980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cap="none" spc="0" dirty="0">
                <a:ln w="9525">
                  <a:solidFill>
                    <a:srgbClr val="1F2837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 </a:t>
            </a:r>
          </a:p>
          <a:p>
            <a:pPr algn="ctr"/>
            <a:r>
              <a:rPr lang="ru-RU" sz="5000" b="1" dirty="0">
                <a:ln w="9525">
                  <a:solidFill>
                    <a:srgbClr val="1F2837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1452 г.-1519 г. (67 лет)</a:t>
            </a:r>
            <a:endParaRPr lang="ru-RU" sz="5000" b="1" cap="none" spc="0" dirty="0">
              <a:ln w="9525">
                <a:solidFill>
                  <a:srgbClr val="1F2837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07A7BE-B284-41D3-A76C-301220BB68D7}"/>
              </a:ext>
            </a:extLst>
          </p:cNvPr>
          <p:cNvSpPr/>
          <p:nvPr/>
        </p:nvSpPr>
        <p:spPr>
          <a:xfrm>
            <a:off x="4678019" y="1816884"/>
            <a:ext cx="4200940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числу титанов Возрождения относится прежде всего Леонардо да Винчи. Он был не только гениальным живописцем, скульптором и архитектором, но и великим ученым, инженером и изобретателем. По масштабу, многогранности и сложности личности с ним не может сравниться никто.</a:t>
            </a:r>
            <a:endParaRPr lang="ru-RU" sz="1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124C1C-2B21-4766-8A46-50F860620854}"/>
              </a:ext>
            </a:extLst>
          </p:cNvPr>
          <p:cNvSpPr/>
          <p:nvPr/>
        </p:nvSpPr>
        <p:spPr>
          <a:xfrm>
            <a:off x="1527363" y="0"/>
            <a:ext cx="761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из жизни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43B69E-A7AC-416D-84CB-DA44EC3D2958}"/>
              </a:ext>
            </a:extLst>
          </p:cNvPr>
          <p:cNvSpPr/>
          <p:nvPr/>
        </p:nvSpPr>
        <p:spPr>
          <a:xfrm>
            <a:off x="1099931" y="769441"/>
            <a:ext cx="4585252" cy="62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spc="-5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виртуозно играл на лире.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“золотое сечение” ввел Леонардо да Винчи. Он еще называл это “божественная пропорция”.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Леонардо очень хотелось изучить подводный мир: он создал множество руководств по погружению под воду, сконструировал дыхательный аппарат и сделал описания приспособлений для подводного плавания.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Леонардо стал первым, кто объяснил причину того, что Луна светит ночью.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343DF-7187-40C3-BB30-63E4E1192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1" r="7006"/>
          <a:stretch/>
        </p:blipFill>
        <p:spPr>
          <a:xfrm>
            <a:off x="5713369" y="769441"/>
            <a:ext cx="3402445" cy="30068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F64B19-28C3-47C2-B9F4-696D4AC9E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7" t="20870" r="12967" b="27150"/>
          <a:stretch/>
        </p:blipFill>
        <p:spPr>
          <a:xfrm>
            <a:off x="5713369" y="3429000"/>
            <a:ext cx="340244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0F85CB11-A7EB-4628-ACF6-12FF54E9F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5845" r="3910" b="25352"/>
          <a:stretch/>
        </p:blipFill>
        <p:spPr>
          <a:xfrm>
            <a:off x="6496733" y="0"/>
            <a:ext cx="2647268" cy="228703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1E2994-2365-4322-8177-5F41980956E4}"/>
              </a:ext>
            </a:extLst>
          </p:cNvPr>
          <p:cNvSpPr/>
          <p:nvPr/>
        </p:nvSpPr>
        <p:spPr>
          <a:xfrm>
            <a:off x="1386435" y="2287035"/>
            <a:ext cx="7182679" cy="48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Ему же принадлежит и открытие причины небесной синевы.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правильно изображать человека на картинах, Леонардо активно занимался анатомией – строением человеческого тела.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Леонардо да Винчи увлекался инженерным делом и занимался строительством каналов. Именно его именем был назван теоретический принцип, позволяющий определять время образования тех или иных слоев земной </a:t>
            </a:r>
            <a:r>
              <a:rPr lang="ru-RU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коры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геологическим открытиям, он пришел к выводу, что возраст Земли намного старше, нежели допускала Библия.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5CBCE5-BA86-4764-A858-6249EC44E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58816" cy="22870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3DACC-E8D6-49D7-98A8-921C364C4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816" y="0"/>
            <a:ext cx="3037916" cy="22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2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A8805E-CE0F-494D-9AE3-2E2C7EAED842}"/>
              </a:ext>
            </a:extLst>
          </p:cNvPr>
          <p:cNvSpPr/>
          <p:nvPr/>
        </p:nvSpPr>
        <p:spPr>
          <a:xfrm>
            <a:off x="1192695" y="5366895"/>
            <a:ext cx="4820989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связи нельзя не упомянуть о главной теории, сообразно которой загадочная картина – есть не что иное, как автопортрет самого автора, Леонардо да Винчи.</a:t>
            </a:r>
          </a:p>
        </p:txBody>
      </p:sp>
      <p:pic>
        <p:nvPicPr>
          <p:cNvPr id="4" name="Рисунок 3" descr="Изображение выглядит как человек, женщина, сид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64AA96AD-51CE-40F5-9BC3-22AF22F17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8"/>
          <a:stretch/>
        </p:blipFill>
        <p:spPr>
          <a:xfrm>
            <a:off x="5920641" y="2146852"/>
            <a:ext cx="3223359" cy="4711148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смотрит, фотография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32FBF768-4180-40E7-9EAF-425467A20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 r="52094" b="2732"/>
          <a:stretch/>
        </p:blipFill>
        <p:spPr>
          <a:xfrm>
            <a:off x="0" y="0"/>
            <a:ext cx="3336467" cy="49254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F740C3-42C9-4E52-8280-01468DEACC9F}"/>
              </a:ext>
            </a:extLst>
          </p:cNvPr>
          <p:cNvSpPr/>
          <p:nvPr/>
        </p:nvSpPr>
        <p:spPr>
          <a:xfrm>
            <a:off x="3336466" y="0"/>
            <a:ext cx="5920177" cy="197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большая тайна в истории человечества – улыбка Джоконды. Чему она улыбается, что в ней скрыто – над этим вопросом уже сотни лет бьются великие художники, философы и ученые. Есть множество версии. Каждая из них заслуживает внимание, но истины так никто и не достиг.</a:t>
            </a:r>
          </a:p>
        </p:txBody>
      </p:sp>
      <p:pic>
        <p:nvPicPr>
          <p:cNvPr id="9" name="Рисунок 8" descr="Изображение выглядит как пицца, молодой, мужчина, кот&#10;&#10;Автоматически созданное описание">
            <a:extLst>
              <a:ext uri="{FF2B5EF4-FFF2-40B4-BE49-F238E27FC236}">
                <a16:creationId xmlns:a16="http://schemas.microsoft.com/office/drawing/2014/main" id="{D18C6694-C91B-4998-A3DB-C4D11C4F2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49" y="2056061"/>
            <a:ext cx="2455210" cy="32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3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15A4FA-C805-4666-B4AB-7646B7766269}"/>
              </a:ext>
            </a:extLst>
          </p:cNvPr>
          <p:cNvSpPr/>
          <p:nvPr/>
        </p:nvSpPr>
        <p:spPr>
          <a:xfrm>
            <a:off x="4203369" y="428178"/>
            <a:ext cx="49406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Леонардо да Винчи охватывает почти все области техники, медицины, механики и оптики. Число сделанных им изобретений огромно. Практически все они остались неопубликованными и не оказали влияния на дальнейшее развитие естествознания и техники. Однако творчество Леонардо представляет собой символ движения человеческой мысли к новому пониманию природы и методов ее исследования, поэтому оно занимает почетное место в истории науки. 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77CFED9-6E74-40C8-8182-0738FAF73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5013" r="2345" b="10921"/>
          <a:stretch/>
        </p:blipFill>
        <p:spPr>
          <a:xfrm>
            <a:off x="0" y="0"/>
            <a:ext cx="4203369" cy="2637183"/>
          </a:xfrm>
          <a:prstGeom prst="rect">
            <a:avLst/>
          </a:prstGeom>
        </p:spPr>
      </p:pic>
      <p:pic>
        <p:nvPicPr>
          <p:cNvPr id="1026" name="Picture 2" descr="Ingenious inventions Leonardo Da Vinci 1">
            <a:extLst>
              <a:ext uri="{FF2B5EF4-FFF2-40B4-BE49-F238E27FC236}">
                <a16:creationId xmlns:a16="http://schemas.microsoft.com/office/drawing/2014/main" id="{C139D04B-0BD3-4D13-89AC-9FF8B70B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2089"/>
            <a:ext cx="2725109" cy="17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внутренний, деревянный, комнат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E9EE1D3-7453-45E6-8D04-2A876B135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9" t="16303" r="10886" b="6851"/>
          <a:stretch/>
        </p:blipFill>
        <p:spPr>
          <a:xfrm>
            <a:off x="0" y="2637183"/>
            <a:ext cx="3419062" cy="2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4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1E6220-FCAA-485A-893D-6DCAAEA6BB2E}"/>
              </a:ext>
            </a:extLst>
          </p:cNvPr>
          <p:cNvSpPr/>
          <p:nvPr/>
        </p:nvSpPr>
        <p:spPr>
          <a:xfrm>
            <a:off x="1192696" y="1246519"/>
            <a:ext cx="7726017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 к а я н а у к а — м е х а н и ч е с к а я и к а к а я — н е м е х а н и ч е с к а я? </a:t>
            </a:r>
          </a:p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Утверждают, что механическим является то знание, которое порождено опытом, научным знанием — то, которое рождается и завершается в мысли, а полумеханическим — то, которое рождается от науки и завершается в деятельности рук. </a:t>
            </a:r>
          </a:p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мне кажется, что пусты и полны заблуждений те науки, которые не порождены опытом, отцом всякой достоверности, и не завершаются в наглядном опыте, т. е. те науки, начало, середина или конец которых не проходят ни через одно из пяти чувств. И если мы подвергаем сомнению достоверность всякой ощущаемой вещи, тем более должны мы подвергать сомнению то, что восстает против ощущений, каковы, например, вопросы о сущности бога и души и тому подобные, по поводу которых всегда спорят и сражаются.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D493C3-EBAD-4D69-A904-82FD27983826}"/>
              </a:ext>
            </a:extLst>
          </p:cNvPr>
          <p:cNvSpPr/>
          <p:nvPr/>
        </p:nvSpPr>
        <p:spPr>
          <a:xfrm>
            <a:off x="1527363" y="0"/>
            <a:ext cx="72548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истиной и ложной науке</a:t>
            </a:r>
          </a:p>
        </p:txBody>
      </p:sp>
    </p:spTree>
    <p:extLst>
      <p:ext uri="{BB962C8B-B14F-4D97-AF65-F5344CB8AC3E}">
        <p14:creationId xmlns:p14="http://schemas.microsoft.com/office/powerpoint/2010/main" val="217648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1CFB35-03D5-4828-96DD-C9E897944E77}"/>
              </a:ext>
            </a:extLst>
          </p:cNvPr>
          <p:cNvSpPr/>
          <p:nvPr/>
        </p:nvSpPr>
        <p:spPr>
          <a:xfrm>
            <a:off x="1258958" y="582086"/>
            <a:ext cx="7885042" cy="62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«Астрономия и другие науки невозможны без деятельности рук, хотя первоначально  они  и  начинаются  в  мысли,  подобно  живописи,  которая сначала существует в мысли своего созерцателя и без деятельности рук не может достичь своего совершенства»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«Все наше познание начинается с ощущений»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«Опыт никогда не ошибается, ошибаются только суждения ваши, которые ждут от него вещей, не находящихся в его власти. Несправедливо жалуются люди на опыт, с величайшими упреками виня его в обманчивости. Оставьте его в покое и обратите свое внимание на свое невежество, которое заставляет вас быть поспешными, и, ожидая от опыта в суетных и вздорных желаниях вещей, которые не в его власти, говорить, что он обманчив!»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«Природа  полна  бесчисленных  причин,  которые  никогда не были в опыте»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«Необходимость —наставник и опекун природы. Необходимость —тема и изобретательница природы, и узда, и вечный закон»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F9AE11-8711-4E22-B986-6C2E4372EEA5}"/>
              </a:ext>
            </a:extLst>
          </p:cNvPr>
          <p:cNvSpPr/>
          <p:nvPr/>
        </p:nvSpPr>
        <p:spPr>
          <a:xfrm>
            <a:off x="3197137" y="-1824"/>
            <a:ext cx="2845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Изречения:</a:t>
            </a:r>
          </a:p>
        </p:txBody>
      </p:sp>
    </p:spTree>
    <p:extLst>
      <p:ext uri="{BB962C8B-B14F-4D97-AF65-F5344CB8AC3E}">
        <p14:creationId xmlns:p14="http://schemas.microsoft.com/office/powerpoint/2010/main" val="106518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55A7EB-A9B2-489A-8215-491500767C26}"/>
              </a:ext>
            </a:extLst>
          </p:cNvPr>
          <p:cNvSpPr/>
          <p:nvPr/>
        </p:nvSpPr>
        <p:spPr>
          <a:xfrm>
            <a:off x="1325217" y="176827"/>
            <a:ext cx="7818783" cy="650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«Мудрость есть дочь опыта»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«Ни  одно  человеческое  исследование  не  может  называться  истинной наукой, если оно не прошло через математические доказательства. И если ты скажешь, что науки, начинающиеся и кончающиеся в мысли, обладают истиной, то в этом нельзя с тобой согласиться, а следует отвергнуть это по многим причинам, и, прежде всего потому, что в таких чисто мысленных рассуждениях не участвует опыт, без которого нет никакой достоверности». 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«Никакой достоверности нет в науках там, где нельзя приложить ни одной из математических наук, и в том, что не имеет связи с математикой».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«Пропорция обретается не только в числах и мерах, но также в звуках, тяжестях, временах и положениях и в любой силе, какая бы она ни была».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«Так же, как поглощение еды без удовольствия превращается в скучное питание, так занятие наукой без страсти засоряет память, которая становится неспособной усваивать то, что она поглощает».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«Медицина есть восстановление согласия стихий, утративших взаимное равновесие;  болезнь  есть  нестроение  стихий  соединенных  в  живом организме».</a:t>
            </a:r>
          </a:p>
        </p:txBody>
      </p:sp>
    </p:spTree>
    <p:extLst>
      <p:ext uri="{BB962C8B-B14F-4D97-AF65-F5344CB8AC3E}">
        <p14:creationId xmlns:p14="http://schemas.microsoft.com/office/powerpoint/2010/main" val="185916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26D97E-4D52-4115-880C-C32E9DBAFB7D}"/>
              </a:ext>
            </a:extLst>
          </p:cNvPr>
          <p:cNvSpPr/>
          <p:nvPr/>
        </p:nvSpPr>
        <p:spPr>
          <a:xfrm>
            <a:off x="1325218" y="145774"/>
            <a:ext cx="7818782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«Кто  спорит,  ссылаясь  на  авторитет,  тот  применяет  не  свой ум,  а  скорее  память.  Хорошая  ученость  родилась  от  хорошего дарования;  и  так  как  надобно  более  хвалить  причину,  чем следствие, ты больше будешь хвалить хорошее дарование без учености, чем хорошего ученого без дарования».</a:t>
            </a:r>
          </a:p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«Надобно  понять,  что  такое  человек,  что  такое  жизнь,  что  такое здоровье, и как равновесие, согласие стихий, его поддерживает, а их раздор его разрушает и губит».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«...Влюбленные в практику без науки — словно кормчий, ступающий на корабль без руля или компаса; он никогда не уверен, куда плывет. Всегда практика должна быть воздвигнута на хорошей теории...»</a:t>
            </a:r>
          </a:p>
          <a:p>
            <a:r>
              <a:rPr lang="ru-RU" sz="2000" dirty="0">
                <a:solidFill>
                  <a:srgbClr val="EA1B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«Наука — полководец, и практика —солдаты».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«Хотя бы я и не умел хорошо, как они, цитировать авторов, я буду цитировать гораздо более достойную вещь, ссылаясь на опыт, наставника их наставников.  Они  расхаживают,  чванные  и  напыщенные,  разряженные  и разукрашенные не своими, но чужими трудами, а в моих мне же самому отказывают; а если меня, изобретателя, презирают, насколько более должны быть порицаемы сами, — не изобретатели, а трубачи и пересказчики чужих произведений!».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1134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Людмила</cp:lastModifiedBy>
  <cp:revision>10</cp:revision>
  <dcterms:created xsi:type="dcterms:W3CDTF">2019-08-22T12:31:14Z</dcterms:created>
  <dcterms:modified xsi:type="dcterms:W3CDTF">2020-02-06T15:36:59Z</dcterms:modified>
</cp:coreProperties>
</file>