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72" r:id="rId2"/>
    <p:sldId id="256" r:id="rId3"/>
    <p:sldId id="257" r:id="rId4"/>
    <p:sldId id="260" r:id="rId5"/>
    <p:sldId id="259" r:id="rId6"/>
    <p:sldId id="269" r:id="rId7"/>
    <p:sldId id="268" r:id="rId8"/>
    <p:sldId id="267" r:id="rId9"/>
    <p:sldId id="270" r:id="rId10"/>
    <p:sldId id="271" r:id="rId11"/>
    <p:sldId id="261" r:id="rId12"/>
    <p:sldId id="263" r:id="rId13"/>
    <p:sldId id="262" r:id="rId14"/>
    <p:sldId id="264" r:id="rId15"/>
    <p:sldId id="265" r:id="rId16"/>
    <p:sldId id="266" r:id="rId17"/>
    <p:sldId id="25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90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34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910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8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8515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18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77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56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9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93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8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0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0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6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0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9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85A7B-A3CC-4290-B09E-A529F3D2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Методическая разработка</a:t>
            </a:r>
            <a:br>
              <a:rPr lang="ru-RU" dirty="0"/>
            </a:br>
            <a:r>
              <a:rPr lang="ru-RU" dirty="0">
                <a:latin typeface="Monotype Corsiva" panose="03010101010201010101" pitchFamily="66" charset="0"/>
              </a:rPr>
              <a:t>Тема: Милосердие и сострадание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D47B2D-B34F-4DEE-8F67-A2D886E3F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Подготовила</a:t>
            </a:r>
            <a:r>
              <a:rPr lang="ru-RU"/>
              <a:t>:                Федотова </a:t>
            </a:r>
            <a:r>
              <a:rPr lang="ru-RU" dirty="0"/>
              <a:t>Ольга Викторовна </a:t>
            </a:r>
          </a:p>
          <a:p>
            <a:pPr marL="0" indent="0">
              <a:buNone/>
            </a:pPr>
            <a:r>
              <a:rPr lang="ru-RU" dirty="0"/>
              <a:t>                                          учитель МОУ "Гимназия №18" города Магнитогорска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629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456" y="487837"/>
            <a:ext cx="9102770" cy="556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сострадание        со – </a:t>
            </a:r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действовать вместе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 сочувствие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сопереживание</a:t>
            </a:r>
          </a:p>
          <a:p>
            <a:pPr marL="0" indent="0">
              <a:buNone/>
            </a:pPr>
            <a:endParaRPr lang="ru-RU" sz="4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Милосердие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Милостивое    сердце</a:t>
            </a:r>
          </a:p>
        </p:txBody>
      </p:sp>
      <p:pic>
        <p:nvPicPr>
          <p:cNvPr id="5" name="Picture 2" descr="https://otvet.imgsmail.ru/download/0d8283620bbead2b791765793318095d_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67" y="0"/>
            <a:ext cx="213303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овина рамки 11"/>
          <p:cNvSpPr/>
          <p:nvPr/>
        </p:nvSpPr>
        <p:spPr>
          <a:xfrm rot="5400000">
            <a:off x="970976" y="388916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5400000">
            <a:off x="970976" y="1188553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5400000">
            <a:off x="872147" y="2041495"/>
            <a:ext cx="135496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727174" y="951971"/>
            <a:ext cx="99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оловина рамки 16"/>
          <p:cNvSpPr/>
          <p:nvPr/>
        </p:nvSpPr>
        <p:spPr>
          <a:xfrm rot="5400000">
            <a:off x="4596044" y="430354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Минус 18"/>
          <p:cNvSpPr/>
          <p:nvPr/>
        </p:nvSpPr>
        <p:spPr>
          <a:xfrm rot="5400000">
            <a:off x="2544417" y="1699596"/>
            <a:ext cx="2971801" cy="16896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20388263" flipH="1">
            <a:off x="5632111" y="4350801"/>
            <a:ext cx="273543" cy="942009"/>
          </a:xfrm>
          <a:prstGeom prst="downArrow">
            <a:avLst>
              <a:gd name="adj1" fmla="val 50000"/>
              <a:gd name="adj2" fmla="val 520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1211522" flipH="1">
            <a:off x="4682274" y="4354845"/>
            <a:ext cx="299421" cy="904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/>
          <p:cNvSpPr/>
          <p:nvPr/>
        </p:nvSpPr>
        <p:spPr>
          <a:xfrm rot="18928624">
            <a:off x="3901598" y="3655754"/>
            <a:ext cx="1074258" cy="1117861"/>
          </a:xfrm>
          <a:prstGeom prst="arc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Дуга 17"/>
          <p:cNvSpPr/>
          <p:nvPr/>
        </p:nvSpPr>
        <p:spPr>
          <a:xfrm rot="18928624">
            <a:off x="5071932" y="3655756"/>
            <a:ext cx="1074258" cy="1117861"/>
          </a:xfrm>
          <a:prstGeom prst="arc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5996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17443"/>
            <a:ext cx="8596668" cy="5623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>
                <a:solidFill>
                  <a:srgbClr val="7030A0"/>
                </a:solidFill>
              </a:rPr>
              <a:t>С. Ожегов: Сострадание </a:t>
            </a:r>
            <a:r>
              <a:rPr lang="ru-RU" sz="2800" i="1" dirty="0">
                <a:solidFill>
                  <a:srgbClr val="7030A0"/>
                </a:solidFill>
              </a:rPr>
              <a:t>– это жалость, сочувствие, вызываемые чьим-н. несчастьем, горем. </a:t>
            </a:r>
            <a:endParaRPr lang="ru-RU" sz="28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800" b="1" i="1" dirty="0">
                <a:solidFill>
                  <a:srgbClr val="7030A0"/>
                </a:solidFill>
              </a:rPr>
              <a:t>Д. Ушаков</a:t>
            </a:r>
            <a:r>
              <a:rPr lang="ru-RU" sz="2800" i="1" dirty="0">
                <a:solidFill>
                  <a:srgbClr val="7030A0"/>
                </a:solidFill>
              </a:rPr>
              <a:t>: </a:t>
            </a:r>
            <a:r>
              <a:rPr lang="ru-RU" sz="2800" b="1" i="1" dirty="0">
                <a:solidFill>
                  <a:srgbClr val="7030A0"/>
                </a:solidFill>
              </a:rPr>
              <a:t>Сострадание</a:t>
            </a:r>
            <a:r>
              <a:rPr lang="ru-RU" sz="2800" i="1" dirty="0">
                <a:solidFill>
                  <a:srgbClr val="7030A0"/>
                </a:solidFill>
              </a:rPr>
              <a:t> - сочувствие чужому страданию, возбуждаемое горем, несчастьем другого человека.</a:t>
            </a:r>
            <a:endParaRPr lang="ru-RU" sz="28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800" b="1" i="1" dirty="0">
                <a:solidFill>
                  <a:srgbClr val="7030A0"/>
                </a:solidFill>
              </a:rPr>
              <a:t>С. Ожегов</a:t>
            </a:r>
            <a:r>
              <a:rPr lang="ru-RU" sz="2800" i="1" dirty="0">
                <a:solidFill>
                  <a:srgbClr val="7030A0"/>
                </a:solidFill>
              </a:rPr>
              <a:t>: Милосердие – это готовность помочь кому-нибудь, простить кого-нибудь, человеколюбие.</a:t>
            </a:r>
            <a:endParaRPr lang="ru-RU" sz="28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800" b="1" i="1" dirty="0">
                <a:solidFill>
                  <a:srgbClr val="7030A0"/>
                </a:solidFill>
              </a:rPr>
              <a:t>Д. Ушаков</a:t>
            </a:r>
            <a:r>
              <a:rPr lang="ru-RU" sz="2800" i="1" dirty="0">
                <a:solidFill>
                  <a:srgbClr val="7030A0"/>
                </a:solidFill>
              </a:rPr>
              <a:t>: Милосердие - готовность из сострадания оказать помощь тому, кто в ней нуждается.</a:t>
            </a:r>
            <a:endParaRPr lang="ru-RU" sz="2800" dirty="0">
              <a:solidFill>
                <a:srgbClr val="7030A0"/>
              </a:solidFill>
            </a:endParaRPr>
          </a:p>
          <a:p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Picture 2" descr="https://otvet.imgsmail.ru/download/0d8283620bbead2b791765793318095d_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67" y="0"/>
            <a:ext cx="213303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4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ot-pes.com/wp-content/uploads/2015/06/Korm_dlya_koshek_08-767x569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53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709114" y="167425"/>
            <a:ext cx="5795493" cy="2859110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Действительно милосердие -  это деятельное сострадание, конкретная помощь.</a:t>
            </a:r>
            <a:br>
              <a:rPr lang="ru-RU" dirty="0">
                <a:solidFill>
                  <a:srgbClr val="7030A0"/>
                </a:solidFill>
              </a:rPr>
            </a:br>
            <a:br>
              <a:rPr lang="ru-RU" dirty="0">
                <a:solidFill>
                  <a:srgbClr val="7030A0"/>
                </a:solidFill>
              </a:rPr>
            </a:br>
            <a:endParaRPr lang="ru-RU" dirty="0"/>
          </a:p>
        </p:txBody>
      </p:sp>
      <p:pic>
        <p:nvPicPr>
          <p:cNvPr id="14" name="Picture 2" descr="https://otvet.imgsmail.ru/download/0d8283620bbead2b791765793318095d_i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67" y="0"/>
            <a:ext cx="213303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6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итча о добром Самарянин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75" y="590550"/>
            <a:ext cx="10091738" cy="5676900"/>
          </a:xfrm>
        </p:spPr>
      </p:pic>
    </p:spTree>
    <p:extLst>
      <p:ext uri="{BB962C8B-B14F-4D97-AF65-F5344CB8AC3E}">
        <p14:creationId xmlns:p14="http://schemas.microsoft.com/office/powerpoint/2010/main" val="5300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2939" y="9055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Афоризмы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54547" y="1202636"/>
            <a:ext cx="9813702" cy="599665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1.«Жизнь состоит из мелочей. Истинное величие состоит в том, чтобы быть великим в мелочах.»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(Сэмюель Джонсон)</a:t>
            </a:r>
            <a:endParaRPr lang="ru-RU" sz="2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2.«Тот, кто делает добро другому, делает больше всего добра самому себе, не в том смысле, что ему будет за это награда, а тем, что сознание сделанного добра дает ему большую радость.»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Агнес </a:t>
            </a:r>
            <a:r>
              <a:rPr lang="ru-RU" sz="2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Гонджа</a:t>
            </a: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Бояджиу</a:t>
            </a: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(мать Тереза)</a:t>
            </a:r>
            <a:endParaRPr lang="ru-RU" sz="2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3.«Если ты не можешь накормить сотню людей, накорми одного.»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(Луций </a:t>
            </a:r>
            <a:r>
              <a:rPr lang="ru-RU" sz="2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Анней</a:t>
            </a: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Сенека)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Человек, «которому ты помог, получил лишь десятую часть добра, произведенную твоим добрым поступком. Остальное добро ты причинил самому себе. ведь от этого твоя душа стала светлее.»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Святой Дорофей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i="1" dirty="0">
                <a:solidFill>
                  <a:srgbClr val="7030A0"/>
                </a:solidFill>
              </a:rPr>
              <a:t> </a:t>
            </a:r>
          </a:p>
        </p:txBody>
      </p:sp>
      <p:pic>
        <p:nvPicPr>
          <p:cNvPr id="9" name="Picture 2" descr="https://otvet.imgsmail.ru/download/0d8283620bbead2b791765793318095d_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67" y="0"/>
            <a:ext cx="213303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694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67748"/>
            <a:ext cx="8596668" cy="785191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Синквейн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52939"/>
            <a:ext cx="8596668" cy="4888423"/>
          </a:xfrm>
        </p:spPr>
        <p:txBody>
          <a:bodyPr>
            <a:normAutofit lnSpcReduction="10000"/>
          </a:bodyPr>
          <a:lstStyle/>
          <a:p>
            <a:r>
              <a:rPr lang="ru-RU" sz="2800" i="1" dirty="0">
                <a:solidFill>
                  <a:srgbClr val="7030A0"/>
                </a:solidFill>
              </a:rPr>
              <a:t>1 строка – одно существительное, выражающее главную тему </a:t>
            </a:r>
            <a:r>
              <a:rPr lang="ru-RU" sz="2800" i="1" dirty="0" err="1">
                <a:solidFill>
                  <a:srgbClr val="7030A0"/>
                </a:solidFill>
              </a:rPr>
              <a:t>Синквейна</a:t>
            </a:r>
            <a:r>
              <a:rPr lang="ru-RU" sz="2800" i="1" dirty="0">
                <a:solidFill>
                  <a:srgbClr val="7030A0"/>
                </a:solidFill>
              </a:rPr>
              <a:t>.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ru-RU" sz="2800" i="1" dirty="0">
                <a:solidFill>
                  <a:srgbClr val="7030A0"/>
                </a:solidFill>
              </a:rPr>
              <a:t> 2 строка – два прилагательных, выражающих главную мысль. 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ru-RU" sz="2800" i="1" dirty="0">
                <a:solidFill>
                  <a:srgbClr val="7030A0"/>
                </a:solidFill>
              </a:rPr>
              <a:t>3 строка – три глагола, описывающие действия в рамках темы.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ru-RU" sz="2800" i="1" dirty="0">
                <a:solidFill>
                  <a:srgbClr val="7030A0"/>
                </a:solidFill>
              </a:rPr>
              <a:t> 4 строка – фраза, несущая определенный смысл. 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ru-RU" sz="2800" i="1" dirty="0">
                <a:solidFill>
                  <a:srgbClr val="7030A0"/>
                </a:solidFill>
              </a:rPr>
              <a:t>5 строка – заключение в форме существительного (ассоциация с первым словом).</a:t>
            </a:r>
            <a:endParaRPr lang="ru-RU" sz="28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699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514" y="210355"/>
            <a:ext cx="8596668" cy="911087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 на выбор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79713"/>
            <a:ext cx="8596668" cy="436164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Рассказать о реальных людях, которые являются примером милосердия. (Например, мать Тереза, доктор Лиза и др.</a:t>
            </a:r>
          </a:p>
          <a:p>
            <a:r>
              <a:rPr lang="ru-RU" sz="2800" dirty="0">
                <a:solidFill>
                  <a:srgbClr val="7030A0"/>
                </a:solidFill>
              </a:rPr>
              <a:t>Возьмите интервью у своих родных, близких. Попросите их рассказать о своих милосердных делах.</a:t>
            </a:r>
          </a:p>
          <a:p>
            <a:r>
              <a:rPr lang="ru-RU" sz="2800" dirty="0">
                <a:solidFill>
                  <a:srgbClr val="7030A0"/>
                </a:solidFill>
              </a:rPr>
              <a:t>Оформите рекламный плакат или создайте ролик  по теме “Сострадание и милосердие”, Попросите родителей вам помочь.</a:t>
            </a:r>
          </a:p>
        </p:txBody>
      </p:sp>
    </p:spTree>
    <p:extLst>
      <p:ext uri="{BB962C8B-B14F-4D97-AF65-F5344CB8AC3E}">
        <p14:creationId xmlns:p14="http://schemas.microsoft.com/office/powerpoint/2010/main" val="2824744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8662"/>
            <a:ext cx="8596668" cy="735495"/>
          </a:xfrm>
        </p:spPr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Планируемые результаты урока: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504" y="954156"/>
            <a:ext cx="8866498" cy="590384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i="1" dirty="0">
                <a:solidFill>
                  <a:srgbClr val="7030A0"/>
                </a:solidFill>
              </a:rPr>
              <a:t>Регулятивные УУД: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планирование своих действий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самостоятельное формулирование темы и цели урока;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2400" dirty="0">
              <a:solidFill>
                <a:srgbClr val="7030A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i="1" dirty="0">
                <a:solidFill>
                  <a:srgbClr val="7030A0"/>
                </a:solidFill>
              </a:rPr>
              <a:t>Коммуникативные УУД: 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умение выполнять различные роли (лидера, исполнителя);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умение вступать в диалог со сверстниками и взрослыми;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оформление своих мыслей в устной и письменной форме;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восприятие и понимание речи других.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умение договариваться и приходить к общему решению;  овладение умением работать в группе; </a:t>
            </a:r>
          </a:p>
        </p:txBody>
      </p:sp>
    </p:spTree>
    <p:extLst>
      <p:ext uri="{BB962C8B-B14F-4D97-AF65-F5344CB8AC3E}">
        <p14:creationId xmlns:p14="http://schemas.microsoft.com/office/powerpoint/2010/main" val="2936120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347870"/>
            <a:ext cx="9102770" cy="904460"/>
          </a:xfrm>
        </p:spPr>
        <p:txBody>
          <a:bodyPr>
            <a:normAutofit fontScale="90000"/>
          </a:bodyPr>
          <a:lstStyle/>
          <a:p>
            <a:r>
              <a:rPr lang="ru-RU" sz="6000" dirty="0">
                <a:latin typeface="Monotype Corsiva" panose="03010101010201010101" pitchFamily="66" charset="0"/>
              </a:rPr>
              <a:t>Тема: Милосердие и сострадание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1252330"/>
            <a:ext cx="9222040" cy="53273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     </a:t>
            </a:r>
            <a:r>
              <a:rPr lang="ru-RU" sz="3200" dirty="0">
                <a:solidFill>
                  <a:srgbClr val="7030A0"/>
                </a:solidFill>
                <a:latin typeface="Monotype Corsiva" panose="03010101010201010101" pitchFamily="66" charset="0"/>
              </a:rPr>
              <a:t>Цель: Познакомить учащихся с христианским пониманием  милосердия, показать взаимосвязь понятий “милосердие”, “сострадание”.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     Задачи:</a:t>
            </a:r>
          </a:p>
          <a:p>
            <a:r>
              <a:rPr lang="ru-RU" sz="2400" dirty="0">
                <a:solidFill>
                  <a:srgbClr val="7030A0"/>
                </a:solidFill>
              </a:rPr>
              <a:t>1.Знакомство с этимологией и смыслом слов «сострадание» милосердие”; пониманием христианского значения слова “ближний”.</a:t>
            </a:r>
          </a:p>
          <a:p>
            <a:r>
              <a:rPr lang="ru-RU" sz="2400" dirty="0">
                <a:solidFill>
                  <a:srgbClr val="7030A0"/>
                </a:solidFill>
              </a:rPr>
              <a:t>2.Осознание сути христианского отношения к ближнему; понятие, каким должно быть отношение христианина к личным врагам.</a:t>
            </a:r>
          </a:p>
          <a:p>
            <a:r>
              <a:rPr lang="ru-RU" sz="2400" dirty="0">
                <a:solidFill>
                  <a:srgbClr val="7030A0"/>
                </a:solidFill>
              </a:rPr>
              <a:t>3. Формировать навыки милосердия, ответственности, доброжелательности, уважения к людям. Воспитывать добропорядочность, неравнодушное отношение к окружающим.</a:t>
            </a:r>
          </a:p>
          <a:p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628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9087"/>
            <a:ext cx="8596668" cy="785192"/>
          </a:xfrm>
        </p:spPr>
        <p:txBody>
          <a:bodyPr>
            <a:noAutofit/>
          </a:bodyPr>
          <a:lstStyle/>
          <a:p>
            <a:r>
              <a:rPr lang="ru-RU" sz="4400" dirty="0">
                <a:latin typeface="Monotype Corsiva" panose="03010101010201010101" pitchFamily="66" charset="0"/>
              </a:rPr>
              <a:t>Планируемые результаты урока: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991" y="1033670"/>
            <a:ext cx="10187609" cy="559572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800" i="1" u="sng" dirty="0">
                <a:solidFill>
                  <a:srgbClr val="7030A0"/>
                </a:solidFill>
              </a:rPr>
              <a:t>Личностные:</a:t>
            </a:r>
            <a:r>
              <a:rPr lang="ru-RU" sz="2400" i="1" dirty="0">
                <a:solidFill>
                  <a:srgbClr val="7030A0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воспитание доброжелательности и эмоционально-нравственной отзывчивости, понимания и сопереживания чувствам других людей;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развитие этических чувств как регуляторов морального поведения.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i="1" u="sng" dirty="0">
                <a:solidFill>
                  <a:srgbClr val="7030A0"/>
                </a:solidFill>
              </a:rPr>
              <a:t>Предметные:</a:t>
            </a:r>
            <a:r>
              <a:rPr lang="ru-RU" sz="2800" i="1" dirty="0">
                <a:solidFill>
                  <a:srgbClr val="7030A0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формирование знания о понятиях «сострадание», «милосердие», «благотворительность», «добро»;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формирование умения рассуждать на тему морали с привлечением личного опыта.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i="1" u="sng" dirty="0">
                <a:solidFill>
                  <a:srgbClr val="7030A0"/>
                </a:solidFill>
              </a:rPr>
              <a:t>Метапредметные: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srgbClr val="7030A0"/>
                </a:solidFill>
              </a:rPr>
              <a:t>Познавательные УУД: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ориентирование в учебном пособии; в словаре;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умение делать выводы в результате совместной работы класса и учителя;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извлечение информации, представленной в разных формах.</a:t>
            </a:r>
          </a:p>
          <a:p>
            <a:pPr marL="0" indent="0">
              <a:lnSpc>
                <a:spcPct val="110000"/>
              </a:lnSpc>
              <a:buNone/>
            </a:pPr>
            <a:endParaRPr lang="ru-RU" sz="2400" dirty="0"/>
          </a:p>
          <a:p>
            <a:pPr>
              <a:lnSpc>
                <a:spcPct val="11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41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dirty="0"/>
              <a:t>Задачи урока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074" y="1930400"/>
            <a:ext cx="9361188" cy="4624945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7030A0"/>
                </a:solidFill>
              </a:rPr>
              <a:t>Уточнить </a:t>
            </a:r>
            <a:r>
              <a:rPr lang="ru-RU" sz="3600" dirty="0">
                <a:solidFill>
                  <a:srgbClr val="7030A0"/>
                </a:solidFill>
              </a:rPr>
              <a:t>значение слов «</a:t>
            </a:r>
            <a:r>
              <a:rPr lang="ru-RU" sz="3600" b="1" dirty="0">
                <a:solidFill>
                  <a:srgbClr val="7030A0"/>
                </a:solidFill>
              </a:rPr>
              <a:t>милосердие</a:t>
            </a:r>
            <a:r>
              <a:rPr lang="ru-RU" sz="3600" dirty="0">
                <a:solidFill>
                  <a:srgbClr val="7030A0"/>
                </a:solidFill>
              </a:rPr>
              <a:t>» и «</a:t>
            </a:r>
            <a:r>
              <a:rPr lang="ru-RU" sz="3600" b="1" dirty="0">
                <a:solidFill>
                  <a:srgbClr val="7030A0"/>
                </a:solidFill>
              </a:rPr>
              <a:t>сострадание</a:t>
            </a:r>
            <a:r>
              <a:rPr lang="ru-RU" sz="3600" dirty="0">
                <a:solidFill>
                  <a:srgbClr val="7030A0"/>
                </a:solidFill>
              </a:rPr>
              <a:t>». 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7030A0"/>
                </a:solidFill>
              </a:rPr>
              <a:t>Выяснить</a:t>
            </a:r>
            <a:r>
              <a:rPr lang="ru-RU" sz="3600" dirty="0">
                <a:solidFill>
                  <a:srgbClr val="7030A0"/>
                </a:solidFill>
              </a:rPr>
              <a:t> кто такой </a:t>
            </a:r>
            <a:r>
              <a:rPr lang="ru-RU" sz="3600" b="1" dirty="0">
                <a:solidFill>
                  <a:srgbClr val="7030A0"/>
                </a:solidFill>
              </a:rPr>
              <a:t>ближний</a:t>
            </a:r>
            <a:r>
              <a:rPr lang="ru-RU" sz="3600" dirty="0">
                <a:solidFill>
                  <a:srgbClr val="7030A0"/>
                </a:solidFill>
              </a:rPr>
              <a:t> в православии.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7030A0"/>
                </a:solidFill>
              </a:rPr>
              <a:t>Узнать, </a:t>
            </a:r>
            <a:r>
              <a:rPr lang="ru-RU" sz="3600" dirty="0">
                <a:solidFill>
                  <a:srgbClr val="7030A0"/>
                </a:solidFill>
              </a:rPr>
              <a:t>кого называют </a:t>
            </a:r>
            <a:r>
              <a:rPr lang="ru-RU" sz="3600" b="1" dirty="0">
                <a:solidFill>
                  <a:srgbClr val="7030A0"/>
                </a:solidFill>
              </a:rPr>
              <a:t>милосердным </a:t>
            </a:r>
            <a:r>
              <a:rPr lang="ru-RU" sz="3600" dirty="0">
                <a:solidFill>
                  <a:srgbClr val="7030A0"/>
                </a:solidFill>
              </a:rPr>
              <a:t>человеком.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7030A0"/>
                </a:solidFill>
              </a:rPr>
              <a:t>К кому </a:t>
            </a:r>
            <a:r>
              <a:rPr lang="ru-RU" sz="3600" dirty="0">
                <a:solidFill>
                  <a:srgbClr val="7030A0"/>
                </a:solidFill>
              </a:rPr>
              <a:t>нужно </a:t>
            </a:r>
            <a:r>
              <a:rPr lang="ru-RU" sz="3600" b="1" dirty="0">
                <a:solidFill>
                  <a:srgbClr val="7030A0"/>
                </a:solidFill>
              </a:rPr>
              <a:t>проявлять</a:t>
            </a:r>
            <a:r>
              <a:rPr lang="ru-RU" sz="3600" dirty="0">
                <a:solidFill>
                  <a:srgbClr val="7030A0"/>
                </a:solidFill>
              </a:rPr>
              <a:t> милосердие.</a:t>
            </a:r>
          </a:p>
          <a:p>
            <a:endParaRPr lang="ru-RU" dirty="0"/>
          </a:p>
        </p:txBody>
      </p:sp>
      <p:pic>
        <p:nvPicPr>
          <p:cNvPr id="4" name="Picture 2" descr="https://otvet.imgsmail.ru/download/0d8283620bbead2b791765793318095d_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9" y="180304"/>
            <a:ext cx="213303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95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456" y="487837"/>
            <a:ext cx="9102770" cy="556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сострадание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сочувствие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сопереживание</a:t>
            </a:r>
          </a:p>
          <a:p>
            <a:pPr marL="0" indent="0">
              <a:buNone/>
            </a:pPr>
            <a:endParaRPr lang="ru-RU" sz="4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2" descr="https://otvet.imgsmail.ru/download/0d8283620bbead2b791765793318095d_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67" y="0"/>
            <a:ext cx="213303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3727174" y="951971"/>
            <a:ext cx="99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4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456" y="487837"/>
            <a:ext cx="9102770" cy="556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сострадание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 сочувствие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сопереживание</a:t>
            </a:r>
          </a:p>
          <a:p>
            <a:pPr marL="0" indent="0">
              <a:buNone/>
            </a:pPr>
            <a:endParaRPr lang="ru-RU" sz="4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2" descr="https://otvet.imgsmail.ru/download/0d8283620bbead2b791765793318095d_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67" y="0"/>
            <a:ext cx="213303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овина рамки 11"/>
          <p:cNvSpPr/>
          <p:nvPr/>
        </p:nvSpPr>
        <p:spPr>
          <a:xfrm rot="5400000">
            <a:off x="970976" y="388916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5400000">
            <a:off x="970976" y="1188553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5400000">
            <a:off x="872147" y="2041495"/>
            <a:ext cx="135496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727174" y="951971"/>
            <a:ext cx="99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305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456" y="487837"/>
            <a:ext cx="9102770" cy="556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сострадание        со – </a:t>
            </a:r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действовать вместе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 сочувствие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сопереживание</a:t>
            </a:r>
          </a:p>
          <a:p>
            <a:pPr marL="0" indent="0">
              <a:buNone/>
            </a:pPr>
            <a:endParaRPr lang="ru-RU" sz="4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2" descr="https://otvet.imgsmail.ru/download/0d8283620bbead2b791765793318095d_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67" y="0"/>
            <a:ext cx="213303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овина рамки 11"/>
          <p:cNvSpPr/>
          <p:nvPr/>
        </p:nvSpPr>
        <p:spPr>
          <a:xfrm rot="5400000">
            <a:off x="970976" y="388916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5400000">
            <a:off x="970976" y="1188553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5400000">
            <a:off x="872147" y="2041495"/>
            <a:ext cx="135496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727174" y="951971"/>
            <a:ext cx="99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оловина рамки 16"/>
          <p:cNvSpPr/>
          <p:nvPr/>
        </p:nvSpPr>
        <p:spPr>
          <a:xfrm rot="5400000">
            <a:off x="4596044" y="430354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Минус 18"/>
          <p:cNvSpPr/>
          <p:nvPr/>
        </p:nvSpPr>
        <p:spPr>
          <a:xfrm rot="5400000">
            <a:off x="2544417" y="1699596"/>
            <a:ext cx="2971801" cy="16896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092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456" y="487837"/>
            <a:ext cx="9102770" cy="556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сострадание        со – </a:t>
            </a:r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действовать вместе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 сочувствие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сопереживание</a:t>
            </a:r>
          </a:p>
          <a:p>
            <a:pPr marL="0" indent="0">
              <a:buNone/>
            </a:pPr>
            <a:endParaRPr lang="ru-RU" sz="4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Милосердие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</a:t>
            </a:r>
          </a:p>
        </p:txBody>
      </p:sp>
      <p:pic>
        <p:nvPicPr>
          <p:cNvPr id="5" name="Picture 2" descr="https://otvet.imgsmail.ru/download/0d8283620bbead2b791765793318095d_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67" y="0"/>
            <a:ext cx="213303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овина рамки 11"/>
          <p:cNvSpPr/>
          <p:nvPr/>
        </p:nvSpPr>
        <p:spPr>
          <a:xfrm rot="5400000">
            <a:off x="970976" y="388916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5400000">
            <a:off x="970976" y="1188553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5400000">
            <a:off x="872147" y="2041495"/>
            <a:ext cx="135496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727174" y="951971"/>
            <a:ext cx="99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оловина рамки 16"/>
          <p:cNvSpPr/>
          <p:nvPr/>
        </p:nvSpPr>
        <p:spPr>
          <a:xfrm rot="5400000">
            <a:off x="4596044" y="430354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Минус 18"/>
          <p:cNvSpPr/>
          <p:nvPr/>
        </p:nvSpPr>
        <p:spPr>
          <a:xfrm rot="5400000">
            <a:off x="2544417" y="1699596"/>
            <a:ext cx="2971801" cy="16896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61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456" y="487837"/>
            <a:ext cx="9102770" cy="556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сострадание        со – </a:t>
            </a:r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действовать вместе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 сочувствие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сопереживание</a:t>
            </a:r>
          </a:p>
          <a:p>
            <a:pPr marL="0" indent="0">
              <a:buNone/>
            </a:pPr>
            <a:endParaRPr lang="ru-RU" sz="4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Милосердие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</a:t>
            </a:r>
          </a:p>
        </p:txBody>
      </p:sp>
      <p:pic>
        <p:nvPicPr>
          <p:cNvPr id="5" name="Picture 2" descr="https://otvet.imgsmail.ru/download/0d8283620bbead2b791765793318095d_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67" y="0"/>
            <a:ext cx="213303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овина рамки 11"/>
          <p:cNvSpPr/>
          <p:nvPr/>
        </p:nvSpPr>
        <p:spPr>
          <a:xfrm rot="5400000">
            <a:off x="970976" y="388916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5400000">
            <a:off x="970976" y="1188553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5400000">
            <a:off x="872147" y="2041495"/>
            <a:ext cx="135496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727174" y="951971"/>
            <a:ext cx="99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оловина рамки 16"/>
          <p:cNvSpPr/>
          <p:nvPr/>
        </p:nvSpPr>
        <p:spPr>
          <a:xfrm rot="5400000">
            <a:off x="4596044" y="430354"/>
            <a:ext cx="199872" cy="56487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Минус 18"/>
          <p:cNvSpPr/>
          <p:nvPr/>
        </p:nvSpPr>
        <p:spPr>
          <a:xfrm rot="5400000">
            <a:off x="2544417" y="1699596"/>
            <a:ext cx="2971801" cy="16896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18928624">
            <a:off x="3942251" y="3611201"/>
            <a:ext cx="1074258" cy="1117861"/>
          </a:xfrm>
          <a:prstGeom prst="arc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Дуга 14"/>
          <p:cNvSpPr/>
          <p:nvPr/>
        </p:nvSpPr>
        <p:spPr>
          <a:xfrm rot="18928624">
            <a:off x="5099202" y="3611202"/>
            <a:ext cx="1074258" cy="1117861"/>
          </a:xfrm>
          <a:prstGeom prst="arc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276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808</TotalTime>
  <Words>567</Words>
  <Application>Microsoft Office PowerPoint</Application>
  <PresentationFormat>Широкоэкранный</PresentationFormat>
  <Paragraphs>92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Monotype Corsiva</vt:lpstr>
      <vt:lpstr>Times New Roman</vt:lpstr>
      <vt:lpstr>Trebuchet MS</vt:lpstr>
      <vt:lpstr>Wingdings</vt:lpstr>
      <vt:lpstr>Wingdings 3</vt:lpstr>
      <vt:lpstr>Грань</vt:lpstr>
      <vt:lpstr>Методическая разработка Тема: Милосердие и сострадание</vt:lpstr>
      <vt:lpstr>Тема: Милосердие и сострадание</vt:lpstr>
      <vt:lpstr>Планируемые результаты урока:</vt:lpstr>
      <vt:lpstr>Задачи урока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Действительно милосердие -  это деятельное сострадание, конкретная помощь.  </vt:lpstr>
      <vt:lpstr>Презентация PowerPoint</vt:lpstr>
      <vt:lpstr>Афоризмы</vt:lpstr>
      <vt:lpstr>Синквейн</vt:lpstr>
      <vt:lpstr>Домашнее задание на выбор</vt:lpstr>
      <vt:lpstr>Планируемые результаты урока: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Милосердие и сострадание</dc:title>
  <dc:creator>HOME</dc:creator>
  <cp:lastModifiedBy>Данил Юркин</cp:lastModifiedBy>
  <cp:revision>37</cp:revision>
  <dcterms:created xsi:type="dcterms:W3CDTF">2017-12-10T09:34:30Z</dcterms:created>
  <dcterms:modified xsi:type="dcterms:W3CDTF">2020-03-28T15:28:42Z</dcterms:modified>
</cp:coreProperties>
</file>