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8" r:id="rId4"/>
    <p:sldId id="267" r:id="rId5"/>
    <p:sldId id="288" r:id="rId6"/>
    <p:sldId id="257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480"/>
    <a:srgbClr val="1E2A5A"/>
    <a:srgbClr val="13545A"/>
    <a:srgbClr val="FDD653"/>
    <a:srgbClr val="BE6F2F"/>
    <a:srgbClr val="8EBD8F"/>
    <a:srgbClr val="0F7172"/>
    <a:srgbClr val="A0C23A"/>
    <a:srgbClr val="2E2C2D"/>
    <a:srgbClr val="47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14021378883299"/>
          <c:y val="0.10433830399930057"/>
          <c:w val="0.67552182163188335"/>
          <c:h val="0.7802197802197802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2AB-432F-9988-4A1D1E8F65D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2AB-432F-9988-4A1D1E8F65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B-432F-9988-4A1D1E8F65D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2AB-432F-9988-4A1D1E8F65D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2AB-432F-9988-4A1D1E8F65D8}"/>
              </c:ext>
            </c:extLst>
          </c:dPt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A2AB-432F-9988-4A1D1E8F65D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2AB-432F-9988-4A1D1E8F65D8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2AB-432F-9988-4A1D1E8F65D8}"/>
              </c:ext>
            </c:extLst>
          </c:dPt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A2AB-432F-9988-4A1D1E8F6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045540796963961"/>
          <c:y val="0.34065934065934117"/>
          <c:w val="0.11195445920303609"/>
          <c:h val="0.31868131868131866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088757396449703E-2"/>
          <c:y val="0.1373626373626374"/>
          <c:w val="0.65877712031558611"/>
          <c:h val="0.725274725274725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C07-4299-A85B-194E2299B9C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C07-4299-A85B-194E2299B9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Sheet1!$B$1:$D$1</c:f>
              <c:strCache>
                <c:ptCount val="3"/>
                <c:pt idx="0">
                  <c:v>больше ответоа А</c:v>
                </c:pt>
                <c:pt idx="1">
                  <c:v>больше ответов Б</c:v>
                </c:pt>
                <c:pt idx="2">
                  <c:v>больше ответов В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</c:v>
                </c:pt>
                <c:pt idx="1">
                  <c:v>55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7-4299-A85B-194E2299B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C07-4299-A85B-194E2299B9C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C07-4299-A85B-194E2299B9C3}"/>
              </c:ext>
            </c:extLst>
          </c:dPt>
          <c:cat>
            <c:strRef>
              <c:f>Sheet1!$B$1:$D$1</c:f>
              <c:strCache>
                <c:ptCount val="3"/>
                <c:pt idx="0">
                  <c:v>больше ответоа А</c:v>
                </c:pt>
                <c:pt idx="1">
                  <c:v>больше ответов Б</c:v>
                </c:pt>
                <c:pt idx="2">
                  <c:v>больше ответов В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DC07-4299-A85B-194E2299B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DC07-4299-A85B-194E2299B9C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C07-4299-A85B-194E2299B9C3}"/>
              </c:ext>
            </c:extLst>
          </c:dPt>
          <c:cat>
            <c:strRef>
              <c:f>Sheet1!$B$1:$D$1</c:f>
              <c:strCache>
                <c:ptCount val="3"/>
                <c:pt idx="0">
                  <c:v>больше ответоа А</c:v>
                </c:pt>
                <c:pt idx="1">
                  <c:v>больше ответов Б</c:v>
                </c:pt>
                <c:pt idx="2">
                  <c:v>больше ответов В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DC07-4299-A85B-194E2299B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092702169625251"/>
          <c:y val="0.34065934065934067"/>
          <c:w val="0.20118343195266294"/>
          <c:h val="0.31868131868131866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7429723458481E-2"/>
          <c:y val="0.14903714673509619"/>
          <c:w val="0.71922246220302521"/>
          <c:h val="0.725274725274725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6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41C-4B9C-92C9-16463A50173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41C-4B9C-92C9-16463A5017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45</c:v>
                </c:pt>
                <c:pt idx="1">
                  <c:v>50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1C-4B9C-92C9-16463A5017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41C-4B9C-92C9-16463A50173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41C-4B9C-92C9-16463A501738}"/>
              </c:ext>
            </c:extLst>
          </c:dPt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441C-4B9C-92C9-16463A5017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41C-4B9C-92C9-16463A501738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41C-4B9C-92C9-16463A501738}"/>
              </c:ext>
            </c:extLst>
          </c:dPt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441C-4B9C-92C9-16463A501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93088552915764"/>
          <c:y val="0.34065934065934067"/>
          <c:w val="0.12742980561555067"/>
          <c:h val="0.31868131868131866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928284326777983E-2"/>
          <c:y val="5.2770435208664555E-2"/>
          <c:w val="0.69026548672566357"/>
          <c:h val="0.794520547945203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2692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констатирующий</c:v>
                </c:pt>
                <c:pt idx="1">
                  <c:v>контрольный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25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4-4DCF-9235-219E6D9165E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2692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констатирующий</c:v>
                </c:pt>
                <c:pt idx="1">
                  <c:v>контрольный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4-4DCF-9235-219E6D9165E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2692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констатирующий</c:v>
                </c:pt>
                <c:pt idx="1">
                  <c:v>контрольный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2"/>
                <c:pt idx="0">
                  <c:v>25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4-4DCF-9235-219E6D916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8790144"/>
        <c:axId val="88798336"/>
        <c:axId val="64623936"/>
      </c:bar3DChart>
      <c:catAx>
        <c:axId val="887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88798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798336"/>
        <c:scaling>
          <c:orientation val="minMax"/>
        </c:scaling>
        <c:delete val="1"/>
        <c:axPos val="l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88790144"/>
        <c:crosses val="autoZero"/>
        <c:crossBetween val="between"/>
      </c:valAx>
      <c:serAx>
        <c:axId val="6462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8798336"/>
        <c:crosses val="autoZero"/>
        <c:tickLblSkip val="1"/>
        <c:tickMarkSkip val="1"/>
      </c:ser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76467584667858557"/>
          <c:y val="0.54879487642651537"/>
          <c:w val="0.12035398230088495"/>
          <c:h val="0.29223744292237425"/>
        </c:manualLayout>
      </c:layout>
      <c:overlay val="0"/>
      <c:spPr>
        <a:noFill/>
        <a:ln w="3173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03952569170272E-2"/>
          <c:y val="0.10989010989011007"/>
          <c:w val="0.70553359683794248"/>
          <c:h val="0.7802197802197802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F60-4405-ABC0-820D119065D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F60-4405-ABC0-820D119065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Sheet1!$B$1:$D$1</c:f>
              <c:strCache>
                <c:ptCount val="3"/>
                <c:pt idx="0">
                  <c:v>ответв А</c:v>
                </c:pt>
                <c:pt idx="1">
                  <c:v>ответы Б</c:v>
                </c:pt>
                <c:pt idx="2">
                  <c:v>ответы В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60</c:v>
                </c:pt>
                <c:pt idx="1">
                  <c:v>35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0-4405-ABC0-820D119065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F60-4405-ABC0-820D119065D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F60-4405-ABC0-820D119065D9}"/>
              </c:ext>
            </c:extLst>
          </c:dPt>
          <c:cat>
            <c:strRef>
              <c:f>Sheet1!$B$1:$D$1</c:f>
              <c:strCache>
                <c:ptCount val="3"/>
                <c:pt idx="0">
                  <c:v>ответв А</c:v>
                </c:pt>
                <c:pt idx="1">
                  <c:v>ответы Б</c:v>
                </c:pt>
                <c:pt idx="2">
                  <c:v>ответы В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3F60-4405-ABC0-820D119065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F60-4405-ABC0-820D119065D9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F60-4405-ABC0-820D119065D9}"/>
              </c:ext>
            </c:extLst>
          </c:dPt>
          <c:cat>
            <c:strRef>
              <c:f>Sheet1!$B$1:$D$1</c:f>
              <c:strCache>
                <c:ptCount val="3"/>
                <c:pt idx="0">
                  <c:v>ответв А</c:v>
                </c:pt>
                <c:pt idx="1">
                  <c:v>ответы Б</c:v>
                </c:pt>
                <c:pt idx="2">
                  <c:v>ответы В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3F60-4405-ABC0-820D11906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100130599617064"/>
          <c:y val="0.34065934065934067"/>
          <c:w val="0.13109348650259295"/>
          <c:h val="0.31868131868131866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159420289855067E-2"/>
          <c:y val="5.3730599645442391E-2"/>
          <c:w val="0.60222222222222221"/>
          <c:h val="0.7897196261682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ответы А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констатирующий</c:v>
                </c:pt>
                <c:pt idx="2">
                  <c:v>контрольный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3-4B84-B4E7-9FF3A931E7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ответы Б</c:v>
                </c:pt>
              </c:strCache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констатирующий</c:v>
                </c:pt>
                <c:pt idx="2">
                  <c:v>контрольный 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3-4B84-B4E7-9FF3A931E7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ответы В</c:v>
                </c:pt>
              </c:strCache>
            </c:strRef>
          </c:tx>
          <c:spPr>
            <a:solidFill>
              <a:srgbClr val="FFFFCC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констатирующий</c:v>
                </c:pt>
                <c:pt idx="2">
                  <c:v>контрольный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3-4B84-B4E7-9FF3A931E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7959808"/>
        <c:axId val="107961344"/>
        <c:axId val="78721472"/>
      </c:bar3DChart>
      <c:catAx>
        <c:axId val="10795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079613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07961344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07959808"/>
        <c:crosses val="autoZero"/>
        <c:crossBetween val="between"/>
      </c:valAx>
      <c:serAx>
        <c:axId val="7872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07961344"/>
        <c:crosses val="autoZero"/>
        <c:tickLblSkip val="1"/>
        <c:tickMarkSkip val="1"/>
      </c:ser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4859903381642512"/>
          <c:y val="0.53142320821779421"/>
          <c:w val="0.15555555555555556"/>
          <c:h val="0.29906542056074781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34167-E8C4-4E32-9CE6-58A3C78A63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607C5AA-4191-4A43-B950-44642926368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Раскрыть сущность понятий «здоровье» и «здоровый образ жизни»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48F0EA-2927-4964-A39F-3C4C2D469C0F}" type="parTrans" cxnId="{47A84751-BB3E-4E80-9B04-D6DE98DDDA2F}">
      <dgm:prSet/>
      <dgm:spPr/>
      <dgm:t>
        <a:bodyPr/>
        <a:lstStyle/>
        <a:p>
          <a:endParaRPr lang="ru-RU"/>
        </a:p>
      </dgm:t>
    </dgm:pt>
    <dgm:pt modelId="{687CEC6F-ADC7-4812-BD13-43AC60D6E83A}" type="sibTrans" cxnId="{47A84751-BB3E-4E80-9B04-D6DE98DDDA2F}">
      <dgm:prSet/>
      <dgm:spPr/>
      <dgm:t>
        <a:bodyPr/>
        <a:lstStyle/>
        <a:p>
          <a:endParaRPr lang="ru-RU"/>
        </a:p>
      </dgm:t>
    </dgm:pt>
    <dgm:pt modelId="{F7DC2D6A-F222-478A-BE9A-924259B77E8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Выделить особенности формирования представлений о здоровом образе жизни у детей старшего дошкольного возраста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A0780-B732-4A95-9F87-324B8C902465}" type="parTrans" cxnId="{029A33D3-4725-400D-8A4F-835B71C66330}">
      <dgm:prSet/>
      <dgm:spPr/>
      <dgm:t>
        <a:bodyPr/>
        <a:lstStyle/>
        <a:p>
          <a:endParaRPr lang="ru-RU"/>
        </a:p>
      </dgm:t>
    </dgm:pt>
    <dgm:pt modelId="{F7F0557A-BB9C-432D-ABF2-0D17663BF68E}" type="sibTrans" cxnId="{029A33D3-4725-400D-8A4F-835B71C66330}">
      <dgm:prSet/>
      <dgm:spPr/>
      <dgm:t>
        <a:bodyPr/>
        <a:lstStyle/>
        <a:p>
          <a:endParaRPr lang="ru-RU"/>
        </a:p>
      </dgm:t>
    </dgm:pt>
    <dgm:pt modelId="{74AD47B4-1EE1-4171-8554-F90B5AF640DC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Описать ход и результаты опытно-экспериментальной работы по формированию представлений о здоровом образе жизни старших дошкольников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8102C4-1E88-4AA9-932F-CD1174736692}" type="parTrans" cxnId="{E0BB17F5-0C0A-43C0-A32E-273358B0517F}">
      <dgm:prSet/>
      <dgm:spPr/>
      <dgm:t>
        <a:bodyPr/>
        <a:lstStyle/>
        <a:p>
          <a:endParaRPr lang="ru-RU"/>
        </a:p>
      </dgm:t>
    </dgm:pt>
    <dgm:pt modelId="{EB46E4A4-1EA1-44B4-B936-087CA6C88482}" type="sibTrans" cxnId="{E0BB17F5-0C0A-43C0-A32E-273358B0517F}">
      <dgm:prSet/>
      <dgm:spPr/>
      <dgm:t>
        <a:bodyPr/>
        <a:lstStyle/>
        <a:p>
          <a:endParaRPr lang="ru-RU"/>
        </a:p>
      </dgm:t>
    </dgm:pt>
    <dgm:pt modelId="{1085ECDA-66C2-4E54-93AD-9A7B630A3F8D}" type="pres">
      <dgm:prSet presAssocID="{7EF34167-E8C4-4E32-9CE6-58A3C78A6361}" presName="CompostProcess" presStyleCnt="0">
        <dgm:presLayoutVars>
          <dgm:dir/>
          <dgm:resizeHandles val="exact"/>
        </dgm:presLayoutVars>
      </dgm:prSet>
      <dgm:spPr/>
    </dgm:pt>
    <dgm:pt modelId="{8C3C12A8-EB4F-4E94-B87A-EDCBD9352ED3}" type="pres">
      <dgm:prSet presAssocID="{7EF34167-E8C4-4E32-9CE6-58A3C78A6361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A22CE613-FF13-4170-B6C2-6FC3145E3D1B}" type="pres">
      <dgm:prSet presAssocID="{7EF34167-E8C4-4E32-9CE6-58A3C78A6361}" presName="linearProcess" presStyleCnt="0"/>
      <dgm:spPr/>
    </dgm:pt>
    <dgm:pt modelId="{927247B9-3820-4BBD-8E8E-4B10DBFFF967}" type="pres">
      <dgm:prSet presAssocID="{1607C5AA-4191-4A43-B950-44642926368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418BF-1B88-4212-B55A-6366CF7F9BE5}" type="pres">
      <dgm:prSet presAssocID="{687CEC6F-ADC7-4812-BD13-43AC60D6E83A}" presName="sibTrans" presStyleCnt="0"/>
      <dgm:spPr/>
    </dgm:pt>
    <dgm:pt modelId="{AE030053-B807-49B4-9FDE-40433ED8C6BB}" type="pres">
      <dgm:prSet presAssocID="{F7DC2D6A-F222-478A-BE9A-924259B77E8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5033A-6571-4515-BD64-9716C6F01E22}" type="pres">
      <dgm:prSet presAssocID="{F7F0557A-BB9C-432D-ABF2-0D17663BF68E}" presName="sibTrans" presStyleCnt="0"/>
      <dgm:spPr/>
    </dgm:pt>
    <dgm:pt modelId="{C907BDE1-A20E-48D6-8CBB-2A0C0CF14874}" type="pres">
      <dgm:prSet presAssocID="{74AD47B4-1EE1-4171-8554-F90B5AF640D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B17F5-0C0A-43C0-A32E-273358B0517F}" srcId="{7EF34167-E8C4-4E32-9CE6-58A3C78A6361}" destId="{74AD47B4-1EE1-4171-8554-F90B5AF640DC}" srcOrd="2" destOrd="0" parTransId="{E58102C4-1E88-4AA9-932F-CD1174736692}" sibTransId="{EB46E4A4-1EA1-44B4-B936-087CA6C88482}"/>
    <dgm:cxn modelId="{47A84751-BB3E-4E80-9B04-D6DE98DDDA2F}" srcId="{7EF34167-E8C4-4E32-9CE6-58A3C78A6361}" destId="{1607C5AA-4191-4A43-B950-446429263685}" srcOrd="0" destOrd="0" parTransId="{2648F0EA-2927-4964-A39F-3C4C2D469C0F}" sibTransId="{687CEC6F-ADC7-4812-BD13-43AC60D6E83A}"/>
    <dgm:cxn modelId="{D8EAA2F9-6E99-4003-9A43-9731B9DBB402}" type="presOf" srcId="{7EF34167-E8C4-4E32-9CE6-58A3C78A6361}" destId="{1085ECDA-66C2-4E54-93AD-9A7B630A3F8D}" srcOrd="0" destOrd="0" presId="urn:microsoft.com/office/officeart/2005/8/layout/hProcess9"/>
    <dgm:cxn modelId="{38EEAA90-5177-40C6-B2CB-8B60A76BEBB7}" type="presOf" srcId="{1607C5AA-4191-4A43-B950-446429263685}" destId="{927247B9-3820-4BBD-8E8E-4B10DBFFF967}" srcOrd="0" destOrd="0" presId="urn:microsoft.com/office/officeart/2005/8/layout/hProcess9"/>
    <dgm:cxn modelId="{903A10E8-D3C6-4F00-AE46-16B869DC0858}" type="presOf" srcId="{74AD47B4-1EE1-4171-8554-F90B5AF640DC}" destId="{C907BDE1-A20E-48D6-8CBB-2A0C0CF14874}" srcOrd="0" destOrd="0" presId="urn:microsoft.com/office/officeart/2005/8/layout/hProcess9"/>
    <dgm:cxn modelId="{029A33D3-4725-400D-8A4F-835B71C66330}" srcId="{7EF34167-E8C4-4E32-9CE6-58A3C78A6361}" destId="{F7DC2D6A-F222-478A-BE9A-924259B77E85}" srcOrd="1" destOrd="0" parTransId="{612A0780-B732-4A95-9F87-324B8C902465}" sibTransId="{F7F0557A-BB9C-432D-ABF2-0D17663BF68E}"/>
    <dgm:cxn modelId="{6BCB8D5C-DE98-4912-89D2-1B7868B4F328}" type="presOf" srcId="{F7DC2D6A-F222-478A-BE9A-924259B77E85}" destId="{AE030053-B807-49B4-9FDE-40433ED8C6BB}" srcOrd="0" destOrd="0" presId="urn:microsoft.com/office/officeart/2005/8/layout/hProcess9"/>
    <dgm:cxn modelId="{C559C162-5AF4-4D53-A4D2-F4F41248676A}" type="presParOf" srcId="{1085ECDA-66C2-4E54-93AD-9A7B630A3F8D}" destId="{8C3C12A8-EB4F-4E94-B87A-EDCBD9352ED3}" srcOrd="0" destOrd="0" presId="urn:microsoft.com/office/officeart/2005/8/layout/hProcess9"/>
    <dgm:cxn modelId="{1F6E9DEF-6A46-4879-9C8E-AA1A50703B1F}" type="presParOf" srcId="{1085ECDA-66C2-4E54-93AD-9A7B630A3F8D}" destId="{A22CE613-FF13-4170-B6C2-6FC3145E3D1B}" srcOrd="1" destOrd="0" presId="urn:microsoft.com/office/officeart/2005/8/layout/hProcess9"/>
    <dgm:cxn modelId="{89CC96D9-77A4-4F55-B8A7-41E840EF7AC8}" type="presParOf" srcId="{A22CE613-FF13-4170-B6C2-6FC3145E3D1B}" destId="{927247B9-3820-4BBD-8E8E-4B10DBFFF967}" srcOrd="0" destOrd="0" presId="urn:microsoft.com/office/officeart/2005/8/layout/hProcess9"/>
    <dgm:cxn modelId="{2572ACFE-3E89-4FBF-A55E-E6F927DD9F11}" type="presParOf" srcId="{A22CE613-FF13-4170-B6C2-6FC3145E3D1B}" destId="{F5D418BF-1B88-4212-B55A-6366CF7F9BE5}" srcOrd="1" destOrd="0" presId="urn:microsoft.com/office/officeart/2005/8/layout/hProcess9"/>
    <dgm:cxn modelId="{D56AA2C6-02FC-4323-B75C-F14F4E9865F6}" type="presParOf" srcId="{A22CE613-FF13-4170-B6C2-6FC3145E3D1B}" destId="{AE030053-B807-49B4-9FDE-40433ED8C6BB}" srcOrd="2" destOrd="0" presId="urn:microsoft.com/office/officeart/2005/8/layout/hProcess9"/>
    <dgm:cxn modelId="{A867DD0E-D8B6-4A0F-88F0-16F94B6960B3}" type="presParOf" srcId="{A22CE613-FF13-4170-B6C2-6FC3145E3D1B}" destId="{9865033A-6571-4515-BD64-9716C6F01E22}" srcOrd="3" destOrd="0" presId="urn:microsoft.com/office/officeart/2005/8/layout/hProcess9"/>
    <dgm:cxn modelId="{DB2490B9-B0E6-40F1-8FF0-9FC73EA93C44}" type="presParOf" srcId="{A22CE613-FF13-4170-B6C2-6FC3145E3D1B}" destId="{C907BDE1-A20E-48D6-8CBB-2A0C0CF14874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5A48E-8D87-44D6-B422-99CD51C9AB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152975-69DA-429C-AAFD-423F833B66F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Здоровье –</a:t>
          </a:r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бесценный дар природы»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B9D4D7-BD67-432B-9175-EA1A8628AE16}" type="parTrans" cxnId="{CFB487F4-433D-4D2E-AB52-817CF9689DCA}">
      <dgm:prSet/>
      <dgm:spPr/>
      <dgm:t>
        <a:bodyPr/>
        <a:lstStyle/>
        <a:p>
          <a:endParaRPr lang="ru-RU" sz="2800"/>
        </a:p>
      </dgm:t>
    </dgm:pt>
    <dgm:pt modelId="{2B0B3DBF-66F7-49D2-B28D-0A105DAE0138}" type="sibTrans" cxnId="{CFB487F4-433D-4D2E-AB52-817CF9689DCA}">
      <dgm:prSet/>
      <dgm:spPr/>
      <dgm:t>
        <a:bodyPr/>
        <a:lstStyle/>
        <a:p>
          <a:endParaRPr lang="ru-RU" sz="2800"/>
        </a:p>
      </dgm:t>
    </dgm:pt>
    <dgm:pt modelId="{53006DF2-99B6-435C-9340-F041E831EEF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«Движение – путь к здоровью!»</a:t>
          </a:r>
        </a:p>
      </dgm:t>
    </dgm:pt>
    <dgm:pt modelId="{67720D18-DC2E-4C41-AF1E-DBF560DE2DC3}" type="parTrans" cxnId="{79A6DE68-3414-4130-BCA5-7C8B2E967B69}">
      <dgm:prSet/>
      <dgm:spPr/>
      <dgm:t>
        <a:bodyPr/>
        <a:lstStyle/>
        <a:p>
          <a:endParaRPr lang="ru-RU" sz="2800"/>
        </a:p>
      </dgm:t>
    </dgm:pt>
    <dgm:pt modelId="{D295B3BB-C01D-4C7C-83EB-BD9AD63791F9}" type="sibTrans" cxnId="{79A6DE68-3414-4130-BCA5-7C8B2E967B69}">
      <dgm:prSet/>
      <dgm:spPr/>
      <dgm:t>
        <a:bodyPr/>
        <a:lstStyle/>
        <a:p>
          <a:endParaRPr lang="ru-RU" sz="2800"/>
        </a:p>
      </dgm:t>
    </dgm:pt>
    <dgm:pt modelId="{D413FCE0-718C-4E16-86D2-482B9FA84A2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«</a:t>
          </a:r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Если хочешь быть здоров – закаляйся!»</a:t>
          </a:r>
        </a:p>
      </dgm:t>
    </dgm:pt>
    <dgm:pt modelId="{7A3401FF-84A8-4626-B90D-E79AC46E6E5F}" type="parTrans" cxnId="{3D15D743-7891-4CB4-B00B-0260BEB2C687}">
      <dgm:prSet/>
      <dgm:spPr/>
      <dgm:t>
        <a:bodyPr/>
        <a:lstStyle/>
        <a:p>
          <a:endParaRPr lang="ru-RU" sz="2800"/>
        </a:p>
      </dgm:t>
    </dgm:pt>
    <dgm:pt modelId="{ED8D9140-51D7-48D5-885B-D5994AAD7BFD}" type="sibTrans" cxnId="{3D15D743-7891-4CB4-B00B-0260BEB2C687}">
      <dgm:prSet/>
      <dgm:spPr/>
      <dgm:t>
        <a:bodyPr/>
        <a:lstStyle/>
        <a:p>
          <a:endParaRPr lang="ru-RU" sz="2800"/>
        </a:p>
      </dgm:t>
    </dgm:pt>
    <dgm:pt modelId="{533EBEF6-BBA2-4F1E-946A-6AF8AF6E2EAB}" type="pres">
      <dgm:prSet presAssocID="{E6F5A48E-8D87-44D6-B422-99CD51C9AB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73D69-64DA-4F29-ACC0-588B837476F4}" type="pres">
      <dgm:prSet presAssocID="{D8152975-69DA-429C-AAFD-423F833B66FD}" presName="parentLin" presStyleCnt="0"/>
      <dgm:spPr/>
    </dgm:pt>
    <dgm:pt modelId="{E9F0CC83-B8AC-4824-BDFD-2258003D27CA}" type="pres">
      <dgm:prSet presAssocID="{D8152975-69DA-429C-AAFD-423F833B66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102F62A-0EDE-43B9-9C55-B04F4FDD53E4}" type="pres">
      <dgm:prSet presAssocID="{D8152975-69DA-429C-AAFD-423F833B66FD}" presName="parentText" presStyleLbl="node1" presStyleIdx="0" presStyleCnt="3" custScaleX="110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BC64A-1BE2-41B0-9083-1688E1923B0E}" type="pres">
      <dgm:prSet presAssocID="{D8152975-69DA-429C-AAFD-423F833B66FD}" presName="negativeSpace" presStyleCnt="0"/>
      <dgm:spPr/>
    </dgm:pt>
    <dgm:pt modelId="{714431CD-FE24-45CD-8202-9C5D830F34B0}" type="pres">
      <dgm:prSet presAssocID="{D8152975-69DA-429C-AAFD-423F833B66FD}" presName="childText" presStyleLbl="conFgAcc1" presStyleIdx="0" presStyleCnt="3">
        <dgm:presLayoutVars>
          <dgm:bulletEnabled val="1"/>
        </dgm:presLayoutVars>
      </dgm:prSet>
      <dgm:spPr/>
    </dgm:pt>
    <dgm:pt modelId="{73524331-8D11-4A67-BA04-E91C449BB763}" type="pres">
      <dgm:prSet presAssocID="{2B0B3DBF-66F7-49D2-B28D-0A105DAE0138}" presName="spaceBetweenRectangles" presStyleCnt="0"/>
      <dgm:spPr/>
    </dgm:pt>
    <dgm:pt modelId="{EF4DE871-EF86-4C49-817A-0AB0EB06053E}" type="pres">
      <dgm:prSet presAssocID="{53006DF2-99B6-435C-9340-F041E831EEF2}" presName="parentLin" presStyleCnt="0"/>
      <dgm:spPr/>
    </dgm:pt>
    <dgm:pt modelId="{5ECD229E-FB90-4872-B28A-BBAD1EDDCC45}" type="pres">
      <dgm:prSet presAssocID="{53006DF2-99B6-435C-9340-F041E831EE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F869DB-8DBF-4AF7-8F3D-57A69E07C2A9}" type="pres">
      <dgm:prSet presAssocID="{53006DF2-99B6-435C-9340-F041E831EEF2}" presName="parentText" presStyleLbl="node1" presStyleIdx="1" presStyleCnt="3" custScaleX="111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4A482-8232-476A-8ACD-766FE914D77F}" type="pres">
      <dgm:prSet presAssocID="{53006DF2-99B6-435C-9340-F041E831EEF2}" presName="negativeSpace" presStyleCnt="0"/>
      <dgm:spPr/>
    </dgm:pt>
    <dgm:pt modelId="{16FEAE0D-46CF-4BCE-A795-05249611BECD}" type="pres">
      <dgm:prSet presAssocID="{53006DF2-99B6-435C-9340-F041E831EEF2}" presName="childText" presStyleLbl="conFgAcc1" presStyleIdx="1" presStyleCnt="3">
        <dgm:presLayoutVars>
          <dgm:bulletEnabled val="1"/>
        </dgm:presLayoutVars>
      </dgm:prSet>
      <dgm:spPr/>
    </dgm:pt>
    <dgm:pt modelId="{16DEF962-6024-4DDA-A06F-94AAD3B3E855}" type="pres">
      <dgm:prSet presAssocID="{D295B3BB-C01D-4C7C-83EB-BD9AD63791F9}" presName="spaceBetweenRectangles" presStyleCnt="0"/>
      <dgm:spPr/>
    </dgm:pt>
    <dgm:pt modelId="{FED0186C-B62A-44FA-A322-38FBC9622FDD}" type="pres">
      <dgm:prSet presAssocID="{D413FCE0-718C-4E16-86D2-482B9FA84A2C}" presName="parentLin" presStyleCnt="0"/>
      <dgm:spPr/>
    </dgm:pt>
    <dgm:pt modelId="{2411EF9C-A5D3-4D27-8B5D-E6CBB231CD0F}" type="pres">
      <dgm:prSet presAssocID="{D413FCE0-718C-4E16-86D2-482B9FA84A2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F25064E-BFB2-4CC2-8416-77200143E56B}" type="pres">
      <dgm:prSet presAssocID="{D413FCE0-718C-4E16-86D2-482B9FA84A2C}" presName="parentText" presStyleLbl="node1" presStyleIdx="2" presStyleCnt="3" custScaleX="112185" custLinFactNeighborX="2665" custLinFactNeighborY="-43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B608B-EBDA-4CEA-AF32-55EDABA8338D}" type="pres">
      <dgm:prSet presAssocID="{D413FCE0-718C-4E16-86D2-482B9FA84A2C}" presName="negativeSpace" presStyleCnt="0"/>
      <dgm:spPr/>
    </dgm:pt>
    <dgm:pt modelId="{62121CB7-130F-4C6F-8874-01D3C5F521E1}" type="pres">
      <dgm:prSet presAssocID="{D413FCE0-718C-4E16-86D2-482B9FA84A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A6DE68-3414-4130-BCA5-7C8B2E967B69}" srcId="{E6F5A48E-8D87-44D6-B422-99CD51C9AB3F}" destId="{53006DF2-99B6-435C-9340-F041E831EEF2}" srcOrd="1" destOrd="0" parTransId="{67720D18-DC2E-4C41-AF1E-DBF560DE2DC3}" sibTransId="{D295B3BB-C01D-4C7C-83EB-BD9AD63791F9}"/>
    <dgm:cxn modelId="{3D15D743-7891-4CB4-B00B-0260BEB2C687}" srcId="{E6F5A48E-8D87-44D6-B422-99CD51C9AB3F}" destId="{D413FCE0-718C-4E16-86D2-482B9FA84A2C}" srcOrd="2" destOrd="0" parTransId="{7A3401FF-84A8-4626-B90D-E79AC46E6E5F}" sibTransId="{ED8D9140-51D7-48D5-885B-D5994AAD7BFD}"/>
    <dgm:cxn modelId="{381BECB2-19E5-4E48-BA08-3D1814F3CDF6}" type="presOf" srcId="{53006DF2-99B6-435C-9340-F041E831EEF2}" destId="{5ECD229E-FB90-4872-B28A-BBAD1EDDCC45}" srcOrd="0" destOrd="0" presId="urn:microsoft.com/office/officeart/2005/8/layout/list1"/>
    <dgm:cxn modelId="{D86201C4-9822-4FA3-ACBD-77DEA6C1DA1B}" type="presOf" srcId="{D413FCE0-718C-4E16-86D2-482B9FA84A2C}" destId="{2F25064E-BFB2-4CC2-8416-77200143E56B}" srcOrd="1" destOrd="0" presId="urn:microsoft.com/office/officeart/2005/8/layout/list1"/>
    <dgm:cxn modelId="{4738D76E-4AA0-47AD-A466-CED9D493357B}" type="presOf" srcId="{D8152975-69DA-429C-AAFD-423F833B66FD}" destId="{E9F0CC83-B8AC-4824-BDFD-2258003D27CA}" srcOrd="0" destOrd="0" presId="urn:microsoft.com/office/officeart/2005/8/layout/list1"/>
    <dgm:cxn modelId="{44633596-2D94-47A4-A595-F262B1B60863}" type="presOf" srcId="{D413FCE0-718C-4E16-86D2-482B9FA84A2C}" destId="{2411EF9C-A5D3-4D27-8B5D-E6CBB231CD0F}" srcOrd="0" destOrd="0" presId="urn:microsoft.com/office/officeart/2005/8/layout/list1"/>
    <dgm:cxn modelId="{CFB487F4-433D-4D2E-AB52-817CF9689DCA}" srcId="{E6F5A48E-8D87-44D6-B422-99CD51C9AB3F}" destId="{D8152975-69DA-429C-AAFD-423F833B66FD}" srcOrd="0" destOrd="0" parTransId="{07B9D4D7-BD67-432B-9175-EA1A8628AE16}" sibTransId="{2B0B3DBF-66F7-49D2-B28D-0A105DAE0138}"/>
    <dgm:cxn modelId="{F71E4683-7EAE-4AD1-83F6-E69B1DB83A82}" type="presOf" srcId="{53006DF2-99B6-435C-9340-F041E831EEF2}" destId="{7EF869DB-8DBF-4AF7-8F3D-57A69E07C2A9}" srcOrd="1" destOrd="0" presId="urn:microsoft.com/office/officeart/2005/8/layout/list1"/>
    <dgm:cxn modelId="{1BFDC81C-6134-4A1D-B139-6A6C6863184E}" type="presOf" srcId="{E6F5A48E-8D87-44D6-B422-99CD51C9AB3F}" destId="{533EBEF6-BBA2-4F1E-946A-6AF8AF6E2EAB}" srcOrd="0" destOrd="0" presId="urn:microsoft.com/office/officeart/2005/8/layout/list1"/>
    <dgm:cxn modelId="{CE282EF3-210D-4808-9F99-AB40DFC7DBA7}" type="presOf" srcId="{D8152975-69DA-429C-AAFD-423F833B66FD}" destId="{7102F62A-0EDE-43B9-9C55-B04F4FDD53E4}" srcOrd="1" destOrd="0" presId="urn:microsoft.com/office/officeart/2005/8/layout/list1"/>
    <dgm:cxn modelId="{ECBBE1A8-4E60-492F-A1D2-D3CDAFEE7E8E}" type="presParOf" srcId="{533EBEF6-BBA2-4F1E-946A-6AF8AF6E2EAB}" destId="{3B173D69-64DA-4F29-ACC0-588B837476F4}" srcOrd="0" destOrd="0" presId="urn:microsoft.com/office/officeart/2005/8/layout/list1"/>
    <dgm:cxn modelId="{ECDBEF9F-658A-4496-8942-483CBD3EBB57}" type="presParOf" srcId="{3B173D69-64DA-4F29-ACC0-588B837476F4}" destId="{E9F0CC83-B8AC-4824-BDFD-2258003D27CA}" srcOrd="0" destOrd="0" presId="urn:microsoft.com/office/officeart/2005/8/layout/list1"/>
    <dgm:cxn modelId="{708A1F49-7C04-44D7-8217-BE7B787E28F7}" type="presParOf" srcId="{3B173D69-64DA-4F29-ACC0-588B837476F4}" destId="{7102F62A-0EDE-43B9-9C55-B04F4FDD53E4}" srcOrd="1" destOrd="0" presId="urn:microsoft.com/office/officeart/2005/8/layout/list1"/>
    <dgm:cxn modelId="{26A87D27-0854-43AF-8E83-CEA27D874DAB}" type="presParOf" srcId="{533EBEF6-BBA2-4F1E-946A-6AF8AF6E2EAB}" destId="{32CBC64A-1BE2-41B0-9083-1688E1923B0E}" srcOrd="1" destOrd="0" presId="urn:microsoft.com/office/officeart/2005/8/layout/list1"/>
    <dgm:cxn modelId="{F694FACF-C16C-4A48-823B-D2B52AD3ED72}" type="presParOf" srcId="{533EBEF6-BBA2-4F1E-946A-6AF8AF6E2EAB}" destId="{714431CD-FE24-45CD-8202-9C5D830F34B0}" srcOrd="2" destOrd="0" presId="urn:microsoft.com/office/officeart/2005/8/layout/list1"/>
    <dgm:cxn modelId="{A9249455-0C30-456F-B168-E2052FE2E3AD}" type="presParOf" srcId="{533EBEF6-BBA2-4F1E-946A-6AF8AF6E2EAB}" destId="{73524331-8D11-4A67-BA04-E91C449BB763}" srcOrd="3" destOrd="0" presId="urn:microsoft.com/office/officeart/2005/8/layout/list1"/>
    <dgm:cxn modelId="{C28D5F5E-5F46-4CEE-84E4-9D75AC7FBC92}" type="presParOf" srcId="{533EBEF6-BBA2-4F1E-946A-6AF8AF6E2EAB}" destId="{EF4DE871-EF86-4C49-817A-0AB0EB06053E}" srcOrd="4" destOrd="0" presId="urn:microsoft.com/office/officeart/2005/8/layout/list1"/>
    <dgm:cxn modelId="{B6171C15-6A65-4C1B-8F8D-DFDD7F28A239}" type="presParOf" srcId="{EF4DE871-EF86-4C49-817A-0AB0EB06053E}" destId="{5ECD229E-FB90-4872-B28A-BBAD1EDDCC45}" srcOrd="0" destOrd="0" presId="urn:microsoft.com/office/officeart/2005/8/layout/list1"/>
    <dgm:cxn modelId="{E08874B0-D077-4D4D-B4A0-F8099831DBD1}" type="presParOf" srcId="{EF4DE871-EF86-4C49-817A-0AB0EB06053E}" destId="{7EF869DB-8DBF-4AF7-8F3D-57A69E07C2A9}" srcOrd="1" destOrd="0" presId="urn:microsoft.com/office/officeart/2005/8/layout/list1"/>
    <dgm:cxn modelId="{F27CF696-E9A0-4987-AD24-9FBD3E4AA935}" type="presParOf" srcId="{533EBEF6-BBA2-4F1E-946A-6AF8AF6E2EAB}" destId="{88A4A482-8232-476A-8ACD-766FE914D77F}" srcOrd="5" destOrd="0" presId="urn:microsoft.com/office/officeart/2005/8/layout/list1"/>
    <dgm:cxn modelId="{E628FE97-23F9-4393-82C2-B7305FE11FCE}" type="presParOf" srcId="{533EBEF6-BBA2-4F1E-946A-6AF8AF6E2EAB}" destId="{16FEAE0D-46CF-4BCE-A795-05249611BECD}" srcOrd="6" destOrd="0" presId="urn:microsoft.com/office/officeart/2005/8/layout/list1"/>
    <dgm:cxn modelId="{A74AD596-6866-4B3F-9601-443B9068C5A2}" type="presParOf" srcId="{533EBEF6-BBA2-4F1E-946A-6AF8AF6E2EAB}" destId="{16DEF962-6024-4DDA-A06F-94AAD3B3E855}" srcOrd="7" destOrd="0" presId="urn:microsoft.com/office/officeart/2005/8/layout/list1"/>
    <dgm:cxn modelId="{25DF744F-D394-4B02-94B4-D11A1ECA3434}" type="presParOf" srcId="{533EBEF6-BBA2-4F1E-946A-6AF8AF6E2EAB}" destId="{FED0186C-B62A-44FA-A322-38FBC9622FDD}" srcOrd="8" destOrd="0" presId="urn:microsoft.com/office/officeart/2005/8/layout/list1"/>
    <dgm:cxn modelId="{F4FFD939-E997-4B1B-829B-31903F41EB5E}" type="presParOf" srcId="{FED0186C-B62A-44FA-A322-38FBC9622FDD}" destId="{2411EF9C-A5D3-4D27-8B5D-E6CBB231CD0F}" srcOrd="0" destOrd="0" presId="urn:microsoft.com/office/officeart/2005/8/layout/list1"/>
    <dgm:cxn modelId="{8FE2F223-9D7E-452C-8CB8-C57E2BE805FF}" type="presParOf" srcId="{FED0186C-B62A-44FA-A322-38FBC9622FDD}" destId="{2F25064E-BFB2-4CC2-8416-77200143E56B}" srcOrd="1" destOrd="0" presId="urn:microsoft.com/office/officeart/2005/8/layout/list1"/>
    <dgm:cxn modelId="{55AFFB52-07DF-4B45-B34C-9AEB270A4B69}" type="presParOf" srcId="{533EBEF6-BBA2-4F1E-946A-6AF8AF6E2EAB}" destId="{FB8B608B-EBDA-4CEA-AF32-55EDABA8338D}" srcOrd="9" destOrd="0" presId="urn:microsoft.com/office/officeart/2005/8/layout/list1"/>
    <dgm:cxn modelId="{265D670D-E5E4-4846-B7DC-D02FDA976BFF}" type="presParOf" srcId="{533EBEF6-BBA2-4F1E-946A-6AF8AF6E2EAB}" destId="{62121CB7-130F-4C6F-8874-01D3C5F521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C12A8-EB4F-4E94-B87A-EDCBD9352ED3}">
      <dsp:nvSpPr>
        <dsp:cNvPr id="0" name=""/>
        <dsp:cNvSpPr/>
      </dsp:nvSpPr>
      <dsp:spPr>
        <a:xfrm>
          <a:off x="591502" y="0"/>
          <a:ext cx="6703695" cy="4729655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247B9-3820-4BBD-8E8E-4B10DBFFF967}">
      <dsp:nvSpPr>
        <dsp:cNvPr id="0" name=""/>
        <dsp:cNvSpPr/>
      </dsp:nvSpPr>
      <dsp:spPr>
        <a:xfrm>
          <a:off x="8472" y="1418896"/>
          <a:ext cx="2538531" cy="189186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Раскрыть сущность понятий «здоровье» и «здоровый образ жизни»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25" y="1511249"/>
        <a:ext cx="2353825" cy="1707156"/>
      </dsp:txXfrm>
    </dsp:sp>
    <dsp:sp modelId="{AE030053-B807-49B4-9FDE-40433ED8C6BB}">
      <dsp:nvSpPr>
        <dsp:cNvPr id="0" name=""/>
        <dsp:cNvSpPr/>
      </dsp:nvSpPr>
      <dsp:spPr>
        <a:xfrm>
          <a:off x="2674084" y="1418896"/>
          <a:ext cx="2538531" cy="18918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Выделить особенности формирования представлений о здоровом образе жизни у детей старшего дошкольного возраста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6437" y="1511249"/>
        <a:ext cx="2353825" cy="1707156"/>
      </dsp:txXfrm>
    </dsp:sp>
    <dsp:sp modelId="{C907BDE1-A20E-48D6-8CBB-2A0C0CF14874}">
      <dsp:nvSpPr>
        <dsp:cNvPr id="0" name=""/>
        <dsp:cNvSpPr/>
      </dsp:nvSpPr>
      <dsp:spPr>
        <a:xfrm>
          <a:off x="5339696" y="1418896"/>
          <a:ext cx="2538531" cy="18918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Описать ход и результаты опытно-экспериментальной работы по формированию представлений о здоровом образе жизни старших дошкольников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2049" y="1511249"/>
        <a:ext cx="2353825" cy="1707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431CD-FE24-45CD-8202-9C5D830F34B0}">
      <dsp:nvSpPr>
        <dsp:cNvPr id="0" name=""/>
        <dsp:cNvSpPr/>
      </dsp:nvSpPr>
      <dsp:spPr>
        <a:xfrm>
          <a:off x="0" y="506528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2F62A-0EDE-43B9-9C55-B04F4FDD53E4}">
      <dsp:nvSpPr>
        <dsp:cNvPr id="0" name=""/>
        <dsp:cNvSpPr/>
      </dsp:nvSpPr>
      <dsp:spPr>
        <a:xfrm>
          <a:off x="394335" y="19448"/>
          <a:ext cx="6117807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Здоровье –</a:t>
          </a:r>
          <a:r>
            <a:rPr lang="ru-RU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бесценный дар природы»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890" y="67003"/>
        <a:ext cx="6022697" cy="879050"/>
      </dsp:txXfrm>
    </dsp:sp>
    <dsp:sp modelId="{16FEAE0D-46CF-4BCE-A795-05249611BECD}">
      <dsp:nvSpPr>
        <dsp:cNvPr id="0" name=""/>
        <dsp:cNvSpPr/>
      </dsp:nvSpPr>
      <dsp:spPr>
        <a:xfrm>
          <a:off x="0" y="2003409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869DB-8DBF-4AF7-8F3D-57A69E07C2A9}">
      <dsp:nvSpPr>
        <dsp:cNvPr id="0" name=""/>
        <dsp:cNvSpPr/>
      </dsp:nvSpPr>
      <dsp:spPr>
        <a:xfrm>
          <a:off x="394335" y="1516329"/>
          <a:ext cx="6159875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«Движение – путь к здоровью!»</a:t>
          </a:r>
        </a:p>
      </dsp:txBody>
      <dsp:txXfrm>
        <a:off x="441890" y="1563884"/>
        <a:ext cx="6064765" cy="879050"/>
      </dsp:txXfrm>
    </dsp:sp>
    <dsp:sp modelId="{62121CB7-130F-4C6F-8874-01D3C5F521E1}">
      <dsp:nvSpPr>
        <dsp:cNvPr id="0" name=""/>
        <dsp:cNvSpPr/>
      </dsp:nvSpPr>
      <dsp:spPr>
        <a:xfrm>
          <a:off x="0" y="3500289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5064E-BFB2-4CC2-8416-77200143E56B}">
      <dsp:nvSpPr>
        <dsp:cNvPr id="0" name=""/>
        <dsp:cNvSpPr/>
      </dsp:nvSpPr>
      <dsp:spPr>
        <a:xfrm>
          <a:off x="404844" y="2971164"/>
          <a:ext cx="6193386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«</a:t>
          </a: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Если хочешь быть здоров – закаляйся!»</a:t>
          </a:r>
        </a:p>
      </dsp:txBody>
      <dsp:txXfrm>
        <a:off x="452399" y="3018719"/>
        <a:ext cx="6098276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21" y="1292772"/>
            <a:ext cx="7861737" cy="4403835"/>
          </a:xfrm>
        </p:spPr>
        <p:txBody>
          <a:bodyPr>
            <a:prstTxWarp prst="textCanDown">
              <a:avLst/>
            </a:prstTxWarp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Эффективные пути  и средства формирования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представления старших дошкольников о здоровом образе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b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Широчкина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детьми по блоку 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«Здоровье –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бесценный дар природы»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Минутка размышления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«Почему важно быть здоровым?»;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Заучивание </a:t>
            </a:r>
            <a:r>
              <a:rPr lang="ru-RU" sz="29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стих-я</a:t>
            </a: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«Мы растем здоровыми»;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Выпуск стенгазеты «Будьте здоровы!»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Д/и «Опасно - не очень»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П/и «Мы веселые ребята»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Чтение Б. </a:t>
            </a:r>
            <a:r>
              <a:rPr lang="ru-RU" sz="29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Канетти</a:t>
            </a: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 «Откуда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Берутся болезни?» и др.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fizkultur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096" y="1816374"/>
            <a:ext cx="2722179" cy="1599488"/>
          </a:xfrm>
          <a:prstGeom prst="rect">
            <a:avLst/>
          </a:prstGeom>
          <a:noFill/>
        </p:spPr>
      </p:pic>
      <p:pic>
        <p:nvPicPr>
          <p:cNvPr id="1029" name="Picture 5" descr="C:\Users\User\Desktop\Картинки-на-тему-спорт-для-детей-прикольные-красивые-и-интересные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566" y="4115566"/>
            <a:ext cx="2879833" cy="181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Рассматривание альбома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«Вечное движение».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П/и «Полоса препятствий»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Рисование иллюстраций к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стенгазете «Будьте здоровы!»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Беседа «Какие движения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лечат?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Эстафета «Тоннель» и др. 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детьми по блоку 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«Движение – путь к здоровью»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fizkultur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015" y="1624997"/>
            <a:ext cx="2900854" cy="1969541"/>
          </a:xfrm>
          <a:prstGeom prst="rect">
            <a:avLst/>
          </a:prstGeom>
          <a:noFill/>
        </p:spPr>
      </p:pic>
      <p:pic>
        <p:nvPicPr>
          <p:cNvPr id="2053" name="Picture 5" descr="C:\Users\User\Desktop\Картинки-на-тему-спорт-для-детей-прикольные-красивые-и-интересные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613" y="3930868"/>
            <a:ext cx="3737711" cy="2510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2152"/>
            <a:ext cx="7886700" cy="16396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детьми по блоку </a:t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«Если хочешь быть здоров – закаляйся»</a:t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331" y="1825625"/>
            <a:ext cx="8179019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видами и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закаливания.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отрывка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сказки «Краденое солнце».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 «Когда солнце – наш друг?».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 «Полезно-вредно».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лабораторию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Айболита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опыт «Как дышат растения» и др.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Картинки-на-тему-спорт-для-детей-прикольные-красивые-и-интересные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898" y="1481958"/>
            <a:ext cx="3005957" cy="2254468"/>
          </a:xfrm>
          <a:prstGeom prst="rect">
            <a:avLst/>
          </a:prstGeom>
          <a:noFill/>
        </p:spPr>
      </p:pic>
      <p:pic>
        <p:nvPicPr>
          <p:cNvPr id="3076" name="Picture 4" descr="C:\Users\User\Desktop\Картинки-на-тему-спорт-для-детей-прикольные-красивые-и-интересные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739" y="4004441"/>
            <a:ext cx="3108910" cy="233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формирующем этапе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71145"/>
            <a:ext cx="7886700" cy="45058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 газеты детского сада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(рубрика «Страничка Здоровья»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Почта здоровья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Деловые игры и тренинги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дни» для родителей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Спортивная игра «Поход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страну Здоровья»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786" y="4782206"/>
            <a:ext cx="3541988" cy="14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806" y="1660634"/>
            <a:ext cx="3069020" cy="255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318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Уровни развития отношений ребенка к здоровью и мотивации здорового образа жизни (контрольный этап)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</p:nvPr>
        </p:nvGraphicFramePr>
        <p:xfrm>
          <a:off x="681202" y="184664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Сравнительные результаты эксперимента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18"/>
          <p:cNvGraphicFramePr>
            <a:graphicFrameLocks noGrp="1"/>
          </p:cNvGraphicFramePr>
          <p:nvPr>
            <p:ph idx="1"/>
          </p:nvPr>
        </p:nvGraphicFramePr>
        <p:xfrm>
          <a:off x="1007023" y="1836136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анкетирования родителей (контрольный этап)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Сравнительные результаты эксперимента</a:t>
            </a:r>
            <a:endParaRPr lang="ru-RU" dirty="0"/>
          </a:p>
        </p:txBody>
      </p:sp>
      <p:graphicFrame>
        <p:nvGraphicFramePr>
          <p:cNvPr id="4" name="Объект 46"/>
          <p:cNvGraphicFramePr>
            <a:graphicFrameLocks noGrp="1"/>
          </p:cNvGraphicFramePr>
          <p:nvPr>
            <p:ph idx="1"/>
          </p:nvPr>
        </p:nvGraphicFramePr>
        <p:xfrm>
          <a:off x="1038554" y="1857156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ТЕРЕТИЧЕСКАЯ БАЗА ИССЛЕДОВАНИЯ: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ученых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(А.М.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Амосова,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Е.Б.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Г.А. Бутко, В.М.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Нилова,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Ю.П.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Лисицына,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Петленко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Царегородцева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Г.Х.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Шингарова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С.Ф.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Поштаревой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О.Ю.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Толстовой,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Тюмасевой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4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721891"/>
              </p:ext>
            </p:extLst>
          </p:nvPr>
        </p:nvGraphicFramePr>
        <p:xfrm>
          <a:off x="451945" y="488510"/>
          <a:ext cx="8450317" cy="614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070">
                <a:tc>
                  <a:txBody>
                    <a:bodyPr/>
                    <a:lstStyle/>
                    <a:p>
                      <a:r>
                        <a:rPr lang="ru-RU" sz="2000" b="1" u="non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 исследования: </a:t>
                      </a:r>
                      <a:endParaRPr lang="ru-RU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 формирования представлений о здоровом образе жизни у детей старшего дошкольного возраста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070">
                <a:tc>
                  <a:txBody>
                    <a:bodyPr/>
                    <a:lstStyle/>
                    <a:p>
                      <a:r>
                        <a:rPr lang="ru-RU" sz="2000" b="1" u="none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 исследования: </a:t>
                      </a:r>
                      <a:endParaRPr lang="ru-RU" sz="2000" b="1" u="none" dirty="0">
                        <a:solidFill>
                          <a:srgbClr val="1F54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1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Эффективные пути и средства </a:t>
                      </a:r>
                      <a:r>
                        <a:rPr lang="ru-RU" sz="2000" b="1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формирования </a:t>
                      </a:r>
                      <a:r>
                        <a:rPr lang="ru-RU" sz="2000" b="1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представлений старших дошкольников </a:t>
                      </a:r>
                      <a:r>
                        <a:rPr lang="ru-RU" sz="2000" b="1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здоровом образе </a:t>
                      </a:r>
                      <a:r>
                        <a:rPr lang="ru-RU" sz="2000" b="1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жизни.</a:t>
                      </a:r>
                      <a:endParaRPr lang="ru-RU" sz="2000" b="1" u="none" dirty="0">
                        <a:solidFill>
                          <a:srgbClr val="1F54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106">
                <a:tc>
                  <a:txBody>
                    <a:bodyPr/>
                    <a:lstStyle/>
                    <a:p>
                      <a:r>
                        <a:rPr lang="ru-RU" sz="2000" b="1" u="none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исследования: </a:t>
                      </a:r>
                      <a:endParaRPr lang="ru-RU" sz="2000" b="1" u="none" dirty="0">
                        <a:solidFill>
                          <a:srgbClr val="1F54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1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 и описать ход и результаты  работы по формированию понятия здорового образа жизни у старших дошкольников.</a:t>
                      </a:r>
                      <a:endParaRPr lang="ru-RU" sz="2000" b="1" u="none" dirty="0">
                        <a:solidFill>
                          <a:srgbClr val="1F54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952">
                <a:tc>
                  <a:txBody>
                    <a:bodyPr/>
                    <a:lstStyle/>
                    <a:p>
                      <a:r>
                        <a:rPr lang="ru-RU" sz="2000" b="1" u="none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Гипотеза:</a:t>
                      </a:r>
                      <a:endParaRPr lang="ru-RU" sz="2000" b="1" u="none" dirty="0">
                        <a:solidFill>
                          <a:srgbClr val="1F54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smtClean="0">
                          <a:solidFill>
                            <a:srgbClr val="1F54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Уровни формирования представлений о здоровом образе жизни у детей старшего дошкольного возраста и их родителей будут повышаться, если осуществлять работу по направлениям ««Здоровье – бесценный дар природы», ««Движение – путь к здоровью!»», ««Если хочешь быть здоров – закаляйся!»», используя различные формы и методы. </a:t>
                      </a:r>
                      <a:endParaRPr lang="ru-RU" sz="2000" b="1" u="none" kern="1200" dirty="0">
                        <a:solidFill>
                          <a:srgbClr val="1F54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28650" y="1765738"/>
          <a:ext cx="7886700" cy="472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теоретико-методологический анализ   психолого-педагогической литературы по исследуемой проблеме,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эмпирические методы: изучался опыт работы педагогов ДОУ по проблеме исследования;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диагностические методы: методика «Незаконченные предложения», анкетирование.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3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64" y="409811"/>
            <a:ext cx="7199077" cy="89620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эксперимента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996440" y="1453020"/>
            <a:ext cx="5849938" cy="1047230"/>
            <a:chOff x="1248" y="2030"/>
            <a:chExt cx="3685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677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констатирующий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021492" y="3106454"/>
            <a:ext cx="5268913" cy="1265129"/>
            <a:chOff x="1248" y="2640"/>
            <a:chExt cx="3319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31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формирующий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996440" y="4622104"/>
            <a:ext cx="5105400" cy="926926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121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контрольный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Уровни развития отношений ребенка к здоровью и мотивации здорового образа жизни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8"/>
          <p:cNvGraphicFramePr>
            <a:graphicFrameLocks noGrp="1"/>
          </p:cNvGraphicFramePr>
          <p:nvPr>
            <p:ph idx="1"/>
          </p:nvPr>
        </p:nvGraphicFramePr>
        <p:xfrm>
          <a:off x="893378" y="1660635"/>
          <a:ext cx="7819697" cy="460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анкетирования родителей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18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41" y="365126"/>
            <a:ext cx="83662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работы с детьми по формированию  представлений о ЗОЖ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621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Эффективные пути  и средства формирования представления старших дошкольников о здоровом образе жизни Выполнила Широчкина Н.Н.</vt:lpstr>
      <vt:lpstr>ТЕРЕТИЧЕСКАЯ БАЗА ИССЛЕДОВАНИЯ:</vt:lpstr>
      <vt:lpstr>Презентация PowerPoint</vt:lpstr>
      <vt:lpstr>Задачи исследования</vt:lpstr>
      <vt:lpstr>МЕТОДЫ ИССЛЕДОВАНИЯ:</vt:lpstr>
      <vt:lpstr>Этапы эксперимента</vt:lpstr>
      <vt:lpstr>Уровни развития отношений ребенка к здоровью и мотивации здорового образа жизни </vt:lpstr>
      <vt:lpstr>Результаты анкетирования родителей </vt:lpstr>
      <vt:lpstr>Содержание работы с детьми по формированию  представлений о ЗОЖ </vt:lpstr>
      <vt:lpstr>Формы работы с детьми по блоку  «Здоровье – бесценный дар природы»  </vt:lpstr>
      <vt:lpstr>Формы работы с детьми по блоку  «Движение – путь к здоровью»  </vt:lpstr>
      <vt:lpstr>Формы работы с детьми по блоку  «Если хочешь быть здоров – закаляйся»   </vt:lpstr>
      <vt:lpstr>Формы работы с родителями на формирующем этапе</vt:lpstr>
      <vt:lpstr>Уровни развития отношений ребенка к здоровью и мотивации здорового образа жизни (контрольный этап) </vt:lpstr>
      <vt:lpstr>Сравнительные результаты эксперимента</vt:lpstr>
      <vt:lpstr>Результаты анкетирования родителей (контрольный этап) </vt:lpstr>
      <vt:lpstr>Сравнительные результаты эксперимента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Diakov</cp:lastModifiedBy>
  <cp:revision>62</cp:revision>
  <dcterms:created xsi:type="dcterms:W3CDTF">2018-09-04T12:10:47Z</dcterms:created>
  <dcterms:modified xsi:type="dcterms:W3CDTF">2020-01-23T12:20:13Z</dcterms:modified>
</cp:coreProperties>
</file>