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8" r:id="rId2"/>
    <p:sldId id="269" r:id="rId3"/>
    <p:sldId id="283" r:id="rId4"/>
    <p:sldId id="293" r:id="rId5"/>
    <p:sldId id="294" r:id="rId6"/>
    <p:sldId id="268" r:id="rId7"/>
    <p:sldId id="270" r:id="rId8"/>
    <p:sldId id="272" r:id="rId9"/>
    <p:sldId id="271" r:id="rId10"/>
    <p:sldId id="266" r:id="rId11"/>
    <p:sldId id="273" r:id="rId12"/>
    <p:sldId id="297" r:id="rId13"/>
    <p:sldId id="275" r:id="rId14"/>
    <p:sldId id="274" r:id="rId15"/>
    <p:sldId id="288" r:id="rId16"/>
    <p:sldId id="295" r:id="rId17"/>
    <p:sldId id="289" r:id="rId18"/>
    <p:sldId id="276" r:id="rId19"/>
    <p:sldId id="277" r:id="rId20"/>
    <p:sldId id="281" r:id="rId21"/>
    <p:sldId id="284" r:id="rId22"/>
    <p:sldId id="287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85" r:id="rId33"/>
    <p:sldId id="286" r:id="rId34"/>
    <p:sldId id="278" r:id="rId35"/>
    <p:sldId id="279" r:id="rId36"/>
    <p:sldId id="280" r:id="rId37"/>
    <p:sldId id="290" r:id="rId38"/>
    <p:sldId id="292" r:id="rId39"/>
    <p:sldId id="296" r:id="rId40"/>
    <p:sldId id="29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BF19-2839-4D4B-B1DE-973E31496746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BCAD-AF25-49C8-9E08-94C3B059A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BF19-2839-4D4B-B1DE-973E31496746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BCAD-AF25-49C8-9E08-94C3B059A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BF19-2839-4D4B-B1DE-973E31496746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BCAD-AF25-49C8-9E08-94C3B059A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BF19-2839-4D4B-B1DE-973E31496746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BCAD-AF25-49C8-9E08-94C3B059A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BF19-2839-4D4B-B1DE-973E31496746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BCAD-AF25-49C8-9E08-94C3B059A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BF19-2839-4D4B-B1DE-973E31496746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BCAD-AF25-49C8-9E08-94C3B059A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BF19-2839-4D4B-B1DE-973E31496746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BCAD-AF25-49C8-9E08-94C3B059A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BF19-2839-4D4B-B1DE-973E31496746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BCAD-AF25-49C8-9E08-94C3B059A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BF19-2839-4D4B-B1DE-973E31496746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BCAD-AF25-49C8-9E08-94C3B059A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BF19-2839-4D4B-B1DE-973E31496746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BCAD-AF25-49C8-9E08-94C3B059A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BF19-2839-4D4B-B1DE-973E31496746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BCAD-AF25-49C8-9E08-94C3B059A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BF19-2839-4D4B-B1DE-973E31496746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5BCAD-AF25-49C8-9E08-94C3B059A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0%D0%BD%D1%82%D0%B5_%D0%90%D0%BB%D0%B8%D0%B3%D1%8C%D0%B5%D1%80%D0%B8" TargetMode="External"/><Relationship Id="rId2" Type="http://schemas.openxmlformats.org/officeDocument/2006/relationships/hyperlink" Target="https://ru.wikipedia.org/wiki/%D0%91%D0%BE%D0%B6%D0%B5%D1%81%D1%82%D0%B2%D0%B5%D0%BD%D0%BD%D0%B0%D1%8F_%D0%BA%D0%BE%D0%BC%D0%B5%D0%B4%D0%B8%D1%8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4%D0%BE%D0%BC%D0%B5%D0%BD%D0%B8%D0%BA%D0%BE_%D0%B4%D0%B8_%D0%9C%D0%B8%D0%BA%D0%B5%D0%BB%D0%B8%D0%BD%D0%BE&amp;action=edit&amp;redlink=1" TargetMode="External"/><Relationship Id="rId2" Type="http://schemas.openxmlformats.org/officeDocument/2006/relationships/hyperlink" Target="https://ru.wikipedia.org/wiki/%D0%94%D0%B0%D0%BD%D1%82%D0%B5_%D0%90%D0%BB%D0%B8%D0%B3%D1%8C%D0%B5%D1%80%D0%B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555" TargetMode="External"/><Relationship Id="rId3" Type="http://schemas.openxmlformats.org/officeDocument/2006/relationships/hyperlink" Target="https://ru.wikipedia.org/wiki/%D0%92%D0%B8%D0%B4%D0%B5%D0%BD%D0%B8%D1%8F" TargetMode="External"/><Relationship Id="rId7" Type="http://schemas.openxmlformats.org/officeDocument/2006/relationships/hyperlink" Target="https://ru.wikipedia.org/wiki/1321" TargetMode="External"/><Relationship Id="rId2" Type="http://schemas.openxmlformats.org/officeDocument/2006/relationships/hyperlink" Target="https://ru.wikipedia.org/wiki/%D0%9F%D0%BE%D1%8D%D0%BC%D0%B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1307" TargetMode="External"/><Relationship Id="rId5" Type="http://schemas.openxmlformats.org/officeDocument/2006/relationships/hyperlink" Target="https://ru.wikipedia.org/wiki/%D0%98%D1%82%D0%B0%D0%BB%D1%8C%D1%8F%D0%BD%D1%81%D0%BA%D0%B8%D0%B9_%D1%8F%D0%B7%D1%8B%D0%BA" TargetMode="External"/><Relationship Id="rId4" Type="http://schemas.openxmlformats.org/officeDocument/2006/relationships/hyperlink" Target="https://ru.wikipedia.org/wiki/%D0%94%D0%B0%D0%BD%D1%82%D0%B5_%D0%90%D0%BB%D0%B8%D0%B3%D1%8C%D0%B5%D1%80%D0%B8" TargetMode="Externa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8%D1%81%D1%83%D1%81_%D0%A5%D1%80%D0%B8%D1%81%D1%82%D0%BE%D1%81" TargetMode="External"/><Relationship Id="rId2" Type="http://schemas.openxmlformats.org/officeDocument/2006/relationships/hyperlink" Target="https://ru.wikipedia.org/wiki/%D0%A2%D1%80%D0%BE%D0%B8%D1%86%D0%B0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2%D0%B5%D1%80%D0%B3%D0%B8%D0%BB%D0%B8%D0%B9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0%D1%82%D0%B8%D0%BA%D0%B0%D0%BD%D1%81%D0%BA%D0%B0%D1%8F_%D0%B0%D0%BF%D0%BE%D1%81%D1%82%D0%BE%D0%BB%D1%8C%D1%81%D0%BA%D0%B0%D1%8F_%D0%B1%D0%B8%D0%B1%D0%BB%D0%B8%D0%BE%D1%82%D0%B5%D0%BA%D0%B0" TargetMode="External"/><Relationship Id="rId2" Type="http://schemas.openxmlformats.org/officeDocument/2006/relationships/hyperlink" Target="https://ru.wikipedia.org/wiki/%D0%A1%D0%B0%D0%BD%D0%B4%D1%80%D0%BE_%D0%91%D0%BE%D1%82%D1%82%D0%B8%D1%87%D0%B5%D0%BB%D0%BB%D0%B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4%D1%80%D0%B5%D0%B0_%D0%B4%D0%B5%D0%BB%D1%8C_%D0%9A%D0%B0%D1%81%D1%82%D0%B0%D0%BD%D1%8C%D0%BE" TargetMode="External"/><Relationship Id="rId2" Type="http://schemas.openxmlformats.org/officeDocument/2006/relationships/hyperlink" Target="https://ru.wikipedia.org/wiki/%D0%A4%D1%80%D0%B5%D1%81%D0%BA%D0%B8_%D0%B2%D0%B8%D0%BB%D0%BB%D1%8B_%D0%9A%D0%B0%D1%80%D0%B4%D1%83%D1%87%D1%87%D0%B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hyperlink" Target="https://ru.wikipedia.org/wiki/%D0%A3%D1%84%D1%84%D0%B8%D1%86%D0%B8" TargetMode="External"/><Relationship Id="rId4" Type="http://schemas.openxmlformats.org/officeDocument/2006/relationships/hyperlink" Target="https://ru.wikipedia.org/wiki/145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1%83%D0%B7%D0%B5%D0%B9_%D0%A0%D0%BE%D0%B4%D0%B5%D0%BD%D0%B0" TargetMode="External"/><Relationship Id="rId2" Type="http://schemas.openxmlformats.org/officeDocument/2006/relationships/hyperlink" Target="https://en.wikipedia.org/wiki/The_Gates_of_Hel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en.wikipedia.org/wiki/Mus%C3%A9e_d'Orsay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D%D0%B5%D0%B2" TargetMode="External"/><Relationship Id="rId13" Type="http://schemas.openxmlformats.org/officeDocument/2006/relationships/hyperlink" Target="https://ru.wikipedia.org/wiki/%D0%A0%D0%B0%D0%B7%D0%B1%D0%BE%D0%B9%D0%BD%D0%B8%D0%BA" TargetMode="External"/><Relationship Id="rId18" Type="http://schemas.openxmlformats.org/officeDocument/2006/relationships/hyperlink" Target="https://ru.wikipedia.org/wiki/%D0%A1%D0%BE%D0%B4%D0%BE%D0%BC%D0%B8%D1%8F" TargetMode="External"/><Relationship Id="rId3" Type="http://schemas.openxmlformats.org/officeDocument/2006/relationships/hyperlink" Target="https://ru.wikipedia.org/wiki/%D0%AF%D0%B7%D1%8B%D1%87%D0%BD%D0%B8%D0%BA" TargetMode="External"/><Relationship Id="rId7" Type="http://schemas.openxmlformats.org/officeDocument/2006/relationships/hyperlink" Target="https://ru.wikipedia.org/w/index.php?title=%D0%A0%D0%B0%D1%81%D1%82%D0%BE%D1%87%D0%B8%D1%82%D0%B5%D0%BB%D1%8C&amp;action=edit&amp;redlink=1" TargetMode="External"/><Relationship Id="rId12" Type="http://schemas.openxmlformats.org/officeDocument/2006/relationships/hyperlink" Target="https://ru.wikipedia.org/wiki/%D0%A2%D0%B8%D1%80%D0%B0%D0%BD" TargetMode="External"/><Relationship Id="rId17" Type="http://schemas.openxmlformats.org/officeDocument/2006/relationships/hyperlink" Target="https://ru.wikipedia.org/wiki/%D0%91%D0%BE%D0%B3%D0%BE%D1%85%D1%83%D0%BB%D1%8C%D1%81%D1%82%D0%B2%D0%BE" TargetMode="External"/><Relationship Id="rId2" Type="http://schemas.openxmlformats.org/officeDocument/2006/relationships/hyperlink" Target="https://ru.wikipedia.org/wiki/%D0%9C%D0%BB%D0%B0%D0%B4%D0%B5%D0%BD%D0%B5%D1%86" TargetMode="External"/><Relationship Id="rId16" Type="http://schemas.openxmlformats.org/officeDocument/2006/relationships/hyperlink" Target="https://ru.wikipedia.org/w/index.php?title=%D0%9C%D0%BE%D1%82%D0%BE%D0%B2%D1%81%D1%82%D0%B2%D0%BE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/index.php?title=%D0%A1%D0%BA%D1%83%D0%BF%D0%B5%D1%86&amp;action=edit&amp;redlink=1" TargetMode="External"/><Relationship Id="rId11" Type="http://schemas.openxmlformats.org/officeDocument/2006/relationships/hyperlink" Target="https://ru.wikipedia.org/wiki/%D0%95%D1%80%D0%B5%D1%82%D0%B8%D0%BA" TargetMode="External"/><Relationship Id="rId5" Type="http://schemas.openxmlformats.org/officeDocument/2006/relationships/hyperlink" Target="https://ru.wikipedia.org/wiki/%D0%9E%D0%B1%D0%B6%D0%BE%D1%80%D1%81%D1%82%D0%B2%D0%BE" TargetMode="External"/><Relationship Id="rId15" Type="http://schemas.openxmlformats.org/officeDocument/2006/relationships/hyperlink" Target="https://ru.wikipedia.org/wiki/%D0%98%D0%B3%D1%80%D0%B0" TargetMode="External"/><Relationship Id="rId10" Type="http://schemas.openxmlformats.org/officeDocument/2006/relationships/hyperlink" Target="https://ru.wikipedia.org/wiki/%D0%94%D0%B8%D1%82" TargetMode="External"/><Relationship Id="rId19" Type="http://schemas.openxmlformats.org/officeDocument/2006/relationships/hyperlink" Target="https://ru.wikipedia.org/wiki/%D0%92%D0%B7%D1%8F%D1%82%D0%BA%D0%B0" TargetMode="External"/><Relationship Id="rId4" Type="http://schemas.openxmlformats.org/officeDocument/2006/relationships/hyperlink" Target="https://ru.wikipedia.org/wiki/%D0%A7%D1%80%D0%B5%D0%B2%D0%BE%D1%83%D0%B3%D0%BE%D0%B4%D0%B8%D0%B5" TargetMode="External"/><Relationship Id="rId9" Type="http://schemas.openxmlformats.org/officeDocument/2006/relationships/hyperlink" Target="https://ru.wikipedia.org/wiki/%D0%9B%D0%B5%D0%BD%D1%8C" TargetMode="External"/><Relationship Id="rId14" Type="http://schemas.openxmlformats.org/officeDocument/2006/relationships/hyperlink" Target="https://ru.wikipedia.org/wiki/%D0%A1%D0%B0%D0%BC%D0%BE%D1%83%D0%B1%D0%B8%D0%B9%D1%81%D1%82%D0%B2%D0%B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E%D0%BB%D0%B4%D0%BE%D0%B2%D1%81%D1%82%D0%B2%D0%BE" TargetMode="External"/><Relationship Id="rId13" Type="http://schemas.openxmlformats.org/officeDocument/2006/relationships/hyperlink" Target="https://ru.wikipedia.org/wiki/%D0%90%D0%BB%D0%B8" TargetMode="External"/><Relationship Id="rId18" Type="http://schemas.openxmlformats.org/officeDocument/2006/relationships/hyperlink" Target="https://ru.wikipedia.org/wiki/%D0%90%D0%BD%D1%82%D0%B5%D0%BD%D0%BE%D1%80" TargetMode="External"/><Relationship Id="rId3" Type="http://schemas.openxmlformats.org/officeDocument/2006/relationships/hyperlink" Target="https://ru.wikipedia.org/wiki/%D0%A1%D0%BE%D0%B1%D0%BB%D0%B0%D0%B7%D0%BD%D0%B5%D0%BD%D0%B8%D0%B5" TargetMode="External"/><Relationship Id="rId21" Type="http://schemas.openxmlformats.org/officeDocument/2006/relationships/hyperlink" Target="https://ru.wikipedia.org/wiki/%D0%98%D1%83%D0%B4%D0%B0_%D0%98%D1%81%D0%BA%D0%B0%D1%80%D0%B8%D0%BE%D1%82" TargetMode="External"/><Relationship Id="rId7" Type="http://schemas.openxmlformats.org/officeDocument/2006/relationships/hyperlink" Target="https://ru.wikipedia.org/wiki/%D0%90%D1%81%D1%82%D1%80%D0%BE%D0%BB%D0%BE%D0%B3" TargetMode="External"/><Relationship Id="rId12" Type="http://schemas.openxmlformats.org/officeDocument/2006/relationships/hyperlink" Target="https://ru.wikipedia.org/wiki/%D0%9C%D0%B0%D0%B3%D0%BE%D0%BC%D0%B5%D1%82" TargetMode="External"/><Relationship Id="rId17" Type="http://schemas.openxmlformats.org/officeDocument/2006/relationships/hyperlink" Target="https://ru.wikipedia.org/wiki/%D0%9A%D0%B0%D0%B8%D0%BD" TargetMode="External"/><Relationship Id="rId2" Type="http://schemas.openxmlformats.org/officeDocument/2006/relationships/hyperlink" Target="https://ru.wikipedia.org/wiki/%D0%A1%D0%B2%D0%BE%D0%B4%D0%BD%D0%B8%D1%87%D0%B5%D1%81%D1%82%D0%B2%D0%BE" TargetMode="External"/><Relationship Id="rId16" Type="http://schemas.openxmlformats.org/officeDocument/2006/relationships/hyperlink" Target="https://ru.wikipedia.org/wiki/%D0%A4%D0%B0%D0%BB%D1%8C%D1%88%D0%B8%D0%B2%D0%BE%D0%BC%D0%BE%D0%BD%D0%B5%D1%82%D1%87%D0%B8%D0%BA" TargetMode="External"/><Relationship Id="rId20" Type="http://schemas.openxmlformats.org/officeDocument/2006/relationships/hyperlink" Target="https://ru.wikipedia.org/w/index.php?title=%D0%A2%D0%BE%D0%BB%D0%BE%D0%BC%D0%B5%D0%B9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3%D0%B0%D0%B4%D0%B0%D0%BD%D0%B8%D0%B5" TargetMode="External"/><Relationship Id="rId11" Type="http://schemas.openxmlformats.org/officeDocument/2006/relationships/hyperlink" Target="https://ru.wikipedia.org/wiki/%D0%92%D0%BE%D1%80%D0%BE%D0%B2%D1%81%D1%82%D0%B2%D0%BE" TargetMode="External"/><Relationship Id="rId24" Type="http://schemas.openxmlformats.org/officeDocument/2006/relationships/hyperlink" Target="https://ru.wikipedia.org/wiki/%D0%93%D0%B0%D0%B9_%D0%9A%D0%B0%D1%81%D1%81%D0%B8%D0%B9_%D0%9B%D0%BE%D0%BD%D0%B3%D0%B8%D0%BD_(%D0%B7%D0%B0%D0%B3%D0%BE%D0%B2%D0%BE%D1%80%D1%89%D0%B8%D0%BA)" TargetMode="External"/><Relationship Id="rId5" Type="http://schemas.openxmlformats.org/officeDocument/2006/relationships/hyperlink" Target="https://ru.wikipedia.org/wiki/%D0%9F%D1%80%D0%BE%D1%80%D0%B8%D1%86%D0%B0%D1%82%D0%B5%D0%BB%D1%8C" TargetMode="External"/><Relationship Id="rId15" Type="http://schemas.openxmlformats.org/officeDocument/2006/relationships/hyperlink" Target="https://ru.wikipedia.org/wiki/%D0%90%D0%BB%D1%85%D0%B8%D0%BC%D0%B8%D1%8F" TargetMode="External"/><Relationship Id="rId23" Type="http://schemas.openxmlformats.org/officeDocument/2006/relationships/hyperlink" Target="https://ru.wikipedia.org/wiki/%D0%9C%D0%B0%D1%80%D0%BA_%D0%AE%D0%BD%D0%B8%D0%B9_%D0%91%D1%80%D1%83%D1%82" TargetMode="External"/><Relationship Id="rId10" Type="http://schemas.openxmlformats.org/officeDocument/2006/relationships/hyperlink" Target="https://ru.wikipedia.org/wiki/%D0%9B%D0%B8%D1%86%D0%B5%D0%BC%D0%B5%D1%80%D0%B8%D0%B5" TargetMode="External"/><Relationship Id="rId19" Type="http://schemas.openxmlformats.org/officeDocument/2006/relationships/hyperlink" Target="https://ru.wikipedia.org/wiki/%D0%9E%D1%82%D0%B5%D1%87%D0%B5%D1%81%D1%82%D0%B2%D0%BE" TargetMode="External"/><Relationship Id="rId4" Type="http://schemas.openxmlformats.org/officeDocument/2006/relationships/hyperlink" Target="https://ru.wikipedia.org/wiki/%D0%9B%D0%B5%D1%81%D1%82%D1%8C" TargetMode="External"/><Relationship Id="rId9" Type="http://schemas.openxmlformats.org/officeDocument/2006/relationships/hyperlink" Target="https://ru.wikipedia.org/wiki/%D0%92%D0%B7%D1%8F%D1%82%D0%BE%D1%87%D0%BD%D0%B8%D1%87%D0%B5%D1%81%D1%82%D0%B2%D0%BE" TargetMode="External"/><Relationship Id="rId14" Type="http://schemas.openxmlformats.org/officeDocument/2006/relationships/hyperlink" Target="https://ru.wikipedia.org/wiki/%D0%94%D0%BE%D0%BB%D1%8C%D1%87%D0%B8%D0%BD%D0%BE" TargetMode="External"/><Relationship Id="rId22" Type="http://schemas.openxmlformats.org/officeDocument/2006/relationships/hyperlink" Target="https://ru.wikipedia.org/wiki/%D0%A1%D0%B0%D1%82%D0%B0%D0%BD%D0%B0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0%D1%80%D0%B8%D1%81%D1%82%D0%BE%D1%82%D0%B5%D0%BB%D1%8C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8%D1%81%D0%B0%D1%82%D0%B5%D0%BB%D1%8C" TargetMode="External"/><Relationship Id="rId3" Type="http://schemas.openxmlformats.org/officeDocument/2006/relationships/hyperlink" Target="https://ru.wikipedia.org/wiki/%D0%A4%D0%BB%D0%BE%D1%80%D0%B5%D0%BD%D1%86%D0%B8%D1%8F" TargetMode="External"/><Relationship Id="rId7" Type="http://schemas.openxmlformats.org/officeDocument/2006/relationships/hyperlink" Target="https://ru.wikipedia.org/wiki/%D0%A4%D0%BB%D0%BE%D1%80%D0%B5%D0%BD%D1%82%D0%B8%D0%B9%D1%81%D0%BA%D0%B0%D1%8F_%D1%80%D0%B5%D1%81%D0%BF%D1%83%D0%B1%D0%BB%D0%B8%D0%BA%D0%B0" TargetMode="External"/><Relationship Id="rId2" Type="http://schemas.openxmlformats.org/officeDocument/2006/relationships/hyperlink" Target="https://ru.wikipedia.org/wiki/1265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0%D0%B0%D0%B2%D0%B5%D0%BD%D0%BD%D0%B0" TargetMode="External"/><Relationship Id="rId11" Type="http://schemas.openxmlformats.org/officeDocument/2006/relationships/hyperlink" Target="https://ru.wikipedia.org/wiki/%D0%9B%D0%B0%D1%82%D0%B8%D0%BD%D1%81%D0%BA%D0%B8%D0%B9_%D1%8F%D0%B7%D1%8B%D0%BA" TargetMode="External"/><Relationship Id="rId5" Type="http://schemas.openxmlformats.org/officeDocument/2006/relationships/hyperlink" Target="https://ru.wikipedia.org/wiki/1321_%D0%B3%D0%BE%D0%B4" TargetMode="External"/><Relationship Id="rId10" Type="http://schemas.openxmlformats.org/officeDocument/2006/relationships/hyperlink" Target="https://ru.wikipedia.org/wiki/%D0%98%D1%82%D0%B0%D0%BB%D1%8C%D1%8F%D0%BD%D1%81%D0%BA%D0%B8%D0%B9_%D1%8F%D0%B7%D1%8B%D0%BA" TargetMode="External"/><Relationship Id="rId4" Type="http://schemas.openxmlformats.org/officeDocument/2006/relationships/hyperlink" Target="https://ru.wikipedia.org/wiki/14_%D1%81%D0%B5%D0%BD%D1%82%D1%8F%D0%B1%D1%80%D1%8F" TargetMode="External"/><Relationship Id="rId9" Type="http://schemas.openxmlformats.org/officeDocument/2006/relationships/hyperlink" Target="https://ru.wikipedia.org/wiki/%D0%9F%D0%BE%D1%8D%D1%8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ru.wikipedia.org/wiki/%D0%9F%D0%B0%D1%86%D1%86%D0%B8,_%D0%AD%D0%BD%D1%80%D0%B8%D0%BA%D0%BE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«Школа-лицей № 2» г. Армянска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ДАНТЕ АЛИГЬЕРИ</a:t>
            </a:r>
            <a:br>
              <a:rPr lang="ru-RU" dirty="0" smtClean="0"/>
            </a:br>
            <a:r>
              <a:rPr lang="ru-RU" dirty="0" smtClean="0"/>
              <a:t>«БОЖЕСТВЕННАЯ КОМЕДИЯ»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886200"/>
            <a:ext cx="4286280" cy="275751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русского  языка и литературы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Колтунова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Майя Сергеевна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Армянск-2020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9 кругов ада по Данте.</a:t>
            </a:r>
            <a:endParaRPr lang="ru-RU" sz="6600" dirty="0"/>
          </a:p>
        </p:txBody>
      </p:sp>
      <p:pic>
        <p:nvPicPr>
          <p:cNvPr id="24578" name="Picture 2" descr="https://upload.wikimedia.org/wikipedia/commons/a/a4/Dante-alighi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071966" cy="5143536"/>
          </a:xfrm>
          <a:prstGeom prst="rect">
            <a:avLst/>
          </a:prstGeom>
          <a:noFill/>
        </p:spPr>
      </p:pic>
      <p:pic>
        <p:nvPicPr>
          <p:cNvPr id="4" name="Picture 2" descr="https://upload.wikimedia.org/wikipedia/commons/thumb/8/83/Dante_Titelseite.jpg/640px-Dante_Titelse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736"/>
            <a:ext cx="4357718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Элизабет </a:t>
            </a:r>
            <a:r>
              <a:rPr lang="ru-RU" sz="2700" dirty="0" err="1" smtClean="0"/>
              <a:t>Сонрель</a:t>
            </a:r>
            <a:r>
              <a:rPr lang="ru-RU" sz="2700" dirty="0" smtClean="0"/>
              <a:t>. Сцена из </a:t>
            </a:r>
            <a:r>
              <a:rPr lang="ru-RU" sz="2700" dirty="0" smtClean="0">
                <a:hlinkClick r:id="rId2" tooltip="Божественная комедия"/>
              </a:rPr>
              <a:t>«Божественной комедии»</a:t>
            </a:r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4000" dirty="0" smtClean="0">
                <a:hlinkClick r:id="rId3" tooltip="Данте Алигьери"/>
              </a:rPr>
              <a:t>Данте Алигьери</a:t>
            </a:r>
            <a:endParaRPr lang="ru-RU" sz="4000" dirty="0"/>
          </a:p>
        </p:txBody>
      </p:sp>
      <p:pic>
        <p:nvPicPr>
          <p:cNvPr id="30722" name="Picture 2" descr="https://upload.wikimedia.org/wikipedia/commons/8/8c/Sonrel_scenes_from_dante_alighieris_la_vi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071546"/>
            <a:ext cx="8220075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1400" dirty="0" smtClean="0"/>
              <a:t>Почему «Божественная комедия» изначально была просто «Комедией»? </a:t>
            </a:r>
            <a:br>
              <a:rPr lang="ru-RU" sz="1400" dirty="0" smtClean="0"/>
            </a:br>
            <a:r>
              <a:rPr lang="ru-RU" sz="1400" dirty="0" smtClean="0"/>
              <a:t>(«</a:t>
            </a:r>
            <a:r>
              <a:rPr lang="ru-RU" sz="1400" dirty="0" err="1" smtClean="0"/>
              <a:t>Fact</a:t>
            </a:r>
            <a:r>
              <a:rPr lang="ru-RU" sz="1400" dirty="0" smtClean="0"/>
              <a:t>»)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Свою знаменитую «Божественную комедию» сам Данте назвал просто «Комедия». В те времена ещё существовало строгое деление поэм на высокий жанр — трагедии, которые писались о серьёзных материях на латыни, и низкий жанр — комедии, о более приземлённых вещах со счастливым концом на повседневном языке. Хотя в «Божественной комедии» затрагиваются довольно серьёзные темы, именно «вульгарный» итальянский язык поэмы не позволил именовать её трагедией. А слово «божественная» к названию добавил уже после смерти Данте другой поэт эпохи раннего Возрождения Джованни Боккаччо.</a:t>
            </a: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pic>
        <p:nvPicPr>
          <p:cNvPr id="1026" name="Picture 2" descr="http://cs543107.vk.me/v543107448/5037/QjC_mbdsqk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85968"/>
            <a:ext cx="5214974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hlinkClick r:id="rId2" tooltip="Данте Алигьери"/>
              </a:rPr>
              <a:t>Данте</a:t>
            </a:r>
            <a:r>
              <a:rPr lang="ru-RU" sz="2000" dirty="0" smtClean="0"/>
              <a:t> изображён держащим копию </a:t>
            </a:r>
            <a:r>
              <a:rPr lang="ru-RU" sz="2000" i="1" dirty="0" smtClean="0"/>
              <a:t>Божественной комедии</a:t>
            </a:r>
            <a:r>
              <a:rPr lang="ru-RU" sz="2000" dirty="0" smtClean="0"/>
              <a:t> рядом со входом в Ад, семью террасами Горы Чистилища, городом Флоренция и сферами Неба вверху, на фреске </a:t>
            </a:r>
            <a:r>
              <a:rPr lang="ru-RU" dirty="0" err="1" smtClean="0">
                <a:hlinkClick r:id="rId3" tooltip="Доменико ди Микелино (страница отсутствует)"/>
              </a:rPr>
              <a:t>Доменико</a:t>
            </a:r>
            <a:r>
              <a:rPr lang="ru-RU" dirty="0" smtClean="0">
                <a:hlinkClick r:id="rId3" tooltip="Доменико ди Микелино (страница отсутствует)"/>
              </a:rPr>
              <a:t> </a:t>
            </a:r>
            <a:r>
              <a:rPr lang="ru-RU" dirty="0" err="1" smtClean="0">
                <a:hlinkClick r:id="rId3" tooltip="Доменико ди Микелино (страница отсутствует)"/>
              </a:rPr>
              <a:t>ди</a:t>
            </a:r>
            <a:r>
              <a:rPr lang="ru-RU" dirty="0" smtClean="0">
                <a:hlinkClick r:id="rId3" tooltip="Доменико ди Микелино (страница отсутствует)"/>
              </a:rPr>
              <a:t> </a:t>
            </a:r>
            <a:r>
              <a:rPr lang="ru-RU" dirty="0" err="1" smtClean="0">
                <a:hlinkClick r:id="rId3" tooltip="Доменико ди Микелино (страница отсутствует)"/>
              </a:rPr>
              <a:t>Микелино</a:t>
            </a:r>
            <a:endParaRPr lang="ru-RU" dirty="0"/>
          </a:p>
        </p:txBody>
      </p:sp>
      <p:pic>
        <p:nvPicPr>
          <p:cNvPr id="32770" name="Picture 2" descr="https://upload.wikimedia.org/wikipedia/commons/thumb/e/e2/Michelino_DanteAndHisPoem.jpg/300px-Michelino_DanteAndHisPo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428736"/>
            <a:ext cx="6215106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Первая страница «Божественной Комедии» Жанр: </a:t>
            </a:r>
            <a:r>
              <a:rPr lang="ru-RU" sz="2000" dirty="0" smtClean="0">
                <a:hlinkClick r:id="rId2" tooltip="Поэма"/>
              </a:rPr>
              <a:t>Поэма</a:t>
            </a:r>
            <a:r>
              <a:rPr lang="ru-RU" sz="2000" dirty="0" smtClean="0"/>
              <a:t> (</a:t>
            </a:r>
            <a:r>
              <a:rPr lang="ru-RU" sz="2000" dirty="0" smtClean="0">
                <a:hlinkClick r:id="rId3" tooltip="Видения"/>
              </a:rPr>
              <a:t>видение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 smtClean="0"/>
              <a:t>Автор: </a:t>
            </a:r>
            <a:r>
              <a:rPr lang="ru-RU" sz="2000" dirty="0" smtClean="0">
                <a:hlinkClick r:id="rId4" tooltip="Данте Алигьери"/>
              </a:rPr>
              <a:t>Данте Алигьери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Язык оригинала: </a:t>
            </a:r>
            <a:r>
              <a:rPr lang="ru-RU" sz="2000" dirty="0" smtClean="0">
                <a:hlinkClick r:id="rId5" tooltip="Итальянский язык"/>
              </a:rPr>
              <a:t>итальянский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Дата написания: </a:t>
            </a:r>
            <a:r>
              <a:rPr lang="ru-RU" sz="2000" dirty="0" smtClean="0">
                <a:hlinkClick r:id="rId6" tooltip="1307"/>
              </a:rPr>
              <a:t>1307</a:t>
            </a:r>
            <a:r>
              <a:rPr lang="ru-RU" sz="2000" dirty="0" smtClean="0"/>
              <a:t> – </a:t>
            </a:r>
            <a:r>
              <a:rPr lang="ru-RU" sz="2000" dirty="0" smtClean="0">
                <a:hlinkClick r:id="rId7" tooltip="1321"/>
              </a:rPr>
              <a:t>1321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Дата первой публикации: </a:t>
            </a:r>
            <a:r>
              <a:rPr lang="ru-RU" sz="1800" dirty="0" smtClean="0">
                <a:hlinkClick r:id="rId8" tooltip="1555"/>
              </a:rPr>
              <a:t>1555</a:t>
            </a:r>
            <a:endParaRPr lang="ru-RU" sz="1800" dirty="0"/>
          </a:p>
        </p:txBody>
      </p:sp>
      <p:pic>
        <p:nvPicPr>
          <p:cNvPr id="31746" name="Picture 2" descr="Dante Titelseit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1571612"/>
            <a:ext cx="4286280" cy="52863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Структура</a:t>
            </a:r>
            <a:br>
              <a:rPr lang="ru-RU" sz="7200" b="1" dirty="0" smtClean="0"/>
            </a:br>
            <a:endParaRPr lang="ru-RU" sz="7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857232"/>
            <a:ext cx="835824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«Божественная комедия» построена чрезвычайно симметрично. Она распадается на три части: первая часть («Ад») состоит из 34 песен, вторая («Чистилище») и третья («Рай») — по 33 песни. Первая часть состоит из двух вступительных песен и 32, описывающих ад, так как в нём не может быть гармонии. Поэма написана терцинами — строфами, состоящими из трёх строк. Эта склонность к определённым числам объясняется тем, что Данте придавал им мистическое толкование, — так число 3 связано с христианской идеей о </a:t>
            </a:r>
            <a:r>
              <a:rPr lang="ru-RU" sz="2800" dirty="0" smtClean="0">
                <a:hlinkClick r:id="rId2" tooltip="Троица"/>
              </a:rPr>
              <a:t>Троице</a:t>
            </a:r>
            <a:r>
              <a:rPr lang="ru-RU" sz="2800" dirty="0" smtClean="0"/>
              <a:t>, число 33 должно напоминать о годах земной жизни </a:t>
            </a:r>
            <a:r>
              <a:rPr lang="ru-RU" sz="2800" dirty="0" smtClean="0">
                <a:hlinkClick r:id="rId3" tooltip="Иисус Христос"/>
              </a:rPr>
              <a:t>Иисуса Христа</a:t>
            </a:r>
            <a:r>
              <a:rPr lang="ru-RU" sz="2800" dirty="0" smtClean="0"/>
              <a:t> и пр. Всего в «Божественной комедии» 100 песен (число 100 — символ совершенства).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&amp;Bcy;&amp;ocy;&amp;zhcy;&amp;iecy;&amp;scy;&amp;tcy;&amp;vcy;&amp;iecy;&amp;ncy;&amp;ncy;&amp;acy;&amp;yacy; &amp;kcy;&amp;ocy;&amp;mcy;&amp;iecy;&amp;dcy;&amp;icy;&amp;yacy; - &amp;Dcy;&amp;acy;&amp;ncy;&amp;tcy;&amp;iecy; &amp;Acy;&amp;lcy;&amp;icy;&amp;gcy;&amp;softcy;&amp;iecy;&amp;rcy;&amp;icy; - &amp;icy;&amp;tcy;&amp;acy;&amp;l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143932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85752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Сюжет</a:t>
            </a:r>
            <a:br>
              <a:rPr lang="ru-RU" sz="8000" b="1" dirty="0" smtClean="0"/>
            </a:br>
            <a:endParaRPr lang="ru-RU" sz="8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14422"/>
            <a:ext cx="85011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Согласно католической традиции, загробный мир состоит из </a:t>
            </a:r>
            <a:r>
              <a:rPr lang="ru-RU" sz="2400" i="1" dirty="0" smtClean="0"/>
              <a:t>ада</a:t>
            </a:r>
            <a:r>
              <a:rPr lang="ru-RU" sz="2400" dirty="0" smtClean="0"/>
              <a:t>, куда попадают навеки осуждённые грешники, </a:t>
            </a:r>
            <a:r>
              <a:rPr lang="ru-RU" sz="2400" i="1" dirty="0" smtClean="0"/>
              <a:t>чистилища</a:t>
            </a:r>
            <a:r>
              <a:rPr lang="ru-RU" sz="2400" dirty="0" smtClean="0"/>
              <a:t> — местопребывания искупающих свои грехи грешников, и </a:t>
            </a:r>
            <a:r>
              <a:rPr lang="ru-RU" sz="2400" i="1" dirty="0" smtClean="0"/>
              <a:t>рая</a:t>
            </a:r>
            <a:r>
              <a:rPr lang="ru-RU" sz="2400" dirty="0" smtClean="0"/>
              <a:t> — обители блаженных.</a:t>
            </a:r>
          </a:p>
          <a:p>
            <a:r>
              <a:rPr lang="ru-RU" sz="2400" dirty="0" smtClean="0"/>
              <a:t>Данте детализирует это представление и описывает устройство загробного мира, с графической определённостью, фиксируя все детали его архитектоники. В вводной песне Данте рассказывает, как он, достигнув середины жизненного пути, заблудился однажды в дремучем лесу и как поэт </a:t>
            </a:r>
            <a:r>
              <a:rPr lang="ru-RU" sz="2400" dirty="0" smtClean="0">
                <a:hlinkClick r:id="rId2" tooltip="Вергилий"/>
              </a:rPr>
              <a:t>Вергилий</a:t>
            </a:r>
            <a:r>
              <a:rPr lang="ru-RU" sz="2400" dirty="0" smtClean="0"/>
              <a:t>, избавив его от трёх диких зверей, загораживавших ему путь, предложил Данте совершить странствие по загробному миру. Узнав, что Вергилий послан </a:t>
            </a:r>
            <a:r>
              <a:rPr lang="ru-RU" sz="2400" dirty="0" err="1" smtClean="0"/>
              <a:t>Беатриче</a:t>
            </a:r>
            <a:r>
              <a:rPr lang="ru-RU" sz="2400" dirty="0" smtClean="0"/>
              <a:t>, умершей возлюбленной Данте, он без трепета отдается руководству поэта.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Встреча Данте с Вергилием и начало их странствия по загробному миру (средневековая миниатюра)</a:t>
            </a:r>
            <a:endParaRPr lang="ru-RU" sz="2800" dirty="0"/>
          </a:p>
        </p:txBody>
      </p:sp>
      <p:pic>
        <p:nvPicPr>
          <p:cNvPr id="33794" name="Picture 2" descr="https://upload.wikimedia.org/wikipedia/ru/thumb/c/ca/%D0%92%D1%81%D1%82%D1%80%D0%B5%D1%87%D0%B0_%D0%94%D0%B0%D0%BD%D1%82%D0%B5_%D1%81_%D0%92%D0%B5%D1%80%D0%B3%D0%B8%D0%BB%D0%B8%D0%B5%D0%BC.jpg/220px-%D0%92%D1%81%D1%82%D1%80%D0%B5%D1%87%D0%B0_%D0%94%D0%B0%D0%BD%D1%82%D0%B5_%D1%81_%D0%92%D0%B5%D1%80%D0%B3%D0%B8%D0%BB%D0%B8%D0%B5%D0%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85860"/>
            <a:ext cx="6000792" cy="5572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Ад. </a:t>
            </a:r>
            <a:r>
              <a:rPr lang="ru-RU" dirty="0" err="1" smtClean="0">
                <a:hlinkClick r:id="rId2" tooltip="Сандро Боттичелли"/>
              </a:rPr>
              <a:t>Сандро</a:t>
            </a:r>
            <a:r>
              <a:rPr lang="ru-RU" dirty="0" smtClean="0">
                <a:hlinkClick r:id="rId2" tooltip="Сандро Боттичелли"/>
              </a:rPr>
              <a:t> Боттичелли</a:t>
            </a:r>
            <a:r>
              <a:rPr lang="ru-RU" dirty="0" smtClean="0"/>
              <a:t> (</a:t>
            </a:r>
            <a:r>
              <a:rPr lang="ru-RU" dirty="0" err="1" smtClean="0">
                <a:hlinkClick r:id="rId3" tooltip="Ватиканская апостольская библиотека"/>
              </a:rPr>
              <a:t>Ватиканская</a:t>
            </a:r>
            <a:r>
              <a:rPr lang="ru-RU" dirty="0" smtClean="0">
                <a:hlinkClick r:id="rId3" tooltip="Ватиканская апостольская библиотека"/>
              </a:rPr>
              <a:t> апостольская библиотека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4818" name="Picture 2" descr="https://upload.wikimedia.org/wikipedia/commons/thumb/3/3e/Sandro_Botticelli_-_La_Carte_de_l%27Enfer.jpg/800px-Sandro_Botticelli_-_La_Carte_de_l%27Enf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500175"/>
            <a:ext cx="7467600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Данте на фреске </a:t>
            </a:r>
            <a:r>
              <a:rPr lang="ru-RU" sz="2700" dirty="0" smtClean="0">
                <a:hlinkClick r:id="rId2" tooltip="Фрески виллы Кардуччо"/>
              </a:rPr>
              <a:t>виллы </a:t>
            </a:r>
            <a:r>
              <a:rPr lang="ru-RU" sz="2700" dirty="0" err="1" smtClean="0">
                <a:hlinkClick r:id="rId2" tooltip="Фрески виллы Кардуччо"/>
              </a:rPr>
              <a:t>Кардуччо</a:t>
            </a:r>
            <a:r>
              <a:rPr lang="ru-RU" sz="2700" dirty="0" smtClean="0"/>
              <a:t> </a:t>
            </a:r>
            <a:r>
              <a:rPr lang="ru-RU" sz="2700" dirty="0" err="1" smtClean="0">
                <a:hlinkClick r:id="rId3" tooltip="Андреа дель Кастаньо"/>
              </a:rPr>
              <a:t>Андреа</a:t>
            </a:r>
            <a:r>
              <a:rPr lang="ru-RU" sz="2700" dirty="0" smtClean="0">
                <a:hlinkClick r:id="rId3" tooltip="Андреа дель Кастаньо"/>
              </a:rPr>
              <a:t> </a:t>
            </a:r>
            <a:r>
              <a:rPr lang="ru-RU" sz="2700" dirty="0" err="1" smtClean="0">
                <a:hlinkClick r:id="rId3" tooltip="Андреа дель Кастаньо"/>
              </a:rPr>
              <a:t>дель</a:t>
            </a:r>
            <a:r>
              <a:rPr lang="ru-RU" sz="2700" dirty="0" smtClean="0">
                <a:hlinkClick r:id="rId3" tooltip="Андреа дель Кастаньо"/>
              </a:rPr>
              <a:t> </a:t>
            </a:r>
            <a:r>
              <a:rPr lang="ru-RU" sz="2700" dirty="0" err="1" smtClean="0">
                <a:hlinkClick r:id="rId3" tooltip="Андреа дель Кастаньо"/>
              </a:rPr>
              <a:t>Кастаньо</a:t>
            </a:r>
            <a:r>
              <a:rPr lang="ru-RU" sz="2700" dirty="0" smtClean="0"/>
              <a:t> (</a:t>
            </a:r>
            <a:r>
              <a:rPr lang="ru-RU" sz="2700" dirty="0" smtClean="0">
                <a:hlinkClick r:id="rId4" tooltip="1450"/>
              </a:rPr>
              <a:t>1450</a:t>
            </a:r>
            <a:r>
              <a:rPr lang="ru-RU" sz="2700" dirty="0" smtClean="0"/>
              <a:t>, </a:t>
            </a:r>
            <a:r>
              <a:rPr lang="ru-RU" sz="2700" dirty="0" smtClean="0">
                <a:hlinkClick r:id="rId5" tooltip="Уффици"/>
              </a:rPr>
              <a:t>Галерея </a:t>
            </a:r>
            <a:r>
              <a:rPr lang="ru-RU" dirty="0" smtClean="0">
                <a:hlinkClick r:id="rId5" tooltip="Уффици"/>
              </a:rPr>
              <a:t>Уффици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6626" name="Picture 2" descr="https://upload.wikimedia.org/wikipedia/commons/thumb/2/27/DanteFresco.jpg/320px-DanteFresc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1071546"/>
            <a:ext cx="4500594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i="1" dirty="0" smtClean="0">
                <a:hlinkClick r:id="rId2" tooltip="en:The Gates of Hell"/>
              </a:rPr>
              <a:t>Врата Ада</a:t>
            </a:r>
            <a:r>
              <a:rPr lang="ru-RU" sz="5400" dirty="0" smtClean="0"/>
              <a:t>, </a:t>
            </a:r>
            <a:r>
              <a:rPr lang="ru-RU" sz="5400" dirty="0" smtClean="0">
                <a:hlinkClick r:id="rId3" tooltip="Музей Родена"/>
              </a:rPr>
              <a:t>Музей Родена</a:t>
            </a:r>
            <a:endParaRPr lang="ru-RU" sz="5400" dirty="0"/>
          </a:p>
        </p:txBody>
      </p:sp>
      <p:pic>
        <p:nvPicPr>
          <p:cNvPr id="38914" name="Picture 2" descr="https://upload.wikimedia.org/wikipedia/commons/thumb/6/69/Z%C3%BCrich_-_Kunsthaus_-_Rodin%27s_H%C3%B6llentor_IMG_7384_ShiftN.jpg/200px-Z%C3%BCrich_-_Kunsthaus_-_Rodin%27s_H%C3%B6llentor_IMG_7384_Shift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142984"/>
            <a:ext cx="6000792" cy="5715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en-US" dirty="0" smtClean="0"/>
              <a:t>The Gates of Hell - </a:t>
            </a:r>
            <a:r>
              <a:rPr lang="en-US" dirty="0" err="1" smtClean="0">
                <a:hlinkClick r:id="rId2" tooltip="Musée d'Orsay"/>
              </a:rPr>
              <a:t>Musée</a:t>
            </a:r>
            <a:r>
              <a:rPr lang="en-US" dirty="0" smtClean="0">
                <a:hlinkClick r:id="rId2" tooltip="Musée d'Orsay"/>
              </a:rPr>
              <a:t> d'Orsay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1986" name="Picture 2" descr="https://upload.wikimedia.org/wikipedia/commons/thumb/5/5c/Porte_de_l%27enfer_Mus%C3%A9e_d%27Orsay_01.jpg/250px-Porte_de_l%27enfer_Mus%C3%A9e_d%27Orsay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857232"/>
            <a:ext cx="6286544" cy="6000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Перед входом — жалкие души, не творившие при жизни ни добра, ни зла, в том числе «ангелов дурная стая», которые были и не с дьяволом, и не с Богом.</a:t>
            </a:r>
          </a:p>
          <a:p>
            <a:r>
              <a:rPr lang="ru-RU" sz="1600" dirty="0" smtClean="0"/>
              <a:t>1-й круг (Лимб). Некрещёные </a:t>
            </a:r>
            <a:r>
              <a:rPr lang="ru-RU" sz="1600" dirty="0" smtClean="0">
                <a:hlinkClick r:id="rId2" tooltip="Младенец"/>
              </a:rPr>
              <a:t>младенцы</a:t>
            </a:r>
            <a:r>
              <a:rPr lang="ru-RU" sz="1600" dirty="0" smtClean="0"/>
              <a:t> и добродетельные </a:t>
            </a:r>
            <a:r>
              <a:rPr lang="ru-RU" sz="1600" dirty="0" smtClean="0">
                <a:hlinkClick r:id="rId3" tooltip="Язычник"/>
              </a:rPr>
              <a:t>нехристиане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2-й круг. Сладострастники (блудники и прелюбодеи).</a:t>
            </a:r>
          </a:p>
          <a:p>
            <a:r>
              <a:rPr lang="ru-RU" sz="1600" dirty="0" smtClean="0"/>
              <a:t>3-й круг. </a:t>
            </a:r>
            <a:r>
              <a:rPr lang="ru-RU" sz="1600" dirty="0" smtClean="0">
                <a:hlinkClick r:id="rId4" tooltip="Чревоугодие"/>
              </a:rPr>
              <a:t>Чревоугодники</a:t>
            </a:r>
            <a:r>
              <a:rPr lang="ru-RU" sz="1600" dirty="0" smtClean="0"/>
              <a:t>, </a:t>
            </a:r>
            <a:r>
              <a:rPr lang="ru-RU" sz="1600" dirty="0" err="1" smtClean="0">
                <a:hlinkClick r:id="rId5" tooltip="Обжорство"/>
              </a:rPr>
              <a:t>обжоры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4-й круг. </a:t>
            </a:r>
            <a:r>
              <a:rPr lang="ru-RU" sz="1600" dirty="0" smtClean="0">
                <a:hlinkClick r:id="rId6" tooltip="Скупец (страница отсутствует)"/>
              </a:rPr>
              <a:t>Скупцы</a:t>
            </a:r>
            <a:r>
              <a:rPr lang="ru-RU" sz="1600" dirty="0" smtClean="0"/>
              <a:t> и </a:t>
            </a:r>
            <a:r>
              <a:rPr lang="ru-RU" sz="1600" dirty="0" smtClean="0">
                <a:hlinkClick r:id="rId7" tooltip="Расточитель (страница отсутствует)"/>
              </a:rPr>
              <a:t>расточители</a:t>
            </a:r>
            <a:r>
              <a:rPr lang="ru-RU" sz="1600" dirty="0" smtClean="0"/>
              <a:t> (любовь к чрезмерным тратам).</a:t>
            </a:r>
          </a:p>
          <a:p>
            <a:r>
              <a:rPr lang="ru-RU" sz="1600" dirty="0" smtClean="0"/>
              <a:t>5-й круг (Стигийское болото). </a:t>
            </a:r>
            <a:r>
              <a:rPr lang="ru-RU" sz="1600" dirty="0" smtClean="0">
                <a:hlinkClick r:id="rId8" tooltip="Гнев"/>
              </a:rPr>
              <a:t>Гневные</a:t>
            </a:r>
            <a:r>
              <a:rPr lang="ru-RU" sz="1600" dirty="0" smtClean="0"/>
              <a:t> и </a:t>
            </a:r>
            <a:r>
              <a:rPr lang="ru-RU" sz="1600" dirty="0" smtClean="0">
                <a:hlinkClick r:id="rId9" tooltip="Лень"/>
              </a:rPr>
              <a:t>ленивые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6-й круг (город </a:t>
            </a:r>
            <a:r>
              <a:rPr lang="ru-RU" sz="1600" dirty="0" err="1" smtClean="0">
                <a:hlinkClick r:id="rId10" tooltip="Дит"/>
              </a:rPr>
              <a:t>Дит</a:t>
            </a:r>
            <a:r>
              <a:rPr lang="ru-RU" sz="1600" dirty="0" smtClean="0"/>
              <a:t>). </a:t>
            </a:r>
            <a:r>
              <a:rPr lang="ru-RU" sz="1600" dirty="0" smtClean="0">
                <a:hlinkClick r:id="rId11" tooltip="Еретик"/>
              </a:rPr>
              <a:t>Еретики</a:t>
            </a:r>
            <a:r>
              <a:rPr lang="ru-RU" sz="1600" dirty="0" smtClean="0"/>
              <a:t> и лжеучители.</a:t>
            </a:r>
          </a:p>
          <a:p>
            <a:r>
              <a:rPr lang="ru-RU" sz="1600" dirty="0" smtClean="0"/>
              <a:t>7-й круг. </a:t>
            </a:r>
          </a:p>
          <a:p>
            <a:pPr lvl="1"/>
            <a:r>
              <a:rPr lang="ru-RU" sz="1600" dirty="0" smtClean="0"/>
              <a:t>1-й пояс. Насильники над ближним и над его достоянием (</a:t>
            </a:r>
            <a:r>
              <a:rPr lang="ru-RU" sz="1600" dirty="0" smtClean="0">
                <a:hlinkClick r:id="rId12" tooltip="Тиран"/>
              </a:rPr>
              <a:t>тираны</a:t>
            </a:r>
            <a:r>
              <a:rPr lang="ru-RU" sz="1600" dirty="0" smtClean="0"/>
              <a:t> и </a:t>
            </a:r>
            <a:r>
              <a:rPr lang="ru-RU" sz="1600" dirty="0" smtClean="0">
                <a:hlinkClick r:id="rId13" tooltip="Разбойник"/>
              </a:rPr>
              <a:t>разбойники</a:t>
            </a:r>
            <a:r>
              <a:rPr lang="ru-RU" sz="1600" dirty="0" smtClean="0"/>
              <a:t>).</a:t>
            </a:r>
          </a:p>
          <a:p>
            <a:pPr lvl="1"/>
            <a:r>
              <a:rPr lang="ru-RU" sz="1600" dirty="0" smtClean="0"/>
              <a:t>2-й пояс. Насильники над собой (</a:t>
            </a:r>
            <a:r>
              <a:rPr lang="ru-RU" sz="1600" dirty="0" smtClean="0">
                <a:hlinkClick r:id="rId14" tooltip="Самоубийство"/>
              </a:rPr>
              <a:t>самоубийцы</a:t>
            </a:r>
            <a:r>
              <a:rPr lang="ru-RU" sz="1600" dirty="0" smtClean="0"/>
              <a:t>) и над своим достоянием (</a:t>
            </a:r>
            <a:r>
              <a:rPr lang="ru-RU" sz="1600" dirty="0" smtClean="0">
                <a:hlinkClick r:id="rId15" tooltip="Игра"/>
              </a:rPr>
              <a:t>игроки</a:t>
            </a:r>
            <a:r>
              <a:rPr lang="ru-RU" sz="1600" dirty="0" smtClean="0"/>
              <a:t> и </a:t>
            </a:r>
            <a:r>
              <a:rPr lang="ru-RU" sz="1600" dirty="0" smtClean="0">
                <a:hlinkClick r:id="rId16" tooltip="Мотовство (страница отсутствует)"/>
              </a:rPr>
              <a:t>моты</a:t>
            </a:r>
            <a:r>
              <a:rPr lang="ru-RU" sz="1600" dirty="0" smtClean="0"/>
              <a:t>, то есть бессмысленные истребители своего имущества).</a:t>
            </a:r>
          </a:p>
          <a:p>
            <a:pPr lvl="1"/>
            <a:r>
              <a:rPr lang="ru-RU" sz="1600" dirty="0" smtClean="0"/>
              <a:t>3-й пояс. Насильники над божеством (</a:t>
            </a:r>
            <a:r>
              <a:rPr lang="ru-RU" sz="1600" dirty="0" smtClean="0">
                <a:hlinkClick r:id="rId17" tooltip="Богохульство"/>
              </a:rPr>
              <a:t>богохульники</a:t>
            </a:r>
            <a:r>
              <a:rPr lang="ru-RU" sz="1600" dirty="0" smtClean="0"/>
              <a:t>), против естества (</a:t>
            </a:r>
            <a:r>
              <a:rPr lang="ru-RU" sz="1600" dirty="0" smtClean="0">
                <a:hlinkClick r:id="rId18" tooltip="Содомия"/>
              </a:rPr>
              <a:t>содомиты</a:t>
            </a:r>
            <a:r>
              <a:rPr lang="ru-RU" sz="1600" dirty="0" smtClean="0"/>
              <a:t>) и искусства (</a:t>
            </a:r>
            <a:r>
              <a:rPr lang="ru-RU" sz="1600" dirty="0" smtClean="0">
                <a:hlinkClick r:id="rId19" tooltip="Взятка"/>
              </a:rPr>
              <a:t>лихоимство</a:t>
            </a:r>
            <a:r>
              <a:rPr lang="ru-RU" sz="1600" dirty="0" smtClean="0"/>
              <a:t>).</a:t>
            </a:r>
          </a:p>
          <a:p>
            <a:r>
              <a:rPr lang="ru-RU" sz="1600" dirty="0" smtClean="0"/>
              <a:t>8-й круг. Обманувшие </a:t>
            </a:r>
            <a:r>
              <a:rPr lang="ru-RU" sz="1600" dirty="0" err="1" smtClean="0"/>
              <a:t>недоверившихся</a:t>
            </a:r>
            <a:r>
              <a:rPr lang="ru-RU" sz="1600" dirty="0" smtClean="0"/>
              <a:t>. Состоит из десяти рвов (</a:t>
            </a:r>
            <a:r>
              <a:rPr lang="ru-RU" sz="1600" dirty="0" err="1" smtClean="0"/>
              <a:t>Злопазухи</a:t>
            </a:r>
            <a:r>
              <a:rPr lang="ru-RU" sz="1600" dirty="0" smtClean="0"/>
              <a:t>, или Злые Щели), которые отделены друг от друга валами (перекатами). По направлению к центру область Злых Щелей поката, так что каждый следующий ров и каждый следующий вал расположены несколько ниже предыдущих, и внешний, вогнутый откос каждого рва выше внутреннего, выгнутого откоса (</a:t>
            </a:r>
            <a:r>
              <a:rPr lang="ru-RU" sz="1600" b="1" i="1" dirty="0" smtClean="0"/>
              <a:t>Ад</a:t>
            </a:r>
            <a:r>
              <a:rPr lang="ru-RU" sz="1600" dirty="0" smtClean="0"/>
              <a:t>, XXIV, 37-40). Первый по счёту вал примыкает к круговой стене. В центре зияет глубина широкого и тёмного колодца, на дне которого лежит последний, девятый, круг Ада. От подножья каменных высот (ст. 16), то есть от круговой стены, к этому колодцу идут радиусами, подобно спицам колеса, каменные гребни, пересекая рвы и валы, причём над рвами они изгибаются в виде мостов, или сводов. В Злых Щелях караются обманщики, которые обманывали людей, не связанных с ними особыми узами доверия. 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540104.vk.me/c619721/v619721482/16230/NYoTUKrRW9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64386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s540104.vk.me/c619721/v619721482/16237/ENqeL_rq5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78661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s540104.vk.me/c619721/v619721482/1623e/aS60WTQyEj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07236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s540104.vk.me/c619721/v619721482/16245/QNmvDPTK27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715172" cy="67151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s540104.vk.me/c619721/v619721482/1624c/Kx0hrbuC3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685804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s540104.vk.me/c619721/v619721482/16253/xoO8ody_b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642942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s540104.vk.me/c619721/v619721482/1625a/1tGWsmzI3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6572296" cy="6643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rtrait de Da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214842" cy="6286544"/>
          </a:xfrm>
          <a:prstGeom prst="rect">
            <a:avLst/>
          </a:prstGeom>
          <a:noFill/>
        </p:spPr>
      </p:pic>
      <p:pic>
        <p:nvPicPr>
          <p:cNvPr id="40964" name="Picture 4" descr="&amp;Ncy;&amp;ocy;&amp;vcy;&amp;acy;&amp;yacy; &amp;zhcy;&amp;icy;&amp;zcy;&amp;ncy;&amp;softcy;. &amp;Bcy;&amp;ocy;&amp;zhcy;&amp;iecy;&amp;scy;&amp;tcy;&amp;vcy;&amp;iecy;&amp;ncy;&amp;ncy;&amp;acy;&amp;yacy; &amp;kcy;&amp;ocy;&amp;mcy;&amp;iecy;&amp;dcy;&amp;icy;&amp;yacy; - &amp;Ocy;&amp;scy;&amp;ncy;&amp;ocy;&amp;vcy;&amp;ncy;&amp;acy;&amp;yacy; - &amp;Acy;&amp;ncy;&amp;tcy;&amp;icy;&amp;chcy;&amp;ncy;&amp;ocy;&amp;scy;&amp;tcy;&amp;softcy; - &amp;CHcy;&amp;icy;&amp;tcy;&amp;acy;&amp;tcy;&amp;softcy; &amp;ocy;&amp;ncy;&amp;lcy;&amp;acy;&amp;jcy;&amp;ncy; - BooksBun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8"/>
            <a:ext cx="4214842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s540104.vk.me/c619721/v619721482/16261/c2GZ_Uzt44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642942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s540104.vk.me/c619721/v619721482/16268/jzi__d_St1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6215106" cy="6643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68027"/>
            <a:ext cx="91440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1-й ров.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 tooltip="Сводничество"/>
              </a:rPr>
              <a:t>Сводники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3" tooltip="Соблазнение"/>
              </a:rPr>
              <a:t>обольстители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2-й ров.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4" tooltip="Лесть"/>
              </a:rPr>
              <a:t>Льстецы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3-й ров.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Святокупцы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высокопоставленные духовные лица, торговавшие церковными должностями.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4-й ров.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5" tooltip="Прорицатель"/>
              </a:rPr>
              <a:t>Прорицатели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6" tooltip="Гадание"/>
              </a:rPr>
              <a:t>гадатели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7" tooltip="Астролог"/>
              </a:rPr>
              <a:t>звездочёты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8" tooltip="Колдовство"/>
              </a:rPr>
              <a:t>колдуньи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5-й ров. Мздоимцы,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9" tooltip="Взяточничество"/>
              </a:rPr>
              <a:t>взяточники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6-й ров.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0" tooltip="Лицемерие"/>
              </a:rPr>
              <a:t>Лицемеры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7-й ров.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1" tooltip="Воровство"/>
              </a:rPr>
              <a:t>Воры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8-й ров. Лукавые советчики.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9-й ров. Зачинщики раздора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2" tooltip="Магомет"/>
              </a:rPr>
              <a:t>Магомет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3" tooltip="Али"/>
              </a:rPr>
              <a:t>Али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4" tooltip="Дольчино"/>
              </a:rPr>
              <a:t>Дольчино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и другие).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10-й ров.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5" tooltip="Алхимия"/>
              </a:rPr>
              <a:t>Алхимики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лжесвидетели,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6" tooltip="Фальшивомонетчик"/>
              </a:rPr>
              <a:t>фальшивомонетчики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9-й круг. Обманувшие доверившихся. Ледяное озеро Коцит.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Пояс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7" tooltip="Каин"/>
              </a:rPr>
              <a:t>Каина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Предатели родных.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Пояс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8" tooltip="Антенор"/>
              </a:rPr>
              <a:t>Антенора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Предатели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9" tooltip="Отечество"/>
              </a:rPr>
              <a:t>родины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и единомышленников.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Пояс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0" tooltip="Толомей (страница отсутствует)"/>
              </a:rPr>
              <a:t>Толомея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Предатели друзей и сотрапезников.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Пояс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1" tooltip="Иуда Искариот"/>
              </a:rPr>
              <a:t>Джудекка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Предатели благодетелей, величества Божеского и человеческого.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Посередине, в центре вселенной, вмёрзший в льдину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2" tooltip="Сатана"/>
              </a:rPr>
              <a:t>Сатана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 терзает в трёх своих пастях предателей величества земного и небесного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1" tooltip="Иуда Искариот"/>
              </a:rPr>
              <a:t>Иуду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3" tooltip="Марк Юний Брут"/>
              </a:rPr>
              <a:t>Брута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4" tooltip="Гай Кассий Лонгин (заговорщик)"/>
              </a:rPr>
              <a:t>Кассия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35846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Выстраивая модель Ада (</a:t>
            </a:r>
            <a:r>
              <a:rPr lang="ru-RU" sz="2400" b="1" i="1" dirty="0" smtClean="0"/>
              <a:t>Ад</a:t>
            </a:r>
            <a:r>
              <a:rPr lang="ru-RU" sz="2400" dirty="0" smtClean="0"/>
              <a:t>, XI, 16-66), Данте следует за </a:t>
            </a:r>
            <a:r>
              <a:rPr lang="ru-RU" sz="2400" dirty="0" smtClean="0">
                <a:hlinkClick r:id="rId2" tooltip="Аристотель"/>
              </a:rPr>
              <a:t>Аристотелем</a:t>
            </a:r>
            <a:r>
              <a:rPr lang="ru-RU" sz="2400" dirty="0" smtClean="0"/>
              <a:t>, который в своей «Этике» (кн. VII, гл. I) относит к 1-у разряду грехи невоздержанности (</a:t>
            </a:r>
            <a:r>
              <a:rPr lang="ru-RU" sz="2400" dirty="0" err="1" smtClean="0"/>
              <a:t>incontinenza</a:t>
            </a:r>
            <a:r>
              <a:rPr lang="ru-RU" sz="2400" dirty="0" smtClean="0"/>
              <a:t>), ко 2-у — грехи насилия («буйное скотство» или </a:t>
            </a:r>
            <a:r>
              <a:rPr lang="ru-RU" sz="2400" dirty="0" err="1" smtClean="0"/>
              <a:t>matta</a:t>
            </a:r>
            <a:r>
              <a:rPr lang="ru-RU" sz="2400" dirty="0" smtClean="0"/>
              <a:t> </a:t>
            </a:r>
            <a:r>
              <a:rPr lang="ru-RU" sz="2400" dirty="0" err="1" smtClean="0"/>
              <a:t>bestialitade</a:t>
            </a:r>
            <a:r>
              <a:rPr lang="ru-RU" sz="2400" dirty="0" smtClean="0"/>
              <a:t>), к 3-у — грехи обмана («злоба» или </a:t>
            </a:r>
            <a:r>
              <a:rPr lang="ru-RU" sz="2400" dirty="0" err="1" smtClean="0"/>
              <a:t>malizia</a:t>
            </a:r>
            <a:r>
              <a:rPr lang="ru-RU" sz="2400" dirty="0" smtClean="0"/>
              <a:t>). У Данте 2—5-е круги для невоздержанных, 7-й круг для насильников, 8—9-е — для обманщиков (8-й — просто для обманщиков, 9-й — для предателей). Таким образом, чем грех </a:t>
            </a:r>
            <a:r>
              <a:rPr lang="ru-RU" sz="2400" dirty="0" err="1" smtClean="0"/>
              <a:t>материальнее</a:t>
            </a:r>
            <a:r>
              <a:rPr lang="ru-RU" sz="2400" dirty="0" smtClean="0"/>
              <a:t>, тем он </a:t>
            </a:r>
            <a:r>
              <a:rPr lang="ru-RU" sz="2400" dirty="0" err="1" smtClean="0"/>
              <a:t>простительнее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Еретики — отступники от веры и отрицатели Бога — выделены особо из сонма грешников, заполняющих верхние и нижние круги, в шестой круг. В пропасти нижнего Ада (А., VIII, 75), тремя уступами, как три ступени, расположены три круга — с седьмого по девятый. В этих кругах карается злоба, орудующая либо силой (насилием), либо обманом.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Чистилище</a:t>
            </a:r>
            <a:endParaRPr lang="ru-RU" sz="8000" dirty="0"/>
          </a:p>
        </p:txBody>
      </p:sp>
      <p:pic>
        <p:nvPicPr>
          <p:cNvPr id="35842" name="Picture 2" descr="https://upload.wikimedia.org/wikipedia/commons/thumb/b/bd/The_Avaricious%3B_Pugatorio.jpg/220px-The_Avaricious%3B_Pugato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5143536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Рай</a:t>
            </a:r>
            <a:endParaRPr lang="ru-RU" sz="9600" dirty="0"/>
          </a:p>
        </p:txBody>
      </p:sp>
      <p:pic>
        <p:nvPicPr>
          <p:cNvPr id="36866" name="Picture 2" descr="https://upload.wikimedia.org/wikipedia/commons/thumb/d/d2/Paradiso_Canto_31.jpg/220px-Paradiso_Canto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6000792" cy="55007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6000" dirty="0" smtClean="0"/>
              <a:t>Данте и Вергилий в аду</a:t>
            </a:r>
            <a:endParaRPr lang="ru-RU" sz="6000" dirty="0"/>
          </a:p>
        </p:txBody>
      </p:sp>
      <p:pic>
        <p:nvPicPr>
          <p:cNvPr id="37890" name="Picture 2" descr="https://upload.wikimedia.org/wikipedia/commons/thumb/7/70/William-Adolphe_Bouguereau_%281825-1905%29_-_Dante_And_Virgil_In_Hell_%281850%29.jpg/220px-William-Adolphe_Bouguereau_%281825-1905%29_-_Dante_And_Virgil_In_Hell_%281850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71546"/>
            <a:ext cx="5715040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nferno Canto 17 verse 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42918"/>
            <a:ext cx="3214710" cy="5643602"/>
          </a:xfrm>
          <a:prstGeom prst="rect">
            <a:avLst/>
          </a:prstGeom>
          <a:noFill/>
        </p:spPr>
      </p:pic>
      <p:pic>
        <p:nvPicPr>
          <p:cNvPr id="44036" name="Picture 4" descr="Gustave Dore Infern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2643206" cy="4857784"/>
          </a:xfrm>
          <a:prstGeom prst="rect">
            <a:avLst/>
          </a:prstGeom>
          <a:noFill/>
        </p:spPr>
      </p:pic>
      <p:pic>
        <p:nvPicPr>
          <p:cNvPr id="44038" name="Picture 6" descr="Inferno Canto 12 verses 73-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142984"/>
            <a:ext cx="2643206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&amp;Gcy;&amp;lcy;&amp;acy;&amp;vcy;&amp;ncy;&amp;acy;&amp;yacy; - &amp;Gcy;&amp;rcy;&amp;acy;&amp;vcy;&amp;yucy;&amp;r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7143800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&amp;Dcy;&amp;acy;&amp;ncy;&amp;tcy;&amp;iecy; &amp;Acy;&amp;lcy;&amp;icy;&amp;gcy;&amp;softcy;&amp;iecy;&amp;rcy;&amp;icy; - &amp;Bcy;&amp;ocy;&amp;zhcy;&amp;iecy;&amp;scy;&amp;tcy;&amp;vcy;&amp;iecy;&amp;ncy;&amp;ncy;&amp;acy;&amp;yacy; &amp;kcy;&amp;ocy;&amp;mcy;&amp;iecy;&amp;dcy;&amp;icy;&amp;yacy; (&amp;acy;&amp;ucy;&amp;dcy;&amp;icy;&amp;ocy;&amp;kcy;&amp;ncy;&amp;icy;&amp;gcy;&amp;acy;) &amp;chcy;&amp;icy;&amp;tcy;&amp;acy;&amp;iecy;&amp;tcy; &amp;IEcy;&amp;vcy;&amp;gcy;&amp;iecy;&amp;ncy;&amp;icy;&amp;jcy; &amp;Tcy;&amp;iecy;&amp;rcy;&amp;ncy;&amp;ocy;&amp;vcy;&amp;scy;&amp;kcy;&amp;icy;&amp;jcy; &amp;Scy;&amp;kcy;&amp;acy;&amp;chcy;&amp;acy;&amp;tcy;&amp;softcy; &amp;kcy;&amp;ncy;&amp;icy;&amp;g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429126" cy="6000792"/>
          </a:xfrm>
          <a:prstGeom prst="rect">
            <a:avLst/>
          </a:prstGeom>
          <a:noFill/>
        </p:spPr>
      </p:pic>
      <p:pic>
        <p:nvPicPr>
          <p:cNvPr id="79876" name="Picture 4" descr="&amp;Tcy;&amp;iecy;&amp;gcy; &quot; &amp;Dcy;&amp;acy;&amp;ncy;&amp;tcy;&amp;iecy; &amp;Acy;&amp;lcy;&amp;icy;&amp;gcy;&amp;softcy;&amp;iecy;&amp;rcy;&amp;icy; &quot; &amp;Acy;&amp;ucy;&amp;dcy;&amp;icy;&amp;ocy;&amp;kcy;&amp;ncy;&amp;icy;&amp;gcy;&amp;icy; &amp;scy;&amp;kcy;&amp;acy;&amp;chcy;&amp;acy;&amp;tcy;&amp;soft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04"/>
            <a:ext cx="4143404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&amp;Dcy;&amp;acy;&amp;ncy;&amp;tcy;&amp;iecy; &amp;acy;&amp;lcy;&amp;icy;&amp;gcy;&amp;softcy;&amp;iecy;&amp;rcy;&amp;icy; &amp;bcy;&amp;ocy;&amp;zhcy;&amp;iecy;&amp;scy;&amp;tcy;&amp;vcy;&amp;iecy;&amp;ncy;&amp;ncy;&amp;acy;&amp;yacy; &amp;kcy;&amp;ocy;&amp;mcy;&amp;iecy;&amp;dcy;&amp;icy;&amp;yacy; &amp;acy;&amp;ucy;&amp;dcy;&amp;icy;&amp;ocy;&amp;kcy;&amp;ncy;&amp;icy;&amp;gcy;&amp;ucy; &quot; &amp;ncy;&amp;acy;&amp;jcy;&amp;dcy;&amp;iecy;&amp;ncy;&amp;ocy; &amp;icy; &amp;dcy;&amp;ocy;&amp;scy;&amp;tcy;&amp;ucy;&amp;pcy;&amp;n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7000924" cy="62960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pic>
        <p:nvPicPr>
          <p:cNvPr id="74754" name="Picture 2" descr="&amp;Mcy;&amp;acy;&amp;tcy;&amp;iecy;&amp;rcy;&amp;icy;&amp;acy;&amp;lcy;&amp;ycy; &amp;zcy;&amp;acy; &amp;Acy;&amp;vcy;&amp;gcy;&amp;ucy;&amp;scy;&amp;tcy; 2012 &amp;gcy;&amp;ocy;&amp;dcy;&amp;acy; &quot; &amp;Acy;&amp;ucy;&amp;dcy;&amp;icy;&amp;ocy;&amp;kcy;&amp;ncy;&amp;icy;&amp;gcy;&amp;icy; &amp;scy;&amp;kcy;&amp;acy;&amp;chcy;&amp;acy;&amp;tcy;&amp;softcy; &amp;bcy;&amp;iecy;&amp;scy;&amp;pcy;&amp;lcy;&amp;acy;&amp;tcy;&amp;ncy;&amp;ocy;. &amp;Kcy;&amp;ncy;&amp;icy;&amp;gcy;&amp;icy; mp3 &amp;icy; &amp;vcy;&amp;icy;&amp;dcy;&amp;iecy;&amp;ocy;&amp;ucy;&amp;rcy;&amp;o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3448050" cy="4762500"/>
          </a:xfrm>
          <a:prstGeom prst="rect">
            <a:avLst/>
          </a:prstGeom>
          <a:noFill/>
        </p:spPr>
      </p:pic>
      <p:pic>
        <p:nvPicPr>
          <p:cNvPr id="74756" name="Picture 4" descr="&amp;Scy;&amp;iecy;&amp;rcy;&amp;icy;&amp;yacy; &amp;kcy;&amp;ncy;&amp;icy;&amp;gcy; &amp;Kcy;&amp;lcy;&amp;acy;&amp;scy;&amp;scy;&amp;icy;&amp;kcy;&amp;icy; &amp;icy; &amp;scy;&amp;ocy;&amp;vcy;&amp;rcy;&amp;iecy;&amp;mcy;&amp;iecy;&amp;ncy;&amp;ncy;&amp;icy;&amp;kcy;&amp;icy; &amp;icy;&amp;zcy;&amp;dcy;&amp;acy;&amp;tcy;&amp;iecy;&amp;lcy;&amp;softcy;&amp;scy;&amp;tcy;&amp;ocy; &amp;Acy;&amp;Scy;&amp;Tcy; &amp;Lcy;&amp;acy;&amp;bcy;&amp;icy;&amp;rcy;&amp;icy;&amp;ncy;&amp;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71612"/>
            <a:ext cx="3500462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&amp;Icy;&amp;tcy;&amp;acy;&amp;lcy;&amp;softcy;&amp;yacy;&amp;ncy;&amp;scy;&amp;kcy;&amp;icy;&amp;iecy; &amp;ucy;&amp;chcy;&amp;iecy;&amp;ncy;&amp;ycy;&amp;iecy; &amp;vcy;&amp;iecy;&amp;rcy;&amp;ncy;&amp;ucy;&amp;lcy;&amp;icy; &amp;Dcy;&amp;acy;&amp;ncy;&amp;tcy;&amp;iecy; &amp;chcy;&amp;iecy;&amp;lcy;&amp;ocy;&amp;vcy;&amp;iecy;&amp;chcy;&amp;iecy;&amp;scy;&amp;kcy;&amp;icy;&amp;jcy; &amp;ocy;&amp;bcy;&amp;lcy;&amp;i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572428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500042"/>
          <a:ext cx="7786742" cy="5929351"/>
        </p:xfrm>
        <a:graphic>
          <a:graphicData uri="http://schemas.openxmlformats.org/drawingml/2006/table">
            <a:tbl>
              <a:tblPr/>
              <a:tblGrid>
                <a:gridCol w="3893371"/>
                <a:gridCol w="3893371"/>
              </a:tblGrid>
              <a:tr h="677640">
                <a:tc>
                  <a:txBody>
                    <a:bodyPr/>
                    <a:lstStyle/>
                    <a:p>
                      <a:r>
                        <a:rPr lang="ru-RU"/>
                        <a:t>Дата рождения: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tooltip="1265 год"/>
                        </a:rPr>
                        <a:t>1265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7640">
                <a:tc>
                  <a:txBody>
                    <a:bodyPr/>
                    <a:lstStyle/>
                    <a:p>
                      <a:r>
                        <a:rPr lang="ru-RU"/>
                        <a:t>Место рождения: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3" tooltip="Флоренция"/>
                        </a:rPr>
                        <a:t>Флоренция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7640">
                <a:tc>
                  <a:txBody>
                    <a:bodyPr/>
                    <a:lstStyle/>
                    <a:p>
                      <a:r>
                        <a:rPr lang="ru-RU"/>
                        <a:t>Дата смерти: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4" tooltip="14 сентября"/>
                        </a:rPr>
                        <a:t>14 сентября</a:t>
                      </a:r>
                      <a:r>
                        <a:rPr lang="ru-RU"/>
                        <a:t> </a:t>
                      </a:r>
                      <a:r>
                        <a:rPr lang="ru-RU">
                          <a:hlinkClick r:id="rId5" tooltip="1321 год"/>
                        </a:rPr>
                        <a:t>1321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7640">
                <a:tc>
                  <a:txBody>
                    <a:bodyPr/>
                    <a:lstStyle/>
                    <a:p>
                      <a:r>
                        <a:rPr lang="ru-RU"/>
                        <a:t>Место смерти: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6" tooltip="Равенна"/>
                        </a:rPr>
                        <a:t>Равенна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7640">
                <a:tc>
                  <a:txBody>
                    <a:bodyPr/>
                    <a:lstStyle/>
                    <a:p>
                      <a:r>
                        <a:rPr lang="ru-RU"/>
                        <a:t>Гражданство: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7" tooltip="Флорентийская республика"/>
                        </a:rPr>
                        <a:t>Флоренция</a:t>
                      </a:r>
                      <a:r>
                        <a:rPr lang="ru-RU"/>
                        <a:t> (до 1302)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7640">
                <a:tc>
                  <a:txBody>
                    <a:bodyPr/>
                    <a:lstStyle/>
                    <a:p>
                      <a:r>
                        <a:rPr lang="ru-RU"/>
                        <a:t>Род деятельности: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8" tooltip="Писатель"/>
                        </a:rPr>
                        <a:t>писатель</a:t>
                      </a:r>
                      <a:r>
                        <a:rPr lang="ru-RU"/>
                        <a:t>, </a:t>
                      </a:r>
                      <a:r>
                        <a:rPr lang="ru-RU">
                          <a:hlinkClick r:id="rId9" tooltip="Поэт"/>
                        </a:rPr>
                        <a:t>поэт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7640">
                <a:tc>
                  <a:txBody>
                    <a:bodyPr/>
                    <a:lstStyle/>
                    <a:p>
                      <a:r>
                        <a:rPr lang="ru-RU"/>
                        <a:t>Годы творчества: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1292—1321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5871">
                <a:tc>
                  <a:txBody>
                    <a:bodyPr/>
                    <a:lstStyle/>
                    <a:p>
                      <a:r>
                        <a:rPr lang="ru-RU"/>
                        <a:t>Язык произведений: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0" tooltip="Итальянский язык"/>
                        </a:rPr>
                        <a:t>староитальянский</a:t>
                      </a:r>
                      <a:r>
                        <a:rPr lang="ru-RU" dirty="0"/>
                        <a:t>, </a:t>
                      </a:r>
                      <a:r>
                        <a:rPr lang="ru-RU" dirty="0">
                          <a:hlinkClick r:id="rId11" tooltip="Латинский язык"/>
                        </a:rPr>
                        <a:t>латинский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Памятник Данте 1865 г. Флоренция. Работа скульптора </a:t>
            </a:r>
            <a:r>
              <a:rPr lang="ru-RU" sz="3200" dirty="0" smtClean="0">
                <a:hlinkClick r:id="rId2" tooltip="Пацци, Энрико"/>
              </a:rPr>
              <a:t>Э. </a:t>
            </a:r>
            <a:r>
              <a:rPr lang="ru-RU" sz="3200" dirty="0" err="1" smtClean="0">
                <a:hlinkClick r:id="rId2" tooltip="Пацци, Энрико"/>
              </a:rPr>
              <a:t>Пацци</a:t>
            </a:r>
            <a:endParaRPr lang="ru-RU" sz="3200" dirty="0"/>
          </a:p>
        </p:txBody>
      </p:sp>
      <p:pic>
        <p:nvPicPr>
          <p:cNvPr id="27650" name="Picture 2" descr="https://upload.wikimedia.org/wikipedia/commons/thumb/3/36/Dante_Alighieri-Florence_2.jpg/640px-Dante_Alighieri-Florenc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071546"/>
            <a:ext cx="4572032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dirty="0" smtClean="0"/>
              <a:t>Данте на фасаде галереи Уффици</a:t>
            </a:r>
            <a:endParaRPr lang="ru-RU" dirty="0"/>
          </a:p>
        </p:txBody>
      </p:sp>
      <p:pic>
        <p:nvPicPr>
          <p:cNvPr id="29698" name="Picture 2" descr="https://upload.wikimedia.org/wikipedia/commons/4/4e/Dante_Uffi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00108"/>
            <a:ext cx="5643602" cy="58578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4800" dirty="0" smtClean="0"/>
              <a:t>Надгробие Данте в Равенне</a:t>
            </a:r>
            <a:endParaRPr lang="ru-RU" sz="4800" dirty="0"/>
          </a:p>
        </p:txBody>
      </p:sp>
      <p:pic>
        <p:nvPicPr>
          <p:cNvPr id="28674" name="Picture 2" descr="https://upload.wikimedia.org/wikipedia/commons/thumb/2/2c/Dantes_tomb_01.jpg/640px-Dantes_tomb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00108"/>
            <a:ext cx="5929354" cy="58578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437</Words>
  <Application>Microsoft Office PowerPoint</Application>
  <PresentationFormat>Экран (4:3)</PresentationFormat>
  <Paragraphs>70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Муниципальное бюджетное общеобразовательное учреждение  «Школа-лицей № 2» г. Армянска ДАНТЕ АЛИГЬЕРИ «БОЖЕСТВЕННАЯ КОМЕДИЯ»</vt:lpstr>
      <vt:lpstr>Данте на фреске виллы Кардуччо Андреа дель Кастаньо (1450, Галерея Уффици)</vt:lpstr>
      <vt:lpstr>Слайд 3</vt:lpstr>
      <vt:lpstr>Слайд 4</vt:lpstr>
      <vt:lpstr>Слайд 5</vt:lpstr>
      <vt:lpstr>Слайд 6</vt:lpstr>
      <vt:lpstr>Памятник Данте 1865 г. Флоренция. Работа скульптора Э. Пацци</vt:lpstr>
      <vt:lpstr>Данте на фасаде галереи Уффици</vt:lpstr>
      <vt:lpstr>Надгробие Данте в Равенне</vt:lpstr>
      <vt:lpstr>9 кругов ада по Данте.</vt:lpstr>
      <vt:lpstr>Элизабет Сонрель. Сцена из «Божественной комедии»  Данте Алигьери</vt:lpstr>
      <vt:lpstr>Почему «Божественная комедия» изначально была просто «Комедией»?  («Fact»)  Свою знаменитую «Божественную комедию» сам Данте назвал просто «Комедия». В те времена ещё существовало строгое деление поэм на высокий жанр — трагедии, которые писались о серьёзных материях на латыни, и низкий жанр — комедии, о более приземлённых вещах со счастливым концом на повседневном языке. Хотя в «Божественной комедии» затрагиваются довольно серьёзные темы, именно «вульгарный» итальянский язык поэмы не позволил именовать её трагедией. А слово «божественная» к названию добавил уже после смерти Данте другой поэт эпохи раннего Возрождения Джованни Боккаччо. </vt:lpstr>
      <vt:lpstr>Данте изображён держащим копию Божественной комедии рядом со входом в Ад, семью террасами Горы Чистилища, городом Флоренция и сферами Неба вверху, на фреске Доменико ди Микелино</vt:lpstr>
      <vt:lpstr>Первая страница «Божественной Комедии» Жанр: Поэма (видение) Автор: Данте Алигьери Язык оригинала: итальянский Дата написания: 1307 – 1321 Дата первой публикации: 1555</vt:lpstr>
      <vt:lpstr>Структура </vt:lpstr>
      <vt:lpstr>Слайд 16</vt:lpstr>
      <vt:lpstr>Сюжет </vt:lpstr>
      <vt:lpstr>Встреча Данте с Вергилием и начало их странствия по загробному миру (средневековая миниатюра)</vt:lpstr>
      <vt:lpstr>Ад. Сандро Боттичелли (Ватиканская апостольская библиотека)</vt:lpstr>
      <vt:lpstr>Врата Ада, Музей Родена</vt:lpstr>
      <vt:lpstr>The Gates of Hell - Musée d'Orsay.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Чистилище</vt:lpstr>
      <vt:lpstr>Рай</vt:lpstr>
      <vt:lpstr>Данте и Вергилий в аду</vt:lpstr>
      <vt:lpstr>Слайд 37</vt:lpstr>
      <vt:lpstr>Слайд 38</vt:lpstr>
      <vt:lpstr>Слайд 39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кругов ада по Данте.</dc:title>
  <dc:creator>Admin</dc:creator>
  <cp:lastModifiedBy>Майя</cp:lastModifiedBy>
  <cp:revision>9</cp:revision>
  <dcterms:created xsi:type="dcterms:W3CDTF">2014-10-07T09:55:57Z</dcterms:created>
  <dcterms:modified xsi:type="dcterms:W3CDTF">2020-03-28T10:21:40Z</dcterms:modified>
</cp:coreProperties>
</file>