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24"/>
  </p:handoutMasterIdLst>
  <p:sldIdLst>
    <p:sldId id="256" r:id="rId2"/>
    <p:sldId id="275" r:id="rId3"/>
    <p:sldId id="276" r:id="rId4"/>
    <p:sldId id="258" r:id="rId5"/>
    <p:sldId id="260" r:id="rId6"/>
    <p:sldId id="259" r:id="rId7"/>
    <p:sldId id="273" r:id="rId8"/>
    <p:sldId id="262" r:id="rId9"/>
    <p:sldId id="263" r:id="rId10"/>
    <p:sldId id="264" r:id="rId11"/>
    <p:sldId id="274" r:id="rId12"/>
    <p:sldId id="277" r:id="rId13"/>
    <p:sldId id="278" r:id="rId14"/>
    <p:sldId id="279" r:id="rId15"/>
    <p:sldId id="280" r:id="rId16"/>
    <p:sldId id="267" r:id="rId17"/>
    <p:sldId id="265" r:id="rId18"/>
    <p:sldId id="266" r:id="rId19"/>
    <p:sldId id="271" r:id="rId20"/>
    <p:sldId id="269" r:id="rId21"/>
    <p:sldId id="270" r:id="rId22"/>
    <p:sldId id="272" r:id="rId23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призеров и победителей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3641159890644733"/>
                  <c:y val="8.36784264114023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71224032328779E-2"/>
                      <c:h val="9.051600761520889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8.7798004336349572E-2"/>
                  <c:y val="-0.318915953782912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254057516725981"/>
                  <c:y val="5.6684561930394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Струнные инструменты</c:v>
                </c:pt>
                <c:pt idx="1">
                  <c:v>Народные инструменты </c:v>
                </c:pt>
                <c:pt idx="2">
                  <c:v>Вокал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3.6493127974856487E-2"/>
          <c:y val="0.8375711390490661"/>
          <c:w val="0.94416406678435039"/>
          <c:h val="0.14261878608470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87D90-C8FA-43D6-BFB9-0FD6D34424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55A6F7-4EAB-4DA4-94F2-86287D5075C5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Более высокие интеллектуальные способности, творческие возможности 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их проявления</a:t>
          </a:r>
          <a:endParaRPr lang="ru-RU" sz="1800" b="1" dirty="0">
            <a:solidFill>
              <a:srgbClr val="002060"/>
            </a:solidFill>
          </a:endParaRPr>
        </a:p>
      </dgm:t>
    </dgm:pt>
    <dgm:pt modelId="{62C8380E-3A88-4E23-8BFC-8FAAB8535394}" type="parTrans" cxnId="{577B1D1F-1F59-463D-978C-CD7308736D02}">
      <dgm:prSet/>
      <dgm:spPr/>
      <dgm:t>
        <a:bodyPr/>
        <a:lstStyle/>
        <a:p>
          <a:endParaRPr lang="ru-RU"/>
        </a:p>
      </dgm:t>
    </dgm:pt>
    <dgm:pt modelId="{0DC61CF2-A1EA-4562-8B0F-95116CA5D643}" type="sibTrans" cxnId="{577B1D1F-1F59-463D-978C-CD7308736D02}">
      <dgm:prSet/>
      <dgm:spPr/>
      <dgm:t>
        <a:bodyPr/>
        <a:lstStyle/>
        <a:p>
          <a:endParaRPr lang="ru-RU"/>
        </a:p>
      </dgm:t>
    </dgm:pt>
    <dgm:pt modelId="{52F71395-30DA-44BD-8924-D08871963A11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Активную познавательную потребность</a:t>
          </a:r>
          <a:endParaRPr lang="ru-RU" sz="1800" b="1" dirty="0">
            <a:solidFill>
              <a:srgbClr val="002060"/>
            </a:solidFill>
          </a:endParaRPr>
        </a:p>
      </dgm:t>
    </dgm:pt>
    <dgm:pt modelId="{E0A26472-D738-460E-A2D8-6A4ABB07F868}" type="parTrans" cxnId="{A2ADD2E7-014B-440A-BD13-4B9164F6AE39}">
      <dgm:prSet/>
      <dgm:spPr/>
      <dgm:t>
        <a:bodyPr/>
        <a:lstStyle/>
        <a:p>
          <a:endParaRPr lang="ru-RU"/>
        </a:p>
      </dgm:t>
    </dgm:pt>
    <dgm:pt modelId="{FBDC32A8-5688-4DCC-9A3B-0F2FE0E35B67}" type="sibTrans" cxnId="{A2ADD2E7-014B-440A-BD13-4B9164F6AE39}">
      <dgm:prSet/>
      <dgm:spPr/>
      <dgm:t>
        <a:bodyPr/>
        <a:lstStyle/>
        <a:p>
          <a:endParaRPr lang="ru-RU"/>
        </a:p>
      </dgm:t>
    </dgm:pt>
    <dgm:pt modelId="{190472FC-9058-4DF1-B915-626CC6EE764C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Получают  удовольствие  от получения новых знаний, умственного труда</a:t>
          </a:r>
          <a:endParaRPr lang="ru-RU" sz="1800" b="1" dirty="0">
            <a:solidFill>
              <a:srgbClr val="002060"/>
            </a:solidFill>
          </a:endParaRPr>
        </a:p>
      </dgm:t>
    </dgm:pt>
    <dgm:pt modelId="{CC18BA52-2062-462B-981F-AF29D8D90CFB}" type="parTrans" cxnId="{84330000-4B05-4F96-BBF4-A61EAD4DF434}">
      <dgm:prSet/>
      <dgm:spPr/>
      <dgm:t>
        <a:bodyPr/>
        <a:lstStyle/>
        <a:p>
          <a:endParaRPr lang="ru-RU"/>
        </a:p>
      </dgm:t>
    </dgm:pt>
    <dgm:pt modelId="{6BEA4E42-5B5C-4F48-94F1-B70013814013}" type="sibTrans" cxnId="{84330000-4B05-4F96-BBF4-A61EAD4DF434}">
      <dgm:prSet/>
      <dgm:spPr/>
      <dgm:t>
        <a:bodyPr/>
        <a:lstStyle/>
        <a:p>
          <a:endParaRPr lang="ru-RU"/>
        </a:p>
      </dgm:t>
    </dgm:pt>
    <dgm:pt modelId="{A9ACF12B-D44D-4308-8215-E3C12FEE4E08}" type="pres">
      <dgm:prSet presAssocID="{F8A87D90-C8FA-43D6-BFB9-0FD6D34424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2E9F40-D492-4EE5-A0B3-AA86CB63A0DF}" type="pres">
      <dgm:prSet presAssocID="{5855A6F7-4EAB-4DA4-94F2-86287D5075C5}" presName="parentLin" presStyleCnt="0"/>
      <dgm:spPr/>
    </dgm:pt>
    <dgm:pt modelId="{B8B3F72C-349E-4D9A-AA5A-4314D15D8894}" type="pres">
      <dgm:prSet presAssocID="{5855A6F7-4EAB-4DA4-94F2-86287D5075C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4A9871C-3354-45F6-A82B-30D4D1C1C08B}" type="pres">
      <dgm:prSet presAssocID="{5855A6F7-4EAB-4DA4-94F2-86287D5075C5}" presName="parentText" presStyleLbl="node1" presStyleIdx="0" presStyleCnt="3" custScaleY="2197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1779A-BEC7-4B19-B697-1E169A023510}" type="pres">
      <dgm:prSet presAssocID="{5855A6F7-4EAB-4DA4-94F2-86287D5075C5}" presName="negativeSpace" presStyleCnt="0"/>
      <dgm:spPr/>
    </dgm:pt>
    <dgm:pt modelId="{4D3B1783-ABAD-4544-A313-D44BFCD2BDFE}" type="pres">
      <dgm:prSet presAssocID="{5855A6F7-4EAB-4DA4-94F2-86287D5075C5}" presName="childText" presStyleLbl="conFgAcc1" presStyleIdx="0" presStyleCnt="3">
        <dgm:presLayoutVars>
          <dgm:bulletEnabled val="1"/>
        </dgm:presLayoutVars>
      </dgm:prSet>
      <dgm:spPr/>
    </dgm:pt>
    <dgm:pt modelId="{E9084E7B-310D-4BE2-9210-1DBCFAA7C2FD}" type="pres">
      <dgm:prSet presAssocID="{0DC61CF2-A1EA-4562-8B0F-95116CA5D643}" presName="spaceBetweenRectangles" presStyleCnt="0"/>
      <dgm:spPr/>
    </dgm:pt>
    <dgm:pt modelId="{36BA79A4-7BEE-4D93-BA79-7384A41137FF}" type="pres">
      <dgm:prSet presAssocID="{52F71395-30DA-44BD-8924-D08871963A11}" presName="parentLin" presStyleCnt="0"/>
      <dgm:spPr/>
    </dgm:pt>
    <dgm:pt modelId="{46360DCD-726D-4CF9-8D54-7D8AD9038848}" type="pres">
      <dgm:prSet presAssocID="{52F71395-30DA-44BD-8924-D08871963A1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EA072E-867E-4B76-9D6D-41A4FF9C6CDA}" type="pres">
      <dgm:prSet presAssocID="{52F71395-30DA-44BD-8924-D08871963A11}" presName="parentText" presStyleLbl="node1" presStyleIdx="1" presStyleCnt="3" custScaleY="207727" custLinFactNeighborX="7512" custLinFactNeighborY="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3314A-2A0B-41A7-9356-740771736E63}" type="pres">
      <dgm:prSet presAssocID="{52F71395-30DA-44BD-8924-D08871963A11}" presName="negativeSpace" presStyleCnt="0"/>
      <dgm:spPr/>
    </dgm:pt>
    <dgm:pt modelId="{3817E249-D7FB-474D-8622-69C2604365EA}" type="pres">
      <dgm:prSet presAssocID="{52F71395-30DA-44BD-8924-D08871963A11}" presName="childText" presStyleLbl="conFgAcc1" presStyleIdx="1" presStyleCnt="3">
        <dgm:presLayoutVars>
          <dgm:bulletEnabled val="1"/>
        </dgm:presLayoutVars>
      </dgm:prSet>
      <dgm:spPr/>
    </dgm:pt>
    <dgm:pt modelId="{62CF4EB7-02D0-4297-A098-76195F4246CE}" type="pres">
      <dgm:prSet presAssocID="{FBDC32A8-5688-4DCC-9A3B-0F2FE0E35B67}" presName="spaceBetweenRectangles" presStyleCnt="0"/>
      <dgm:spPr/>
    </dgm:pt>
    <dgm:pt modelId="{B8F84804-89EF-48A5-A2A0-B4F0EF110945}" type="pres">
      <dgm:prSet presAssocID="{190472FC-9058-4DF1-B915-626CC6EE764C}" presName="parentLin" presStyleCnt="0"/>
      <dgm:spPr/>
    </dgm:pt>
    <dgm:pt modelId="{78A72162-E7D7-4155-9650-812ED7A4AAF4}" type="pres">
      <dgm:prSet presAssocID="{190472FC-9058-4DF1-B915-626CC6EE764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CBD21FB-9196-4865-BD7E-1081D91D2437}" type="pres">
      <dgm:prSet presAssocID="{190472FC-9058-4DF1-B915-626CC6EE764C}" presName="parentText" presStyleLbl="node1" presStyleIdx="2" presStyleCnt="3" custScaleY="191661" custLinFactNeighborX="-9987" custLinFactNeighborY="8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8D3A1-990E-41A0-BF75-FD5FBC1CDDC2}" type="pres">
      <dgm:prSet presAssocID="{190472FC-9058-4DF1-B915-626CC6EE764C}" presName="negativeSpace" presStyleCnt="0"/>
      <dgm:spPr/>
    </dgm:pt>
    <dgm:pt modelId="{3803F4C3-AF02-4A01-8232-080A8467C506}" type="pres">
      <dgm:prSet presAssocID="{190472FC-9058-4DF1-B915-626CC6EE764C}" presName="childText" presStyleLbl="conFgAcc1" presStyleIdx="2" presStyleCnt="3" custLinFactNeighborX="126" custLinFactNeighborY="-1905">
        <dgm:presLayoutVars>
          <dgm:bulletEnabled val="1"/>
        </dgm:presLayoutVars>
      </dgm:prSet>
      <dgm:spPr/>
    </dgm:pt>
  </dgm:ptLst>
  <dgm:cxnLst>
    <dgm:cxn modelId="{3A74012D-9EA2-498F-B952-C1CFF4AC04E7}" type="presOf" srcId="{5855A6F7-4EAB-4DA4-94F2-86287D5075C5}" destId="{B8B3F72C-349E-4D9A-AA5A-4314D15D8894}" srcOrd="0" destOrd="0" presId="urn:microsoft.com/office/officeart/2005/8/layout/list1"/>
    <dgm:cxn modelId="{7D28CB56-4299-49F6-B954-025BA619C135}" type="presOf" srcId="{52F71395-30DA-44BD-8924-D08871963A11}" destId="{AFEA072E-867E-4B76-9D6D-41A4FF9C6CDA}" srcOrd="1" destOrd="0" presId="urn:microsoft.com/office/officeart/2005/8/layout/list1"/>
    <dgm:cxn modelId="{84330000-4B05-4F96-BBF4-A61EAD4DF434}" srcId="{F8A87D90-C8FA-43D6-BFB9-0FD6D3442447}" destId="{190472FC-9058-4DF1-B915-626CC6EE764C}" srcOrd="2" destOrd="0" parTransId="{CC18BA52-2062-462B-981F-AF29D8D90CFB}" sibTransId="{6BEA4E42-5B5C-4F48-94F1-B70013814013}"/>
    <dgm:cxn modelId="{86124AFD-41AB-4EB4-ADE3-231456B5F4FC}" type="presOf" srcId="{52F71395-30DA-44BD-8924-D08871963A11}" destId="{46360DCD-726D-4CF9-8D54-7D8AD9038848}" srcOrd="0" destOrd="0" presId="urn:microsoft.com/office/officeart/2005/8/layout/list1"/>
    <dgm:cxn modelId="{5D97B654-9251-4FE0-866D-DAD9941EE40A}" type="presOf" srcId="{190472FC-9058-4DF1-B915-626CC6EE764C}" destId="{FCBD21FB-9196-4865-BD7E-1081D91D2437}" srcOrd="1" destOrd="0" presId="urn:microsoft.com/office/officeart/2005/8/layout/list1"/>
    <dgm:cxn modelId="{FD002386-5431-4FB1-AED1-DF66FFA0EA6E}" type="presOf" srcId="{190472FC-9058-4DF1-B915-626CC6EE764C}" destId="{78A72162-E7D7-4155-9650-812ED7A4AAF4}" srcOrd="0" destOrd="0" presId="urn:microsoft.com/office/officeart/2005/8/layout/list1"/>
    <dgm:cxn modelId="{A2ADD2E7-014B-440A-BD13-4B9164F6AE39}" srcId="{F8A87D90-C8FA-43D6-BFB9-0FD6D3442447}" destId="{52F71395-30DA-44BD-8924-D08871963A11}" srcOrd="1" destOrd="0" parTransId="{E0A26472-D738-460E-A2D8-6A4ABB07F868}" sibTransId="{FBDC32A8-5688-4DCC-9A3B-0F2FE0E35B67}"/>
    <dgm:cxn modelId="{53C16853-DA02-4188-B6B2-2DF96C464986}" type="presOf" srcId="{5855A6F7-4EAB-4DA4-94F2-86287D5075C5}" destId="{C4A9871C-3354-45F6-A82B-30D4D1C1C08B}" srcOrd="1" destOrd="0" presId="urn:microsoft.com/office/officeart/2005/8/layout/list1"/>
    <dgm:cxn modelId="{64D3640B-7DF2-4687-B467-F7B9D22C2508}" type="presOf" srcId="{F8A87D90-C8FA-43D6-BFB9-0FD6D3442447}" destId="{A9ACF12B-D44D-4308-8215-E3C12FEE4E08}" srcOrd="0" destOrd="0" presId="urn:microsoft.com/office/officeart/2005/8/layout/list1"/>
    <dgm:cxn modelId="{577B1D1F-1F59-463D-978C-CD7308736D02}" srcId="{F8A87D90-C8FA-43D6-BFB9-0FD6D3442447}" destId="{5855A6F7-4EAB-4DA4-94F2-86287D5075C5}" srcOrd="0" destOrd="0" parTransId="{62C8380E-3A88-4E23-8BFC-8FAAB8535394}" sibTransId="{0DC61CF2-A1EA-4562-8B0F-95116CA5D643}"/>
    <dgm:cxn modelId="{BFEFC340-C8C2-4CA0-8644-8128EAA88AF6}" type="presParOf" srcId="{A9ACF12B-D44D-4308-8215-E3C12FEE4E08}" destId="{2B2E9F40-D492-4EE5-A0B3-AA86CB63A0DF}" srcOrd="0" destOrd="0" presId="urn:microsoft.com/office/officeart/2005/8/layout/list1"/>
    <dgm:cxn modelId="{E2A1FADB-7AC6-4113-8F66-982F1CC038A8}" type="presParOf" srcId="{2B2E9F40-D492-4EE5-A0B3-AA86CB63A0DF}" destId="{B8B3F72C-349E-4D9A-AA5A-4314D15D8894}" srcOrd="0" destOrd="0" presId="urn:microsoft.com/office/officeart/2005/8/layout/list1"/>
    <dgm:cxn modelId="{0768809A-9CDC-4BBB-84BF-B5539FF58880}" type="presParOf" srcId="{2B2E9F40-D492-4EE5-A0B3-AA86CB63A0DF}" destId="{C4A9871C-3354-45F6-A82B-30D4D1C1C08B}" srcOrd="1" destOrd="0" presId="urn:microsoft.com/office/officeart/2005/8/layout/list1"/>
    <dgm:cxn modelId="{8A77C7C5-61ED-499C-9F33-162E99D5EF70}" type="presParOf" srcId="{A9ACF12B-D44D-4308-8215-E3C12FEE4E08}" destId="{B371779A-BEC7-4B19-B697-1E169A023510}" srcOrd="1" destOrd="0" presId="urn:microsoft.com/office/officeart/2005/8/layout/list1"/>
    <dgm:cxn modelId="{90751C85-96AE-4992-8425-0A5FC70A453E}" type="presParOf" srcId="{A9ACF12B-D44D-4308-8215-E3C12FEE4E08}" destId="{4D3B1783-ABAD-4544-A313-D44BFCD2BDFE}" srcOrd="2" destOrd="0" presId="urn:microsoft.com/office/officeart/2005/8/layout/list1"/>
    <dgm:cxn modelId="{CCA64EC3-EF38-45FD-8198-1AFDFCE3EA4F}" type="presParOf" srcId="{A9ACF12B-D44D-4308-8215-E3C12FEE4E08}" destId="{E9084E7B-310D-4BE2-9210-1DBCFAA7C2FD}" srcOrd="3" destOrd="0" presId="urn:microsoft.com/office/officeart/2005/8/layout/list1"/>
    <dgm:cxn modelId="{1A5C68CE-819E-4D70-B363-31697D89A807}" type="presParOf" srcId="{A9ACF12B-D44D-4308-8215-E3C12FEE4E08}" destId="{36BA79A4-7BEE-4D93-BA79-7384A41137FF}" srcOrd="4" destOrd="0" presId="urn:microsoft.com/office/officeart/2005/8/layout/list1"/>
    <dgm:cxn modelId="{4D2203C0-1382-4FA1-82FC-880CB3491D0E}" type="presParOf" srcId="{36BA79A4-7BEE-4D93-BA79-7384A41137FF}" destId="{46360DCD-726D-4CF9-8D54-7D8AD9038848}" srcOrd="0" destOrd="0" presId="urn:microsoft.com/office/officeart/2005/8/layout/list1"/>
    <dgm:cxn modelId="{F832FE7C-FE3B-4888-BF04-D86ADFC6093A}" type="presParOf" srcId="{36BA79A4-7BEE-4D93-BA79-7384A41137FF}" destId="{AFEA072E-867E-4B76-9D6D-41A4FF9C6CDA}" srcOrd="1" destOrd="0" presId="urn:microsoft.com/office/officeart/2005/8/layout/list1"/>
    <dgm:cxn modelId="{341D4C9F-DAA3-4CCF-865F-E3CEED7CD6A6}" type="presParOf" srcId="{A9ACF12B-D44D-4308-8215-E3C12FEE4E08}" destId="{C213314A-2A0B-41A7-9356-740771736E63}" srcOrd="5" destOrd="0" presId="urn:microsoft.com/office/officeart/2005/8/layout/list1"/>
    <dgm:cxn modelId="{16AA6A0B-3292-4577-A3E9-37E0C7CDB625}" type="presParOf" srcId="{A9ACF12B-D44D-4308-8215-E3C12FEE4E08}" destId="{3817E249-D7FB-474D-8622-69C2604365EA}" srcOrd="6" destOrd="0" presId="urn:microsoft.com/office/officeart/2005/8/layout/list1"/>
    <dgm:cxn modelId="{2D86C95F-6AA3-48DF-865C-C823392B4C41}" type="presParOf" srcId="{A9ACF12B-D44D-4308-8215-E3C12FEE4E08}" destId="{62CF4EB7-02D0-4297-A098-76195F4246CE}" srcOrd="7" destOrd="0" presId="urn:microsoft.com/office/officeart/2005/8/layout/list1"/>
    <dgm:cxn modelId="{BE871F87-EE8C-4EC5-B2D0-D63678821998}" type="presParOf" srcId="{A9ACF12B-D44D-4308-8215-E3C12FEE4E08}" destId="{B8F84804-89EF-48A5-A2A0-B4F0EF110945}" srcOrd="8" destOrd="0" presId="urn:microsoft.com/office/officeart/2005/8/layout/list1"/>
    <dgm:cxn modelId="{7F5E8354-E3AD-4A63-A893-B572E5D0061A}" type="presParOf" srcId="{B8F84804-89EF-48A5-A2A0-B4F0EF110945}" destId="{78A72162-E7D7-4155-9650-812ED7A4AAF4}" srcOrd="0" destOrd="0" presId="urn:microsoft.com/office/officeart/2005/8/layout/list1"/>
    <dgm:cxn modelId="{116C4182-DF9F-45E9-9834-B3C41CE5CBA0}" type="presParOf" srcId="{B8F84804-89EF-48A5-A2A0-B4F0EF110945}" destId="{FCBD21FB-9196-4865-BD7E-1081D91D2437}" srcOrd="1" destOrd="0" presId="urn:microsoft.com/office/officeart/2005/8/layout/list1"/>
    <dgm:cxn modelId="{36C37789-BA7C-490F-8EC3-E6F9324314AE}" type="presParOf" srcId="{A9ACF12B-D44D-4308-8215-E3C12FEE4E08}" destId="{7168D3A1-990E-41A0-BF75-FD5FBC1CDDC2}" srcOrd="9" destOrd="0" presId="urn:microsoft.com/office/officeart/2005/8/layout/list1"/>
    <dgm:cxn modelId="{73CBAB1B-B800-4B2B-9EAD-97A41D22F1E9}" type="presParOf" srcId="{A9ACF12B-D44D-4308-8215-E3C12FEE4E08}" destId="{3803F4C3-AF02-4A01-8232-080A8467C5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2DD9B-C37B-4C00-A25F-97964D51828F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A1E7B-F834-4FBC-B569-1A2E24BF1729}">
      <dgm:prSet/>
      <dgm:spPr/>
      <dgm:t>
        <a:bodyPr/>
        <a:lstStyle/>
        <a:p>
          <a:r>
            <a:rPr lang="ru-RU" dirty="0" smtClean="0"/>
            <a:t>Стараться быть доброжелательным, во время занятий создавать благоприятную атмосферу.</a:t>
          </a:r>
          <a:endParaRPr lang="ru-RU" dirty="0"/>
        </a:p>
      </dgm:t>
    </dgm:pt>
    <dgm:pt modelId="{84054639-DAA7-4C48-9DF5-841BACBCEE63}" type="parTrans" cxnId="{E68F6E69-DB47-4B9A-83A9-9BED95E6F59C}">
      <dgm:prSet/>
      <dgm:spPr/>
      <dgm:t>
        <a:bodyPr/>
        <a:lstStyle/>
        <a:p>
          <a:endParaRPr lang="ru-RU"/>
        </a:p>
      </dgm:t>
    </dgm:pt>
    <dgm:pt modelId="{18C87DB1-6913-4C38-8D62-81561DD1274F}" type="sibTrans" cxnId="{E68F6E69-DB47-4B9A-83A9-9BED95E6F59C}">
      <dgm:prSet/>
      <dgm:spPr/>
      <dgm:t>
        <a:bodyPr/>
        <a:lstStyle/>
        <a:p>
          <a:endParaRPr lang="ru-RU"/>
        </a:p>
      </dgm:t>
    </dgm:pt>
    <dgm:pt modelId="{7F824CF5-3702-455C-8FAB-96F250A3FCCE}">
      <dgm:prSet/>
      <dgm:spPr/>
      <dgm:t>
        <a:bodyPr/>
        <a:lstStyle/>
        <a:p>
          <a:r>
            <a:rPr lang="ru-RU" smtClean="0"/>
            <a:t>Использовать разнообразные, новые виды деятельности для творческого развития детей.</a:t>
          </a:r>
          <a:endParaRPr lang="ru-RU" dirty="0"/>
        </a:p>
      </dgm:t>
    </dgm:pt>
    <dgm:pt modelId="{31B174A8-A2E9-4819-B6DE-6ABB7EBB56E4}" type="parTrans" cxnId="{7B6AE7F9-3CC6-4584-BE7F-4EBE9932699E}">
      <dgm:prSet/>
      <dgm:spPr/>
      <dgm:t>
        <a:bodyPr/>
        <a:lstStyle/>
        <a:p>
          <a:endParaRPr lang="ru-RU"/>
        </a:p>
      </dgm:t>
    </dgm:pt>
    <dgm:pt modelId="{02AC95D3-CCA7-4541-8C74-403ECA84AD15}" type="sibTrans" cxnId="{7B6AE7F9-3CC6-4584-BE7F-4EBE9932699E}">
      <dgm:prSet/>
      <dgm:spPr/>
      <dgm:t>
        <a:bodyPr/>
        <a:lstStyle/>
        <a:p>
          <a:endParaRPr lang="ru-RU"/>
        </a:p>
      </dgm:t>
    </dgm:pt>
    <dgm:pt modelId="{4E0ABDD7-5F15-4B41-BDA4-E33F9972A8A6}">
      <dgm:prSet/>
      <dgm:spPr/>
      <dgm:t>
        <a:bodyPr/>
        <a:lstStyle/>
        <a:p>
          <a:r>
            <a:rPr lang="ru-RU" smtClean="0"/>
            <a:t>Совместно с ребёнком посещать мастер-классы, участвовать в конференциях</a:t>
          </a:r>
          <a:endParaRPr lang="ru-RU"/>
        </a:p>
      </dgm:t>
    </dgm:pt>
    <dgm:pt modelId="{E2FF7796-EAED-4F9F-9E92-2A5D15443DF2}" type="parTrans" cxnId="{81169C72-ACCE-426A-84C1-D6029648259F}">
      <dgm:prSet/>
      <dgm:spPr/>
      <dgm:t>
        <a:bodyPr/>
        <a:lstStyle/>
        <a:p>
          <a:endParaRPr lang="ru-RU"/>
        </a:p>
      </dgm:t>
    </dgm:pt>
    <dgm:pt modelId="{A2E0E2A6-AE5D-491E-8F83-C18D13278825}" type="sibTrans" cxnId="{81169C72-ACCE-426A-84C1-D6029648259F}">
      <dgm:prSet/>
      <dgm:spPr/>
      <dgm:t>
        <a:bodyPr/>
        <a:lstStyle/>
        <a:p>
          <a:endParaRPr lang="ru-RU"/>
        </a:p>
      </dgm:t>
    </dgm:pt>
    <dgm:pt modelId="{28F3ECA4-58BC-4DEA-82F0-221EDDABA21B}">
      <dgm:prSet/>
      <dgm:spPr/>
      <dgm:t>
        <a:bodyPr/>
        <a:lstStyle/>
        <a:p>
          <a:r>
            <a:rPr lang="ru-RU" smtClean="0"/>
            <a:t>Использовать личный пример творческого подхода в решении задач.</a:t>
          </a:r>
          <a:endParaRPr lang="ru-RU" dirty="0"/>
        </a:p>
      </dgm:t>
    </dgm:pt>
    <dgm:pt modelId="{753F9AC5-E552-4D3D-BAC6-BB4CD4237397}" type="parTrans" cxnId="{598DE038-FB6A-4442-974F-0DC726683EB4}">
      <dgm:prSet/>
      <dgm:spPr/>
      <dgm:t>
        <a:bodyPr/>
        <a:lstStyle/>
        <a:p>
          <a:endParaRPr lang="ru-RU"/>
        </a:p>
      </dgm:t>
    </dgm:pt>
    <dgm:pt modelId="{25B0769E-9751-48E3-9223-0E36EA7AC6AE}" type="sibTrans" cxnId="{598DE038-FB6A-4442-974F-0DC726683EB4}">
      <dgm:prSet/>
      <dgm:spPr/>
      <dgm:t>
        <a:bodyPr/>
        <a:lstStyle/>
        <a:p>
          <a:endParaRPr lang="ru-RU"/>
        </a:p>
      </dgm:t>
    </dgm:pt>
    <dgm:pt modelId="{A25B97CF-4AF4-4166-9225-C48E23AC1C16}" type="pres">
      <dgm:prSet presAssocID="{EF02DD9B-C37B-4C00-A25F-97964D5182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BE8B1A-F141-456D-9306-5420F2F0C39B}" type="pres">
      <dgm:prSet presAssocID="{7F824CF5-3702-455C-8FAB-96F250A3FCCE}" presName="composite" presStyleCnt="0"/>
      <dgm:spPr/>
    </dgm:pt>
    <dgm:pt modelId="{54FD49BA-A4DA-445C-A276-4EFA6764386D}" type="pres">
      <dgm:prSet presAssocID="{7F824CF5-3702-455C-8FAB-96F250A3FCCE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7B5C3-5FC9-46D8-B67F-342C06823387}" type="pres">
      <dgm:prSet presAssocID="{7F824CF5-3702-455C-8FAB-96F250A3FCCE}" presName="rect2" presStyleLbl="fgImgPlace1" presStyleIdx="0" presStyleCnt="4"/>
      <dgm:spPr/>
    </dgm:pt>
    <dgm:pt modelId="{329EB5D8-12EB-488B-AC50-9D05958C1F7B}" type="pres">
      <dgm:prSet presAssocID="{02AC95D3-CCA7-4541-8C74-403ECA84AD15}" presName="sibTrans" presStyleCnt="0"/>
      <dgm:spPr/>
    </dgm:pt>
    <dgm:pt modelId="{98FC9F6B-CA32-445E-A01B-1CFB3CF6C917}" type="pres">
      <dgm:prSet presAssocID="{723A1E7B-F834-4FBC-B569-1A2E24BF1729}" presName="composite" presStyleCnt="0"/>
      <dgm:spPr/>
    </dgm:pt>
    <dgm:pt modelId="{1A68E13F-7B02-4624-97C0-22AC07AD775F}" type="pres">
      <dgm:prSet presAssocID="{723A1E7B-F834-4FBC-B569-1A2E24BF1729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626DE-DF1C-4E06-A2C4-9670C1D87D0B}" type="pres">
      <dgm:prSet presAssocID="{723A1E7B-F834-4FBC-B569-1A2E24BF1729}" presName="rect2" presStyleLbl="fgImgPlace1" presStyleIdx="1" presStyleCnt="4"/>
      <dgm:spPr/>
    </dgm:pt>
    <dgm:pt modelId="{3D9EAAFE-DE71-4FFD-9301-A59D6715BE05}" type="pres">
      <dgm:prSet presAssocID="{18C87DB1-6913-4C38-8D62-81561DD1274F}" presName="sibTrans" presStyleCnt="0"/>
      <dgm:spPr/>
    </dgm:pt>
    <dgm:pt modelId="{FDE93F34-F987-42AD-9973-9D77AA31E9DD}" type="pres">
      <dgm:prSet presAssocID="{28F3ECA4-58BC-4DEA-82F0-221EDDABA21B}" presName="composite" presStyleCnt="0"/>
      <dgm:spPr/>
    </dgm:pt>
    <dgm:pt modelId="{8724B9E4-F543-4F50-A18B-45D037CC3F70}" type="pres">
      <dgm:prSet presAssocID="{28F3ECA4-58BC-4DEA-82F0-221EDDABA21B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3955E-00A6-4B43-B662-A222EE39EF07}" type="pres">
      <dgm:prSet presAssocID="{28F3ECA4-58BC-4DEA-82F0-221EDDABA21B}" presName="rect2" presStyleLbl="fgImgPlace1" presStyleIdx="2" presStyleCnt="4"/>
      <dgm:spPr/>
    </dgm:pt>
    <dgm:pt modelId="{CA753526-1E9D-4EB2-8E6D-8AA97E60CB1D}" type="pres">
      <dgm:prSet presAssocID="{25B0769E-9751-48E3-9223-0E36EA7AC6AE}" presName="sibTrans" presStyleCnt="0"/>
      <dgm:spPr/>
    </dgm:pt>
    <dgm:pt modelId="{FE309C97-E91D-4C5F-80CE-699E4CD3B7A6}" type="pres">
      <dgm:prSet presAssocID="{4E0ABDD7-5F15-4B41-BDA4-E33F9972A8A6}" presName="composite" presStyleCnt="0"/>
      <dgm:spPr/>
    </dgm:pt>
    <dgm:pt modelId="{D1BEBC0F-A668-47E5-A632-3A3F73AE772A}" type="pres">
      <dgm:prSet presAssocID="{4E0ABDD7-5F15-4B41-BDA4-E33F9972A8A6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99092-C531-4A06-9F6A-68E192C39041}" type="pres">
      <dgm:prSet presAssocID="{4E0ABDD7-5F15-4B41-BDA4-E33F9972A8A6}" presName="rect2" presStyleLbl="fgImgPlace1" presStyleIdx="3" presStyleCnt="4"/>
      <dgm:spPr/>
    </dgm:pt>
  </dgm:ptLst>
  <dgm:cxnLst>
    <dgm:cxn modelId="{34F9C07B-94F8-4FD8-8DDC-D18DD1D44990}" type="presOf" srcId="{723A1E7B-F834-4FBC-B569-1A2E24BF1729}" destId="{1A68E13F-7B02-4624-97C0-22AC07AD775F}" srcOrd="0" destOrd="0" presId="urn:microsoft.com/office/officeart/2008/layout/PictureStrips"/>
    <dgm:cxn modelId="{E68F6E69-DB47-4B9A-83A9-9BED95E6F59C}" srcId="{EF02DD9B-C37B-4C00-A25F-97964D51828F}" destId="{723A1E7B-F834-4FBC-B569-1A2E24BF1729}" srcOrd="1" destOrd="0" parTransId="{84054639-DAA7-4C48-9DF5-841BACBCEE63}" sibTransId="{18C87DB1-6913-4C38-8D62-81561DD1274F}"/>
    <dgm:cxn modelId="{598DE038-FB6A-4442-974F-0DC726683EB4}" srcId="{EF02DD9B-C37B-4C00-A25F-97964D51828F}" destId="{28F3ECA4-58BC-4DEA-82F0-221EDDABA21B}" srcOrd="2" destOrd="0" parTransId="{753F9AC5-E552-4D3D-BAC6-BB4CD4237397}" sibTransId="{25B0769E-9751-48E3-9223-0E36EA7AC6AE}"/>
    <dgm:cxn modelId="{65D9B4BD-9DD5-4FEF-A02B-11B5FD1ADC2A}" type="presOf" srcId="{EF02DD9B-C37B-4C00-A25F-97964D51828F}" destId="{A25B97CF-4AF4-4166-9225-C48E23AC1C16}" srcOrd="0" destOrd="0" presId="urn:microsoft.com/office/officeart/2008/layout/PictureStrips"/>
    <dgm:cxn modelId="{75ADEDC3-701F-462E-84E8-D2EBBF19F566}" type="presOf" srcId="{28F3ECA4-58BC-4DEA-82F0-221EDDABA21B}" destId="{8724B9E4-F543-4F50-A18B-45D037CC3F70}" srcOrd="0" destOrd="0" presId="urn:microsoft.com/office/officeart/2008/layout/PictureStrips"/>
    <dgm:cxn modelId="{7B6AE7F9-3CC6-4584-BE7F-4EBE9932699E}" srcId="{EF02DD9B-C37B-4C00-A25F-97964D51828F}" destId="{7F824CF5-3702-455C-8FAB-96F250A3FCCE}" srcOrd="0" destOrd="0" parTransId="{31B174A8-A2E9-4819-B6DE-6ABB7EBB56E4}" sibTransId="{02AC95D3-CCA7-4541-8C74-403ECA84AD15}"/>
    <dgm:cxn modelId="{81169C72-ACCE-426A-84C1-D6029648259F}" srcId="{EF02DD9B-C37B-4C00-A25F-97964D51828F}" destId="{4E0ABDD7-5F15-4B41-BDA4-E33F9972A8A6}" srcOrd="3" destOrd="0" parTransId="{E2FF7796-EAED-4F9F-9E92-2A5D15443DF2}" sibTransId="{A2E0E2A6-AE5D-491E-8F83-C18D13278825}"/>
    <dgm:cxn modelId="{C7F681D8-5321-42DF-8461-E6083EA22564}" type="presOf" srcId="{4E0ABDD7-5F15-4B41-BDA4-E33F9972A8A6}" destId="{D1BEBC0F-A668-47E5-A632-3A3F73AE772A}" srcOrd="0" destOrd="0" presId="urn:microsoft.com/office/officeart/2008/layout/PictureStrips"/>
    <dgm:cxn modelId="{586F20A9-A0D4-4610-8D56-48E886A1131B}" type="presOf" srcId="{7F824CF5-3702-455C-8FAB-96F250A3FCCE}" destId="{54FD49BA-A4DA-445C-A276-4EFA6764386D}" srcOrd="0" destOrd="0" presId="urn:microsoft.com/office/officeart/2008/layout/PictureStrips"/>
    <dgm:cxn modelId="{7ACC1ED0-A476-45E3-B25F-ECF2BF8630BF}" type="presParOf" srcId="{A25B97CF-4AF4-4166-9225-C48E23AC1C16}" destId="{40BE8B1A-F141-456D-9306-5420F2F0C39B}" srcOrd="0" destOrd="0" presId="urn:microsoft.com/office/officeart/2008/layout/PictureStrips"/>
    <dgm:cxn modelId="{1BB9ACDC-DBF0-42F4-ACFC-AED35E3608BE}" type="presParOf" srcId="{40BE8B1A-F141-456D-9306-5420F2F0C39B}" destId="{54FD49BA-A4DA-445C-A276-4EFA6764386D}" srcOrd="0" destOrd="0" presId="urn:microsoft.com/office/officeart/2008/layout/PictureStrips"/>
    <dgm:cxn modelId="{B622A627-E12F-47C8-98DC-9C394CF1A802}" type="presParOf" srcId="{40BE8B1A-F141-456D-9306-5420F2F0C39B}" destId="{C157B5C3-5FC9-46D8-B67F-342C06823387}" srcOrd="1" destOrd="0" presId="urn:microsoft.com/office/officeart/2008/layout/PictureStrips"/>
    <dgm:cxn modelId="{D3A4310D-878B-41C4-8841-ADD1A47EAA1E}" type="presParOf" srcId="{A25B97CF-4AF4-4166-9225-C48E23AC1C16}" destId="{329EB5D8-12EB-488B-AC50-9D05958C1F7B}" srcOrd="1" destOrd="0" presId="urn:microsoft.com/office/officeart/2008/layout/PictureStrips"/>
    <dgm:cxn modelId="{A45E03DE-F67F-4FFC-93C8-9D616C0CB621}" type="presParOf" srcId="{A25B97CF-4AF4-4166-9225-C48E23AC1C16}" destId="{98FC9F6B-CA32-445E-A01B-1CFB3CF6C917}" srcOrd="2" destOrd="0" presId="urn:microsoft.com/office/officeart/2008/layout/PictureStrips"/>
    <dgm:cxn modelId="{B19D0D7D-2ED5-474B-817F-67BDAFB6D3CC}" type="presParOf" srcId="{98FC9F6B-CA32-445E-A01B-1CFB3CF6C917}" destId="{1A68E13F-7B02-4624-97C0-22AC07AD775F}" srcOrd="0" destOrd="0" presId="urn:microsoft.com/office/officeart/2008/layout/PictureStrips"/>
    <dgm:cxn modelId="{52C056A9-FD98-43B8-AC70-72377F49F113}" type="presParOf" srcId="{98FC9F6B-CA32-445E-A01B-1CFB3CF6C917}" destId="{4C6626DE-DF1C-4E06-A2C4-9670C1D87D0B}" srcOrd="1" destOrd="0" presId="urn:microsoft.com/office/officeart/2008/layout/PictureStrips"/>
    <dgm:cxn modelId="{31BADB84-C6D1-4CA2-8839-0E616D81161D}" type="presParOf" srcId="{A25B97CF-4AF4-4166-9225-C48E23AC1C16}" destId="{3D9EAAFE-DE71-4FFD-9301-A59D6715BE05}" srcOrd="3" destOrd="0" presId="urn:microsoft.com/office/officeart/2008/layout/PictureStrips"/>
    <dgm:cxn modelId="{C8063D69-E8A7-4BC5-804F-8B99C677A93E}" type="presParOf" srcId="{A25B97CF-4AF4-4166-9225-C48E23AC1C16}" destId="{FDE93F34-F987-42AD-9973-9D77AA31E9DD}" srcOrd="4" destOrd="0" presId="urn:microsoft.com/office/officeart/2008/layout/PictureStrips"/>
    <dgm:cxn modelId="{045D1293-0F4C-464F-B936-34D65F4D5C0D}" type="presParOf" srcId="{FDE93F34-F987-42AD-9973-9D77AA31E9DD}" destId="{8724B9E4-F543-4F50-A18B-45D037CC3F70}" srcOrd="0" destOrd="0" presId="urn:microsoft.com/office/officeart/2008/layout/PictureStrips"/>
    <dgm:cxn modelId="{E9996769-FB4F-4941-9AA8-D868D61C26B6}" type="presParOf" srcId="{FDE93F34-F987-42AD-9973-9D77AA31E9DD}" destId="{5453955E-00A6-4B43-B662-A222EE39EF07}" srcOrd="1" destOrd="0" presId="urn:microsoft.com/office/officeart/2008/layout/PictureStrips"/>
    <dgm:cxn modelId="{C8456B60-A7EB-425B-AEB0-D7BF442D51EC}" type="presParOf" srcId="{A25B97CF-4AF4-4166-9225-C48E23AC1C16}" destId="{CA753526-1E9D-4EB2-8E6D-8AA97E60CB1D}" srcOrd="5" destOrd="0" presId="urn:microsoft.com/office/officeart/2008/layout/PictureStrips"/>
    <dgm:cxn modelId="{72408B21-7785-49C9-B884-605C711F72C5}" type="presParOf" srcId="{A25B97CF-4AF4-4166-9225-C48E23AC1C16}" destId="{FE309C97-E91D-4C5F-80CE-699E4CD3B7A6}" srcOrd="6" destOrd="0" presId="urn:microsoft.com/office/officeart/2008/layout/PictureStrips"/>
    <dgm:cxn modelId="{BD2F3D09-4C72-4E76-A7F1-8DC729467080}" type="presParOf" srcId="{FE309C97-E91D-4C5F-80CE-699E4CD3B7A6}" destId="{D1BEBC0F-A668-47E5-A632-3A3F73AE772A}" srcOrd="0" destOrd="0" presId="urn:microsoft.com/office/officeart/2008/layout/PictureStrips"/>
    <dgm:cxn modelId="{0D399B84-9B9E-4EB4-B771-F14159E0F5A7}" type="presParOf" srcId="{FE309C97-E91D-4C5F-80CE-699E4CD3B7A6}" destId="{94099092-C531-4A06-9F6A-68E192C3904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B1783-ABAD-4544-A313-D44BFCD2BDFE}">
      <dsp:nvSpPr>
        <dsp:cNvPr id="0" name=""/>
        <dsp:cNvSpPr/>
      </dsp:nvSpPr>
      <dsp:spPr>
        <a:xfrm>
          <a:off x="0" y="1010459"/>
          <a:ext cx="777686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9871C-3354-45F6-A82B-30D4D1C1C08B}">
      <dsp:nvSpPr>
        <dsp:cNvPr id="0" name=""/>
        <dsp:cNvSpPr/>
      </dsp:nvSpPr>
      <dsp:spPr>
        <a:xfrm>
          <a:off x="388843" y="58169"/>
          <a:ext cx="5443804" cy="123273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Более высокие интеллектуальные способности, творческие возможности и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их проявления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49020" y="118346"/>
        <a:ext cx="5323450" cy="1112376"/>
      </dsp:txXfrm>
    </dsp:sp>
    <dsp:sp modelId="{3817E249-D7FB-474D-8622-69C2604365EA}">
      <dsp:nvSpPr>
        <dsp:cNvPr id="0" name=""/>
        <dsp:cNvSpPr/>
      </dsp:nvSpPr>
      <dsp:spPr>
        <a:xfrm>
          <a:off x="0" y="2476519"/>
          <a:ext cx="777686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A072E-867E-4B76-9D6D-41A4FF9C6CDA}">
      <dsp:nvSpPr>
        <dsp:cNvPr id="0" name=""/>
        <dsp:cNvSpPr/>
      </dsp:nvSpPr>
      <dsp:spPr>
        <a:xfrm>
          <a:off x="418053" y="1597289"/>
          <a:ext cx="5443804" cy="116509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Активную познавательную потребность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74928" y="1654164"/>
        <a:ext cx="5330054" cy="1051349"/>
      </dsp:txXfrm>
    </dsp:sp>
    <dsp:sp modelId="{3803F4C3-AF02-4A01-8232-080A8467C506}">
      <dsp:nvSpPr>
        <dsp:cNvPr id="0" name=""/>
        <dsp:cNvSpPr/>
      </dsp:nvSpPr>
      <dsp:spPr>
        <a:xfrm>
          <a:off x="0" y="3847124"/>
          <a:ext cx="777686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D21FB-9196-4865-BD7E-1081D91D2437}">
      <dsp:nvSpPr>
        <dsp:cNvPr id="0" name=""/>
        <dsp:cNvSpPr/>
      </dsp:nvSpPr>
      <dsp:spPr>
        <a:xfrm>
          <a:off x="350009" y="3102963"/>
          <a:ext cx="5443804" cy="107498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Получают  удовольствие  от получения новых знаний, умственного труда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02486" y="3155440"/>
        <a:ext cx="5338850" cy="970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D49BA-A4DA-445C-A276-4EFA6764386D}">
      <dsp:nvSpPr>
        <dsp:cNvPr id="0" name=""/>
        <dsp:cNvSpPr/>
      </dsp:nvSpPr>
      <dsp:spPr>
        <a:xfrm>
          <a:off x="160497" y="781104"/>
          <a:ext cx="3847436" cy="12023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3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Использовать разнообразные, новые виды деятельности для творческого развития детей.</a:t>
          </a:r>
          <a:endParaRPr lang="ru-RU" sz="1700" kern="1200" dirty="0"/>
        </a:p>
      </dsp:txBody>
      <dsp:txXfrm>
        <a:off x="160497" y="781104"/>
        <a:ext cx="3847436" cy="1202323"/>
      </dsp:txXfrm>
    </dsp:sp>
    <dsp:sp modelId="{C157B5C3-5FC9-46D8-B67F-342C06823387}">
      <dsp:nvSpPr>
        <dsp:cNvPr id="0" name=""/>
        <dsp:cNvSpPr/>
      </dsp:nvSpPr>
      <dsp:spPr>
        <a:xfrm>
          <a:off x="187" y="607435"/>
          <a:ext cx="841626" cy="126244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8E13F-7B02-4624-97C0-22AC07AD775F}">
      <dsp:nvSpPr>
        <dsp:cNvPr id="0" name=""/>
        <dsp:cNvSpPr/>
      </dsp:nvSpPr>
      <dsp:spPr>
        <a:xfrm>
          <a:off x="4368456" y="781104"/>
          <a:ext cx="3847436" cy="12023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3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Стараться быть доброжелательным, во время занятий создавать благоприятную атмосферу.</a:t>
          </a:r>
          <a:endParaRPr lang="ru-RU" sz="1700" kern="1200" dirty="0"/>
        </a:p>
      </dsp:txBody>
      <dsp:txXfrm>
        <a:off x="4368456" y="781104"/>
        <a:ext cx="3847436" cy="1202323"/>
      </dsp:txXfrm>
    </dsp:sp>
    <dsp:sp modelId="{4C6626DE-DF1C-4E06-A2C4-9670C1D87D0B}">
      <dsp:nvSpPr>
        <dsp:cNvPr id="0" name=""/>
        <dsp:cNvSpPr/>
      </dsp:nvSpPr>
      <dsp:spPr>
        <a:xfrm>
          <a:off x="4208146" y="607435"/>
          <a:ext cx="841626" cy="126244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B9E4-F543-4F50-A18B-45D037CC3F70}">
      <dsp:nvSpPr>
        <dsp:cNvPr id="0" name=""/>
        <dsp:cNvSpPr/>
      </dsp:nvSpPr>
      <dsp:spPr>
        <a:xfrm>
          <a:off x="160497" y="2294696"/>
          <a:ext cx="3847436" cy="12023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3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Использовать личный пример творческого подхода в решении задач.</a:t>
          </a:r>
          <a:endParaRPr lang="ru-RU" sz="1700" kern="1200" dirty="0"/>
        </a:p>
      </dsp:txBody>
      <dsp:txXfrm>
        <a:off x="160497" y="2294696"/>
        <a:ext cx="3847436" cy="1202323"/>
      </dsp:txXfrm>
    </dsp:sp>
    <dsp:sp modelId="{5453955E-00A6-4B43-B662-A222EE39EF07}">
      <dsp:nvSpPr>
        <dsp:cNvPr id="0" name=""/>
        <dsp:cNvSpPr/>
      </dsp:nvSpPr>
      <dsp:spPr>
        <a:xfrm>
          <a:off x="187" y="2121027"/>
          <a:ext cx="841626" cy="126244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EBC0F-A668-47E5-A632-3A3F73AE772A}">
      <dsp:nvSpPr>
        <dsp:cNvPr id="0" name=""/>
        <dsp:cNvSpPr/>
      </dsp:nvSpPr>
      <dsp:spPr>
        <a:xfrm>
          <a:off x="4368456" y="2294696"/>
          <a:ext cx="3847436" cy="12023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37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Совместно с ребёнком посещать мастер-классы, участвовать в конференциях</a:t>
          </a:r>
          <a:endParaRPr lang="ru-RU" sz="1700" kern="1200"/>
        </a:p>
      </dsp:txBody>
      <dsp:txXfrm>
        <a:off x="4368456" y="2294696"/>
        <a:ext cx="3847436" cy="1202323"/>
      </dsp:txXfrm>
    </dsp:sp>
    <dsp:sp modelId="{94099092-C531-4A06-9F6A-68E192C39041}">
      <dsp:nvSpPr>
        <dsp:cNvPr id="0" name=""/>
        <dsp:cNvSpPr/>
      </dsp:nvSpPr>
      <dsp:spPr>
        <a:xfrm>
          <a:off x="4208146" y="2121027"/>
          <a:ext cx="841626" cy="126244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521CC-FC5B-413D-8998-B93E45B007A2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227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6399" y="6542227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1D0FC-0F8B-4D33-9B43-A15ED5712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143056" cy="26642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«Перспективы </a:t>
            </a:r>
            <a:r>
              <a:rPr lang="ru-RU" sz="4000" b="1" dirty="0">
                <a:solidFill>
                  <a:srgbClr val="FFFF00"/>
                </a:solidFill>
              </a:rPr>
              <a:t>выявления и поддержки одаренных детей дошкольного и младшего школьного </a:t>
            </a:r>
            <a:r>
              <a:rPr lang="ru-RU" sz="4000" b="1" dirty="0" smtClean="0">
                <a:solidFill>
                  <a:srgbClr val="FFFF00"/>
                </a:solidFill>
              </a:rPr>
              <a:t>возраста»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55820" y="5445224"/>
            <a:ext cx="7854696" cy="92772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002060"/>
                </a:solidFill>
              </a:rPr>
              <a:t>Автор: Ахмоева Елена Васильевна, 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МБУ ДО «ДШИ № 12»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</a:t>
            </a:r>
          </a:p>
          <a:p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83568" y="692696"/>
            <a:ext cx="7854696" cy="92772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«Детская школа искусств № 12»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Самара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75" y="677863"/>
            <a:ext cx="8808913" cy="9706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Основные направления реализации Программы развития творческой одарённости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5967" y="1916832"/>
            <a:ext cx="8282497" cy="4110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Создание постоянно-действующей системы переподготовки педагогических кадров для работы с одарёнными детьми (повышение квалификации, непосредственное участие в мастер-классах, семинарах-практикумах, круглых столах).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Проведение диагностики уровня одаренности воспитанников.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Создание и пополнение электронного реестра достижений воспитанников.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психолого-педагогического просвещения родителей одарённых учащихся.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Участие воспитанников в конкурсах и фестивалях различного уровня, социальных проектах.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Ведение творческой летописи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ДШИ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г.о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Самара.</a:t>
            </a:r>
          </a:p>
        </p:txBody>
      </p:sp>
    </p:spTree>
    <p:extLst>
      <p:ext uri="{BB962C8B-B14F-4D97-AF65-F5344CB8AC3E}">
        <p14:creationId xmlns:p14="http://schemas.microsoft.com/office/powerpoint/2010/main" val="12282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55575" y="677863"/>
            <a:ext cx="8808913" cy="1382985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Создание Блога </a:t>
            </a:r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Одаренные </a:t>
            </a: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Детской школы искусств №12»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talantdetidshi</a:t>
            </a:r>
            <a:r>
              <a:rPr lang="ru-RU" sz="3200" b="1" u="sng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12.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blogspot</a:t>
            </a:r>
            <a:r>
              <a:rPr lang="ru-RU" sz="3200" b="1" u="sng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280082"/>
            <a:ext cx="716879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6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71759" y="697127"/>
            <a:ext cx="8229600" cy="932910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 smtClean="0"/>
              <a:t>Результаты освоения дополнительных общеобразовательных программ</a:t>
            </a:r>
            <a:endParaRPr lang="ru-RU" sz="3200" b="1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31069316"/>
              </p:ext>
            </p:extLst>
          </p:nvPr>
        </p:nvGraphicFramePr>
        <p:xfrm>
          <a:off x="314870" y="1844824"/>
          <a:ext cx="814556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18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395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Достижения одарённых детей</a:t>
            </a:r>
            <a:endParaRPr lang="ru-RU" sz="32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5" y="1341626"/>
            <a:ext cx="7775649" cy="5150105"/>
          </a:xfrm>
        </p:spPr>
      </p:pic>
    </p:spTree>
    <p:extLst>
      <p:ext uri="{BB962C8B-B14F-4D97-AF65-F5344CB8AC3E}">
        <p14:creationId xmlns:p14="http://schemas.microsoft.com/office/powerpoint/2010/main" val="35333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5" y="1482558"/>
            <a:ext cx="8837291" cy="4968551"/>
          </a:xfrm>
          <a:prstGeom prst="rect">
            <a:avLst/>
          </a:prstGeom>
        </p:spPr>
      </p:pic>
      <p:sp>
        <p:nvSpPr>
          <p:cNvPr id="14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395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Достижения одарённых детей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619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395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Достижения одарённых детей</a:t>
            </a:r>
            <a:endParaRPr lang="ru-RU" sz="3200" b="1" dirty="0"/>
          </a:p>
        </p:txBody>
      </p:sp>
      <p:pic>
        <p:nvPicPr>
          <p:cNvPr id="1026" name="Picture 2" descr="D:\2016-2017 учебный год\ФОТО\Фестиваль цветов - 2017г\IMGP38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70707" cy="500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1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Достижения одарённых детей</a:t>
            </a:r>
            <a:endParaRPr lang="ru-RU" sz="32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0374" y="1196752"/>
            <a:ext cx="8360097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Детская студия эстрадного вокала «Гран-При» (руководитель Мещеркина Юлия Сергеевна), многочисленные победители конкурсов различного уровня, дважды являлись победителями грантового конкурса социальных и культурных проектов ПАО «ЛУКОЙЛ».</a:t>
            </a:r>
          </a:p>
          <a:p>
            <a:endParaRPr lang="ru-RU" dirty="0"/>
          </a:p>
        </p:txBody>
      </p:sp>
      <p:pic>
        <p:nvPicPr>
          <p:cNvPr id="4098" name="Picture 2" descr="C:\Users\Name\Desktop\P6kZmwGn9z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63" y="3356992"/>
            <a:ext cx="4032593" cy="30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Достижения одарённых детей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1412776"/>
            <a:ext cx="547260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/>
              <a:t>Ляхо-Ватаман</a:t>
            </a:r>
            <a:r>
              <a:rPr lang="ru-RU" sz="2000" dirty="0" smtClean="0"/>
              <a:t> Антон, выпускник 2019 г. </a:t>
            </a:r>
          </a:p>
          <a:p>
            <a:pPr marL="0" indent="0">
              <a:buNone/>
            </a:pPr>
            <a:r>
              <a:rPr lang="ru-RU" sz="2000" dirty="0" smtClean="0"/>
              <a:t>по классу аккордеона, педагог Седова Л.Н.</a:t>
            </a:r>
          </a:p>
          <a:p>
            <a:pPr marL="0" indent="0">
              <a:buNone/>
            </a:pPr>
            <a:r>
              <a:rPr lang="ru-RU" sz="2000" dirty="0" smtClean="0"/>
              <a:t>Награжден Стипендией городского округа    Самара, 2019 г.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Юдина Елена, выпускница 2018 </a:t>
            </a:r>
            <a:r>
              <a:rPr lang="ru-RU" sz="2000" dirty="0"/>
              <a:t>г. </a:t>
            </a:r>
          </a:p>
          <a:p>
            <a:pPr marL="0" indent="0">
              <a:buNone/>
            </a:pPr>
            <a:r>
              <a:rPr lang="ru-RU" sz="2000" dirty="0"/>
              <a:t>по </a:t>
            </a:r>
            <a:r>
              <a:rPr lang="ru-RU" sz="2000" dirty="0" smtClean="0"/>
              <a:t>классу народного вокала, </a:t>
            </a:r>
          </a:p>
          <a:p>
            <a:pPr marL="0" indent="0">
              <a:buNone/>
            </a:pPr>
            <a:r>
              <a:rPr lang="ru-RU" sz="2000" dirty="0" smtClean="0"/>
              <a:t>педагог Николаева О.Н.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Награждена </a:t>
            </a:r>
            <a:r>
              <a:rPr lang="ru-RU" sz="2000" dirty="0"/>
              <a:t>Стипендией городского округа    Самара, </a:t>
            </a:r>
            <a:r>
              <a:rPr lang="ru-RU" sz="2000" dirty="0" smtClean="0"/>
              <a:t>2018 </a:t>
            </a:r>
            <a:r>
              <a:rPr lang="ru-RU" sz="2000" dirty="0"/>
              <a:t>г.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" name="Рисунок 9" descr="Z:\ТАТЬЯНА\Ляхо-Ватаман Антон\Ляхо-Ватаман Антон\Фото Дагомыс\244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0" y="1412776"/>
            <a:ext cx="2494280" cy="166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:\2018-2019 учебный год\Фото\Лена Юдина награждение\20180530_162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284984"/>
            <a:ext cx="1710209" cy="30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Достижения одарённых детей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1412776"/>
            <a:ext cx="547260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Слесарев Александр, выпускник 2018 г. </a:t>
            </a:r>
          </a:p>
          <a:p>
            <a:pPr marL="0" indent="0">
              <a:buNone/>
            </a:pPr>
            <a:r>
              <a:rPr lang="ru-RU" sz="2000" dirty="0" smtClean="0"/>
              <a:t>по классу вокала, педагог Агапова О.П.</a:t>
            </a:r>
          </a:p>
          <a:p>
            <a:pPr marL="0" indent="0">
              <a:buNone/>
            </a:pPr>
            <a:r>
              <a:rPr lang="ru-RU" sz="2000" dirty="0" smtClean="0"/>
              <a:t>Награжден Стипендией городского округа    Самара, 2017 г.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Коваленко Илья, выпускник 2014 </a:t>
            </a:r>
            <a:r>
              <a:rPr lang="ru-RU" sz="2000" dirty="0"/>
              <a:t>г. </a:t>
            </a:r>
          </a:p>
          <a:p>
            <a:pPr marL="0" indent="0">
              <a:buNone/>
            </a:pPr>
            <a:r>
              <a:rPr lang="ru-RU" sz="2000" dirty="0"/>
              <a:t>по </a:t>
            </a:r>
            <a:r>
              <a:rPr lang="ru-RU" sz="2000" dirty="0" smtClean="0"/>
              <a:t>классу аккордеона, </a:t>
            </a:r>
          </a:p>
          <a:p>
            <a:pPr marL="0" indent="0">
              <a:buNone/>
            </a:pPr>
            <a:r>
              <a:rPr lang="ru-RU" sz="2000" dirty="0" smtClean="0"/>
              <a:t>педагог Седова Л.Н.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Награжден </a:t>
            </a:r>
            <a:r>
              <a:rPr lang="ru-RU" sz="2000" dirty="0"/>
              <a:t>Стипендией городского округа    Самара, </a:t>
            </a:r>
            <a:r>
              <a:rPr lang="ru-RU" sz="2000" dirty="0" smtClean="0"/>
              <a:t>2014 </a:t>
            </a:r>
            <a:r>
              <a:rPr lang="ru-RU" sz="2000" dirty="0"/>
              <a:t>г.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3074" name="Picture 2" descr="D:\2017-2018 учебный год\ФОТОГРАФИИ\Масленица 2018\DSC_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3" y="1484783"/>
            <a:ext cx="2726711" cy="18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014-2015 учебный год\ФОТО\Коваленко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8" y="3662042"/>
            <a:ext cx="2828659" cy="141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60375" y="692696"/>
            <a:ext cx="8229600" cy="4206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Достижения одарённых детей</a:t>
            </a:r>
            <a:endParaRPr lang="ru-RU" sz="3200" b="1" dirty="0"/>
          </a:p>
        </p:txBody>
      </p:sp>
      <p:pic>
        <p:nvPicPr>
          <p:cNvPr id="8194" name="Picture 2" descr="Z:\Аленка\2019-2020\пломы для презентации\Акопян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3" y="1323825"/>
            <a:ext cx="146477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Аленка\2019-2020\пломы для презентации\Горбунов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72" y="1350657"/>
            <a:ext cx="146477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:\Аленка\2019-2020\пломы для презентации\дуэт Саша и Маша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57711"/>
            <a:ext cx="1440160" cy="198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Z:\Аленка\2019-2020\пломы для презентации\Какажанов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62" y="1360279"/>
            <a:ext cx="1438294" cy="197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:\Аленка\2019-2020\пломы для презентации\Маханова, Новичихина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60279"/>
            <a:ext cx="1427849" cy="19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Z:\Аленка\2019-2020\пломы для презентации\Мне снится музыка Миникаев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573016"/>
            <a:ext cx="1451034" cy="193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Z:\Аленка\2019-2020\пломы для презентации\Нырова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76" y="3573015"/>
            <a:ext cx="1463677" cy="201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Z:\Аленка\2019-2020\пломы для презентации\Отличное настроение - Новые имена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1409035" cy="19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Z:\Аленка\2019-2020\пломы для презентации\Пантелеев Леня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13" y="3573016"/>
            <a:ext cx="1463675" cy="201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Z:\Аленка\2019-2020\пломы для презентации\Смолькина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06" y="3573015"/>
            <a:ext cx="1462549" cy="201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499993" y="1847088"/>
            <a:ext cx="4392488" cy="45132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Известный психолог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Б.М. Теплов определил </a:t>
            </a:r>
            <a:r>
              <a:rPr lang="ru-RU" b="1" dirty="0" smtClean="0"/>
              <a:t>одарённость </a:t>
            </a:r>
            <a:r>
              <a:rPr lang="ru-RU" dirty="0" smtClean="0"/>
              <a:t>как «качественно-своеобразное сочетание способностей, от которых зависит возможность достижения большего или меньшего успеха в выполнении той или иной деятельности»</a:t>
            </a:r>
            <a:endParaRPr lang="ru-RU" dirty="0"/>
          </a:p>
        </p:txBody>
      </p:sp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фото Теплов Борис Михайл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18524"/>
            <a:ext cx="387095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704088"/>
            <a:ext cx="8229600" cy="852704"/>
          </a:xfrm>
          <a:prstGeom prst="rect">
            <a:avLst/>
          </a:prstGeom>
        </p:spPr>
        <p:txBody>
          <a:bodyPr vert="horz" lIns="0" tIns="4572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/>
              <a:t>Одарённость – что это?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2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298109" y="980728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/>
              <a:t>При организации работы с одарёнными детьми для повышения творческой активности, педагогу следует придерживаться следующих рекомендаций: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82177004"/>
              </p:ext>
            </p:extLst>
          </p:nvPr>
        </p:nvGraphicFramePr>
        <p:xfrm>
          <a:off x="460375" y="2060848"/>
          <a:ext cx="8216081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0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2926" y="980728"/>
            <a:ext cx="829450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Главное в работе с одарёнными детьми, научиться работать нестандартно, выбирать индивидуальный подход к способностям каждого ребёнка. </a:t>
            </a:r>
            <a:endParaRPr lang="ru-RU" sz="2600" dirty="0" smtClean="0"/>
          </a:p>
          <a:p>
            <a:r>
              <a:rPr lang="ru-RU" sz="2600" dirty="0" smtClean="0"/>
              <a:t>Одарённые </a:t>
            </a:r>
            <a:r>
              <a:rPr lang="ru-RU" sz="2600" dirty="0"/>
              <a:t>дети – особенные дети, которые участвуя в творческой деятельности, </a:t>
            </a:r>
            <a:r>
              <a:rPr lang="ru-RU" sz="2600" dirty="0" smtClean="0"/>
              <a:t>создают </a:t>
            </a:r>
            <a:r>
              <a:rPr lang="ru-RU" sz="2600" dirty="0"/>
              <a:t>особый, прекрасный </a:t>
            </a:r>
            <a:r>
              <a:rPr lang="ru-RU" sz="2600" dirty="0" smtClean="0"/>
              <a:t>мир, задача </a:t>
            </a:r>
            <a:r>
              <a:rPr lang="ru-RU" sz="2600" dirty="0"/>
              <a:t>педагога дополнительного </a:t>
            </a:r>
            <a:endParaRPr lang="ru-RU" sz="2600" dirty="0" smtClean="0"/>
          </a:p>
          <a:p>
            <a:r>
              <a:rPr lang="ru-RU" sz="2600" dirty="0" smtClean="0"/>
              <a:t>образования </a:t>
            </a:r>
            <a:r>
              <a:rPr lang="ru-RU" sz="2600" dirty="0"/>
              <a:t>– </a:t>
            </a:r>
            <a:r>
              <a:rPr lang="ru-RU" sz="2600" dirty="0" smtClean="0"/>
              <a:t>помочь </a:t>
            </a:r>
            <a:r>
              <a:rPr lang="ru-RU" sz="2600" dirty="0"/>
              <a:t>им </a:t>
            </a:r>
            <a:r>
              <a:rPr lang="ru-RU" sz="2600" dirty="0" smtClean="0"/>
              <a:t>обрести </a:t>
            </a:r>
            <a:r>
              <a:rPr lang="ru-RU" sz="2600" dirty="0"/>
              <a:t>своё место </a:t>
            </a:r>
            <a:endParaRPr lang="ru-RU" sz="2600" dirty="0" smtClean="0"/>
          </a:p>
          <a:p>
            <a:r>
              <a:rPr lang="ru-RU" sz="2600" dirty="0" smtClean="0"/>
              <a:t>в </a:t>
            </a:r>
            <a:r>
              <a:rPr lang="ru-RU" sz="2600" dirty="0"/>
              <a:t>этом мире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5122" name="Picture 2" descr="https://img5.goodfon.ru/original/6361x4241/9/c0/musical-instruments-little-girls-boys-smile-skripka-muzykal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858166" cy="190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5544" y="1844824"/>
            <a:ext cx="74888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Благодарю </a:t>
            </a:r>
          </a:p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5174" y="980728"/>
            <a:ext cx="7931969" cy="3456384"/>
          </a:xfrm>
        </p:spPr>
        <p:txBody>
          <a:bodyPr>
            <a:noAutofit/>
          </a:bodyPr>
          <a:lstStyle/>
          <a:p>
            <a:r>
              <a:rPr lang="ru-RU" sz="3200" b="1" u="sng" dirty="0"/>
              <a:t>Одарённый ребенок</a:t>
            </a:r>
            <a:r>
              <a:rPr lang="ru-RU" sz="3200" u="sng" dirty="0"/>
              <a:t> </a:t>
            </a:r>
            <a:r>
              <a:rPr lang="ru-RU" sz="3200" dirty="0"/>
              <a:t>–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http://img.lanimg.com/tuku/yulantu/140509/330849-14050912195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3230177" cy="21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Одарённые дети имеют: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802572"/>
              </p:ext>
            </p:extLst>
          </p:nvPr>
        </p:nvGraphicFramePr>
        <p:xfrm>
          <a:off x="909936" y="1988840"/>
          <a:ext cx="7776864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1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0375" y="735904"/>
            <a:ext cx="8432105" cy="61039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Условия для развития способностей ребенка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139952" y="1556792"/>
            <a:ext cx="4752528" cy="50405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как можно раньше выявить способности, имеющиеся у ребёнка;</a:t>
            </a:r>
          </a:p>
          <a:p>
            <a:pPr lvl="0"/>
            <a:r>
              <a:rPr lang="ru-RU" dirty="0"/>
              <a:t>включать ребёнка в те виды деятельности, в которых его способности успешно развиваются;</a:t>
            </a:r>
          </a:p>
          <a:p>
            <a:pPr lvl="0"/>
            <a:r>
              <a:rPr lang="ru-RU" dirty="0"/>
              <a:t>использовать современные развивающие методы и средства обучения;</a:t>
            </a:r>
          </a:p>
          <a:p>
            <a:pPr lvl="0"/>
            <a:r>
              <a:rPr lang="ru-RU" dirty="0"/>
              <a:t>стимулировать развитие способностей ребёнка, через мотивацию участия в различных конкурсных мероприятиях; </a:t>
            </a:r>
          </a:p>
          <a:p>
            <a:pPr lvl="0"/>
            <a:r>
              <a:rPr lang="ru-RU" dirty="0"/>
              <a:t>способствовать дальнейшему профессиональному самоопределению.</a:t>
            </a:r>
          </a:p>
          <a:p>
            <a:endParaRPr lang="ru-RU" dirty="0"/>
          </a:p>
        </p:txBody>
      </p:sp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s3-eu-west-1.amazonaws.com/ke-static/raduga-bal9/events/thumb/ad0baf09481d1c6a807d8244e7929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1" y="2379855"/>
            <a:ext cx="3563615" cy="26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80212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Условия для развития способностей ребенка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828" y="1703790"/>
            <a:ext cx="8075972" cy="447337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Используя на уроке современные технологии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информационно-коммуникационные</a:t>
            </a:r>
            <a:r>
              <a:rPr lang="ru-RU" dirty="0"/>
              <a:t>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игровые,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технологии </a:t>
            </a:r>
            <a:r>
              <a:rPr lang="ru-RU" dirty="0"/>
              <a:t>развивающего обучения,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проектные </a:t>
            </a:r>
            <a:r>
              <a:rPr lang="ru-RU" dirty="0"/>
              <a:t>технологии,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здоровьесберегающие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процесс </a:t>
            </a:r>
            <a:r>
              <a:rPr lang="ru-RU" dirty="0"/>
              <a:t>обучения становится более насыщенным и интересным. 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5085184"/>
            <a:ext cx="2369840" cy="15789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780928"/>
            <a:ext cx="2404965" cy="16023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345" y="5089786"/>
            <a:ext cx="2798762" cy="15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Одарённые дети МБУ ДО «ДШИ № 12»</a:t>
            </a:r>
            <a:endParaRPr lang="ru-RU" sz="3200" b="1" dirty="0"/>
          </a:p>
        </p:txBody>
      </p:sp>
      <p:pic>
        <p:nvPicPr>
          <p:cNvPr id="10" name="Объект 9" descr="C:\Users\Name\Desktop\IMG_1333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08331"/>
            <a:ext cx="1872208" cy="140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Name\Desktop\IMG_13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8358"/>
            <a:ext cx="1907540" cy="127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Name\Desktop\IMG_12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80" y="1501108"/>
            <a:ext cx="2103120" cy="14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2018-2019 учебный год\Фото\Рождество 2019\DSC_03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95365"/>
            <a:ext cx="2155433" cy="141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3" y="2852936"/>
            <a:ext cx="2016224" cy="340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D:\2017-2018 учебный год\ФОТОГРАФИИ\ФОТО\DSC_00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996952"/>
            <a:ext cx="216024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2017-2018 учебный год\ФОТОГРАФИИ\Фото для журнала\Хореографический ансамбль Отличное настроение. Руководитель Топалян Анна Алексеев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66" y="4653136"/>
            <a:ext cx="2131718" cy="149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2017-2018 учебный год\ФОТОГРАФИИ\Фото для журнала\Фольклорный ансамбль Куделица. Руководитель Ирина Анатольевна Титов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2816314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2017-2018 учебный год\ФОТОГРАФИИ\Фото для журнала\Занятия по шахматам в ДЕОЦ Терем. Педагог Дмитрий Сергеевич Цырюльников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98" y="2996952"/>
            <a:ext cx="1642821" cy="29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2017-2018 учебный год\ФОТОГРАФИИ\Фотографии с фотоаппарата\DSC_032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3136"/>
            <a:ext cx="2744306" cy="18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802128"/>
            <a:ext cx="8229600" cy="14027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Поддержание интереса одарённого ребёнка</a:t>
            </a:r>
            <a:br>
              <a:rPr lang="ru-RU" sz="3200" b="1" dirty="0" smtClean="0"/>
            </a:br>
            <a:r>
              <a:rPr lang="ru-RU" sz="3200" b="1" dirty="0" smtClean="0"/>
              <a:t>к учебному процессу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828" y="1916832"/>
            <a:ext cx="8075972" cy="440136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Выбор репертуара для одарённого </a:t>
            </a:r>
            <a:r>
              <a:rPr lang="ru-RU" dirty="0" smtClean="0"/>
              <a:t>ребёнка.</a:t>
            </a:r>
          </a:p>
          <a:p>
            <a:pPr lvl="0"/>
            <a:r>
              <a:rPr lang="ru-RU" dirty="0" smtClean="0"/>
              <a:t>Привлечение </a:t>
            </a:r>
            <a:r>
              <a:rPr lang="ru-RU" dirty="0"/>
              <a:t>к участию в социально-значимых проектах, концертной деятельности. </a:t>
            </a:r>
            <a:endParaRPr lang="ru-RU" dirty="0" smtClean="0"/>
          </a:p>
          <a:p>
            <a:pPr lvl="0"/>
            <a:r>
              <a:rPr lang="ru-RU" dirty="0" smtClean="0"/>
              <a:t>Побуждение </a:t>
            </a:r>
            <a:r>
              <a:rPr lang="ru-RU" dirty="0"/>
              <a:t>к мотивации путем участия в конкурсах и фестивалях различного уровня. </a:t>
            </a:r>
            <a:endParaRPr lang="ru-RU" dirty="0" smtClean="0"/>
          </a:p>
          <a:p>
            <a:pPr lvl="0"/>
            <a:r>
              <a:rPr lang="ru-RU" dirty="0" smtClean="0"/>
              <a:t>Проведение </a:t>
            </a:r>
            <a:r>
              <a:rPr lang="ru-RU" dirty="0"/>
              <a:t>анализа (обсуждение, подведение итогов) выступлений воспитанника и других участников.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6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a.allegroimg.com/s1440/06d202/306a34314ad48fcbe5c7347bf7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www.beehive.org/wp-content/uploads/sites/3/2016/12/Pian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326709" y="1052736"/>
            <a:ext cx="4834880" cy="432048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 МБУ ДО «ДШИ № 12»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err="1" smtClean="0">
                <a:solidFill>
                  <a:schemeClr val="tx1"/>
                </a:solidFill>
              </a:rPr>
              <a:t>г.о</a:t>
            </a:r>
            <a:r>
              <a:rPr lang="ru-RU" sz="2800" dirty="0">
                <a:solidFill>
                  <a:schemeClr val="tx1"/>
                </a:solidFill>
              </a:rPr>
              <a:t>. Самара, в соответствии с Программой развития творческой одаренности у обучающихся школы, ведётся планомерная и </a:t>
            </a:r>
            <a:r>
              <a:rPr lang="ru-RU" sz="2800" dirty="0" smtClean="0">
                <a:solidFill>
                  <a:schemeClr val="tx1"/>
                </a:solidFill>
              </a:rPr>
              <a:t>постоянная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работа </a:t>
            </a:r>
            <a:r>
              <a:rPr lang="ru-RU" sz="2800" dirty="0">
                <a:solidFill>
                  <a:schemeClr val="tx1"/>
                </a:solidFill>
              </a:rPr>
              <a:t>по выявлению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dirty="0">
                <a:solidFill>
                  <a:schemeClr val="tx1"/>
                </a:solidFill>
              </a:rPr>
              <a:t>поддержке одаренных учащихся. </a:t>
            </a:r>
          </a:p>
        </p:txBody>
      </p:sp>
      <p:pic>
        <p:nvPicPr>
          <p:cNvPr id="1026" name="Picture 2" descr="Z:\Аленка\2019-2020\ТИТУЛ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191219" cy="4392488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473</TotalTime>
  <Words>633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   </vt:lpstr>
      <vt:lpstr> </vt:lpstr>
      <vt:lpstr>Одарённый ребенок –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  </vt:lpstr>
      <vt:lpstr>Одарённые дети имеют:</vt:lpstr>
      <vt:lpstr>Условия для развития способностей ребенка</vt:lpstr>
      <vt:lpstr>Условия для развития способностей ребенка</vt:lpstr>
      <vt:lpstr>Одарённые дети МБУ ДО «ДШИ № 12»</vt:lpstr>
      <vt:lpstr>Поддержание интереса одарённого ребёнка к учебному процессу </vt:lpstr>
      <vt:lpstr>В МБУ ДО «ДШИ № 12»  г.о. Самара, в соответствии с Программой развития творческой одаренности у обучающихся школы, ведётся планомерная и постоянная  работа по выявлению  и поддержке одаренных учащихся. </vt:lpstr>
      <vt:lpstr>Основные направления реализации Программы развития творческой одарённости</vt:lpstr>
      <vt:lpstr>  Создание Блога Одаренные дети  «Детской школы искусств №12» (talantdetidshi12.blogspot.com).</vt:lpstr>
      <vt:lpstr>Результаты освоения дополнительных общеобразовательных программ</vt:lpstr>
      <vt:lpstr>Достижения одарённых детей</vt:lpstr>
      <vt:lpstr>Достижения одарённых детей</vt:lpstr>
      <vt:lpstr>Достижения одарённых детей</vt:lpstr>
      <vt:lpstr>Достижения одарённых детей</vt:lpstr>
      <vt:lpstr>Достижения одарённых детей</vt:lpstr>
      <vt:lpstr>Достижения одарённых детей</vt:lpstr>
      <vt:lpstr>Достижения одарённых детей</vt:lpstr>
      <vt:lpstr>При организации работы с одарёнными детьми для повышения творческой активности, педагогу следует придерживаться следующих рекомендаций: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  </dc:title>
  <dc:creator>Name</dc:creator>
  <cp:lastModifiedBy>Name</cp:lastModifiedBy>
  <cp:revision>38</cp:revision>
  <cp:lastPrinted>2019-12-18T04:39:45Z</cp:lastPrinted>
  <dcterms:created xsi:type="dcterms:W3CDTF">2019-12-13T14:01:49Z</dcterms:created>
  <dcterms:modified xsi:type="dcterms:W3CDTF">2019-12-18T04:45:22Z</dcterms:modified>
</cp:coreProperties>
</file>