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9" r:id="rId4"/>
    <p:sldId id="265" r:id="rId5"/>
    <p:sldId id="264" r:id="rId6"/>
    <p:sldId id="266" r:id="rId7"/>
    <p:sldId id="272" r:id="rId8"/>
    <p:sldId id="275" r:id="rId9"/>
    <p:sldId id="278" r:id="rId10"/>
    <p:sldId id="280" r:id="rId11"/>
    <p:sldId id="268" r:id="rId12"/>
    <p:sldId id="277" r:id="rId13"/>
    <p:sldId id="276" r:id="rId14"/>
    <p:sldId id="281" r:id="rId15"/>
    <p:sldId id="283" r:id="rId16"/>
    <p:sldId id="270" r:id="rId17"/>
    <p:sldId id="279" r:id="rId18"/>
    <p:sldId id="284" r:id="rId19"/>
    <p:sldId id="269" r:id="rId20"/>
    <p:sldId id="285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8697"/>
    <a:srgbClr val="F94900"/>
    <a:srgbClr val="C6247A"/>
    <a:srgbClr val="C52378"/>
    <a:srgbClr val="98124D"/>
    <a:srgbClr val="853E5B"/>
    <a:srgbClr val="613125"/>
    <a:srgbClr val="AC187B"/>
    <a:srgbClr val="542939"/>
    <a:srgbClr val="E4ECD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9" autoAdjust="0"/>
    <p:restoredTop sz="96433" autoAdjust="0"/>
  </p:normalViewPr>
  <p:slideViewPr>
    <p:cSldViewPr snapToGrid="0">
      <p:cViewPr varScale="1">
        <p:scale>
          <a:sx n="73" d="100"/>
          <a:sy n="73" d="100"/>
        </p:scale>
        <p:origin x="-11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 четверть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apps.or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00491" y="2151339"/>
            <a:ext cx="67340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Развитие навыков функционального чтения на уроках английского языка</a:t>
            </a:r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3051" y="4740554"/>
            <a:ext cx="5474447" cy="150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Автор: Шестакова Наталья Игоревна</a:t>
            </a:r>
          </a:p>
          <a:p>
            <a:pPr algn="r"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Учитель англ.яз.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2311" y="484728"/>
            <a:ext cx="5474447" cy="1408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Муниципальное Бюджетное Образовательное Учреждение Гимназия №1.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778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4" y="3910458"/>
            <a:ext cx="2303121" cy="23031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690689"/>
            <a:ext cx="3178470" cy="4351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1718" y="1368821"/>
            <a:ext cx="2944545" cy="3190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 dirty="0" smtClean="0"/>
              <a:t>Fever</a:t>
            </a:r>
            <a:endParaRPr lang="ru-RU" sz="2400" b="1" dirty="0"/>
          </a:p>
          <a:p>
            <a:pPr>
              <a:defRPr/>
            </a:pPr>
            <a:r>
              <a:rPr lang="en-US" sz="2400" b="1" dirty="0" smtClean="0"/>
              <a:t>Cold</a:t>
            </a:r>
          </a:p>
          <a:p>
            <a:pPr>
              <a:defRPr/>
            </a:pPr>
            <a:r>
              <a:rPr lang="en-US" sz="2400" b="1" dirty="0" smtClean="0"/>
              <a:t>Chills</a:t>
            </a:r>
          </a:p>
          <a:p>
            <a:pPr>
              <a:defRPr/>
            </a:pPr>
            <a:r>
              <a:rPr lang="en-US" sz="2400" b="1" dirty="0" smtClean="0"/>
              <a:t>Cramps</a:t>
            </a:r>
          </a:p>
          <a:p>
            <a:pPr>
              <a:defRPr/>
            </a:pPr>
            <a:r>
              <a:rPr lang="en-US" sz="2400" b="1" dirty="0" smtClean="0"/>
              <a:t>Insect bite</a:t>
            </a:r>
          </a:p>
          <a:p>
            <a:pPr>
              <a:defRPr/>
            </a:pPr>
            <a:r>
              <a:rPr lang="en-US" sz="2400" b="1" dirty="0" smtClean="0"/>
              <a:t>Backache</a:t>
            </a:r>
          </a:p>
          <a:p>
            <a:pPr>
              <a:defRPr/>
            </a:pPr>
            <a:r>
              <a:rPr lang="en-US" sz="2400" b="1" dirty="0" smtClean="0"/>
              <a:t>Rash</a:t>
            </a:r>
          </a:p>
          <a:p>
            <a:pPr>
              <a:defRPr/>
            </a:pPr>
            <a:r>
              <a:rPr lang="en-US" sz="2400" b="1" dirty="0" smtClean="0"/>
              <a:t>Infection</a:t>
            </a:r>
          </a:p>
          <a:p>
            <a:pPr>
              <a:defRPr/>
            </a:pPr>
            <a:endParaRPr lang="en-US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39776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022" y="139902"/>
            <a:ext cx="3441270" cy="5549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59" y="399245"/>
            <a:ext cx="5772419" cy="43293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0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28299"/>
            <a:ext cx="7886700" cy="5445456"/>
          </a:xfrm>
        </p:spPr>
        <p:txBody>
          <a:bodyPr>
            <a:normAutofit fontScale="85000" lnSpcReduction="20000"/>
          </a:bodyPr>
          <a:lstStyle/>
          <a:p>
            <a:r>
              <a:rPr lang="en-US" sz="3100" b="1" dirty="0"/>
              <a:t>D:</a:t>
            </a:r>
            <a:r>
              <a:rPr lang="en-US" sz="3100" dirty="0"/>
              <a:t> Come in. Hello! What brings you here today?</a:t>
            </a:r>
          </a:p>
          <a:p>
            <a:r>
              <a:rPr lang="en-US" sz="3100" b="1" dirty="0"/>
              <a:t>P:</a:t>
            </a:r>
            <a:r>
              <a:rPr lang="en-US" sz="3100" dirty="0"/>
              <a:t> Well, I’ve got a problem with my </a:t>
            </a:r>
            <a:r>
              <a:rPr lang="en-US" sz="3100" dirty="0">
                <a:solidFill>
                  <a:srgbClr val="FF0000"/>
                </a:solidFill>
              </a:rPr>
              <a:t>eye</a:t>
            </a:r>
            <a:r>
              <a:rPr lang="en-US" sz="3100" dirty="0"/>
              <a:t>. It’s been itchy and swollen since last night.</a:t>
            </a:r>
          </a:p>
          <a:p>
            <a:r>
              <a:rPr lang="en-US" sz="3100" b="1" dirty="0"/>
              <a:t>D:</a:t>
            </a:r>
            <a:r>
              <a:rPr lang="en-US" sz="3100" dirty="0"/>
              <a:t> I see. Is it painful?</a:t>
            </a:r>
          </a:p>
          <a:p>
            <a:r>
              <a:rPr lang="en-US" sz="3100" b="1" dirty="0"/>
              <a:t>P:</a:t>
            </a:r>
            <a:r>
              <a:rPr lang="en-US" sz="3100" dirty="0"/>
              <a:t> Yes. It’s very sore, it hurts when I blink.</a:t>
            </a:r>
          </a:p>
          <a:p>
            <a:r>
              <a:rPr lang="en-US" sz="3100" b="1" dirty="0"/>
              <a:t>D:</a:t>
            </a:r>
            <a:r>
              <a:rPr lang="en-US" sz="3100" dirty="0"/>
              <a:t> Let me have a look at it. Your eyelid is indeed swollen. Have you put any drops in it?</a:t>
            </a:r>
          </a:p>
          <a:p>
            <a:r>
              <a:rPr lang="en-US" sz="3100" b="1" dirty="0"/>
              <a:t>P:</a:t>
            </a:r>
            <a:r>
              <a:rPr lang="en-US" sz="3100" dirty="0"/>
              <a:t> Yes, I’ve got some </a:t>
            </a:r>
            <a:r>
              <a:rPr lang="en-US" sz="3100" dirty="0">
                <a:solidFill>
                  <a:srgbClr val="FF0000"/>
                </a:solidFill>
              </a:rPr>
              <a:t>eye drops </a:t>
            </a:r>
            <a:r>
              <a:rPr lang="en-US" sz="3100" dirty="0"/>
              <a:t>from the chemist’s, but they didn’t do anything</a:t>
            </a:r>
          </a:p>
          <a:p>
            <a:r>
              <a:rPr lang="en-US" sz="3100" b="1" dirty="0"/>
              <a:t>D:</a:t>
            </a:r>
            <a:r>
              <a:rPr lang="en-US" sz="3100" dirty="0"/>
              <a:t>  This looks like </a:t>
            </a:r>
            <a:r>
              <a:rPr lang="en-US" sz="3100" dirty="0" smtClean="0">
                <a:solidFill>
                  <a:srgbClr val="FF0000"/>
                </a:solidFill>
              </a:rPr>
              <a:t>an eye infection</a:t>
            </a:r>
            <a:r>
              <a:rPr lang="en-US" sz="3100" dirty="0" smtClean="0"/>
              <a:t>. </a:t>
            </a:r>
            <a:r>
              <a:rPr lang="en-US" sz="3100" dirty="0"/>
              <a:t>I think you need antibiotics. Are you allergic to </a:t>
            </a:r>
            <a:r>
              <a:rPr lang="en-US" sz="3100" dirty="0" smtClean="0"/>
              <a:t>them</a:t>
            </a:r>
            <a:r>
              <a:rPr lang="en-US" sz="3100" dirty="0"/>
              <a:t>?</a:t>
            </a:r>
          </a:p>
          <a:p>
            <a:r>
              <a:rPr lang="en-US" sz="3100" b="1" dirty="0"/>
              <a:t>P:</a:t>
            </a:r>
            <a:r>
              <a:rPr lang="en-US" sz="3100" dirty="0"/>
              <a:t> No, I’m not</a:t>
            </a:r>
          </a:p>
          <a:p>
            <a:r>
              <a:rPr lang="en-US" sz="3100" b="1" dirty="0"/>
              <a:t>D:</a:t>
            </a:r>
            <a:r>
              <a:rPr lang="en-US" sz="3100" dirty="0"/>
              <a:t> OK. I’m going to prescribe some </a:t>
            </a:r>
            <a:r>
              <a:rPr lang="en-US" sz="3100" dirty="0">
                <a:solidFill>
                  <a:srgbClr val="FF0000"/>
                </a:solidFill>
              </a:rPr>
              <a:t>eye drops </a:t>
            </a:r>
            <a:r>
              <a:rPr lang="en-US" sz="3100" dirty="0"/>
              <a:t>as well. If it doesn’t get better, come back and see me again.  </a:t>
            </a:r>
          </a:p>
          <a:p>
            <a:r>
              <a:rPr lang="en-US" sz="3100" b="1" dirty="0"/>
              <a:t>P:</a:t>
            </a:r>
            <a:r>
              <a:rPr lang="en-US" sz="3100" dirty="0"/>
              <a:t> OK. Thanks, doctor. 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174057"/>
            <a:ext cx="7886700" cy="958707"/>
          </a:xfrm>
          <a:solidFill>
            <a:srgbClr val="FFC000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Guess the doctor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55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8707"/>
          </a:xfrm>
          <a:solidFill>
            <a:srgbClr val="FFC000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Guess the doctor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4" y="1323833"/>
            <a:ext cx="8051326" cy="4853130"/>
          </a:xfrm>
        </p:spPr>
        <p:txBody>
          <a:bodyPr>
            <a:normAutofit/>
          </a:bodyPr>
          <a:lstStyle/>
          <a:p>
            <a:r>
              <a:rPr lang="en-US" b="1" dirty="0"/>
              <a:t>Doctor</a:t>
            </a:r>
            <a:r>
              <a:rPr lang="en-US" dirty="0"/>
              <a:t>: Good afternoon.  How can I help you today?</a:t>
            </a:r>
          </a:p>
          <a:p>
            <a:r>
              <a:rPr lang="en-US" b="1" dirty="0"/>
              <a:t>Patient:</a:t>
            </a:r>
            <a:r>
              <a:rPr lang="en-US" dirty="0"/>
              <a:t> I don’t feel very well.</a:t>
            </a:r>
          </a:p>
          <a:p>
            <a:r>
              <a:rPr lang="en-US" b="1" dirty="0"/>
              <a:t>Doctor</a:t>
            </a:r>
            <a:r>
              <a:rPr lang="en-US" dirty="0"/>
              <a:t>: What’s the matter?</a:t>
            </a:r>
          </a:p>
          <a:p>
            <a:r>
              <a:rPr lang="en-US" b="1" dirty="0"/>
              <a:t>Patient</a:t>
            </a:r>
            <a:r>
              <a:rPr lang="en-US" dirty="0"/>
              <a:t>: I’ve got </a:t>
            </a:r>
            <a:r>
              <a:rPr lang="en-US" dirty="0">
                <a:solidFill>
                  <a:srgbClr val="FF0000"/>
                </a:solidFill>
              </a:rPr>
              <a:t>an earache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 fever</a:t>
            </a:r>
            <a:r>
              <a:rPr lang="en-US" dirty="0"/>
              <a:t>.</a:t>
            </a:r>
          </a:p>
          <a:p>
            <a:r>
              <a:rPr lang="en-US" b="1" dirty="0"/>
              <a:t>Doctor</a:t>
            </a:r>
            <a:r>
              <a:rPr lang="en-US" dirty="0"/>
              <a:t>: Sit on the table please, so I can look in your ear.  You have </a:t>
            </a:r>
            <a:r>
              <a:rPr lang="en-US" dirty="0">
                <a:solidFill>
                  <a:srgbClr val="FF0000"/>
                </a:solidFill>
              </a:rPr>
              <a:t>an ear infection</a:t>
            </a:r>
            <a:r>
              <a:rPr lang="en-US" dirty="0"/>
              <a:t>.</a:t>
            </a:r>
          </a:p>
          <a:p>
            <a:r>
              <a:rPr lang="en-US" b="1" dirty="0"/>
              <a:t>Patient</a:t>
            </a:r>
            <a:r>
              <a:rPr lang="en-US" dirty="0"/>
              <a:t>: What do I need to do?</a:t>
            </a:r>
          </a:p>
          <a:p>
            <a:r>
              <a:rPr lang="en-US" b="1" dirty="0"/>
              <a:t>Doctor:</a:t>
            </a:r>
            <a:r>
              <a:rPr lang="en-US" dirty="0"/>
              <a:t> You need to put </a:t>
            </a:r>
            <a:r>
              <a:rPr lang="en-US" dirty="0">
                <a:solidFill>
                  <a:srgbClr val="FF0000"/>
                </a:solidFill>
              </a:rPr>
              <a:t>drops</a:t>
            </a:r>
            <a:r>
              <a:rPr lang="en-US" dirty="0"/>
              <a:t> in </a:t>
            </a:r>
            <a:r>
              <a:rPr lang="en-US" dirty="0" smtClean="0"/>
              <a:t>this </a:t>
            </a:r>
            <a:r>
              <a:rPr lang="en-US" dirty="0"/>
              <a:t>ear twice a day.  Here is a prescription for you to take to the pharmacy.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25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0" y="668159"/>
            <a:ext cx="8253119" cy="618984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115910"/>
            <a:ext cx="7886700" cy="5522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hlinkClick r:id="rId3"/>
              </a:rPr>
              <a:t>www.Learningapps.org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13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9143998" cy="6858000"/>
          </a:xfrm>
        </p:spPr>
      </p:pic>
    </p:spTree>
    <p:extLst>
      <p:ext uri="{BB962C8B-B14F-4D97-AF65-F5344CB8AC3E}">
        <p14:creationId xmlns="" xmlns:p14="http://schemas.microsoft.com/office/powerpoint/2010/main" val="22831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5" y="177421"/>
            <a:ext cx="6687402" cy="6516806"/>
          </a:xfrm>
        </p:spPr>
      </p:pic>
    </p:spTree>
    <p:extLst>
      <p:ext uri="{BB962C8B-B14F-4D97-AF65-F5344CB8AC3E}">
        <p14:creationId xmlns="" xmlns:p14="http://schemas.microsoft.com/office/powerpoint/2010/main" val="282468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7167"/>
            <a:ext cx="9144000" cy="604083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24248" y="121708"/>
            <a:ext cx="7691102" cy="69545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/>
              <a:t>FILL IN THE MISSING WORDS</a:t>
            </a:r>
            <a:endParaRPr lang="ru-RU" sz="4000" b="1" i="1" dirty="0"/>
          </a:p>
        </p:txBody>
      </p:sp>
    </p:spTree>
    <p:extLst>
      <p:ext uri="{BB962C8B-B14F-4D97-AF65-F5344CB8AC3E}">
        <p14:creationId xmlns="" xmlns:p14="http://schemas.microsoft.com/office/powerpoint/2010/main" val="245871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1" y="190756"/>
            <a:ext cx="8413258" cy="6309943"/>
          </a:xfrm>
        </p:spPr>
      </p:pic>
      <p:sp>
        <p:nvSpPr>
          <p:cNvPr id="5" name="Прямоугольник 4"/>
          <p:cNvSpPr/>
          <p:nvPr/>
        </p:nvSpPr>
        <p:spPr>
          <a:xfrm>
            <a:off x="-244699" y="371061"/>
            <a:ext cx="2794716" cy="1200329"/>
          </a:xfrm>
          <a:prstGeom prst="rect">
            <a:avLst/>
          </a:prstGeom>
          <a:noFill/>
          <a:ln>
            <a:solidFill>
              <a:srgbClr val="0D8697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Amoxicillin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500 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mg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222" y="190756"/>
            <a:ext cx="2794716" cy="2308324"/>
          </a:xfrm>
          <a:prstGeom prst="rect">
            <a:avLst/>
          </a:prstGeom>
          <a:noFill/>
          <a:ln>
            <a:solidFill>
              <a:srgbClr val="0D8697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Take one capsule by mouth three times a day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16615" y="2757209"/>
            <a:ext cx="3227385" cy="646331"/>
          </a:xfrm>
          <a:prstGeom prst="rect">
            <a:avLst/>
          </a:prstGeom>
          <a:noFill/>
          <a:ln>
            <a:solidFill>
              <a:srgbClr val="0D8697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Rx#:1056065N 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16615" y="3575815"/>
            <a:ext cx="3227385" cy="646331"/>
          </a:xfrm>
          <a:prstGeom prst="rect">
            <a:avLst/>
          </a:prstGeom>
          <a:noFill/>
          <a:ln>
            <a:solidFill>
              <a:srgbClr val="0D8697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Quantity: 30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64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86" y="504966"/>
            <a:ext cx="7284614" cy="5616439"/>
          </a:xfrm>
        </p:spPr>
      </p:pic>
    </p:spTree>
    <p:extLst>
      <p:ext uri="{BB962C8B-B14F-4D97-AF65-F5344CB8AC3E}">
        <p14:creationId xmlns="" xmlns:p14="http://schemas.microsoft.com/office/powerpoint/2010/main" val="17205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96537"/>
            <a:ext cx="7886700" cy="4880426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«Чтобы не превратить ребенка в хранилище знаний, кладовую истин, правил и формул, надо учить его думать»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Василий Сухомлинский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Мониторинг динамики качества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1886" y="1645921"/>
          <a:ext cx="8190410" cy="1920240"/>
        </p:xfrm>
        <a:graphic>
          <a:graphicData uri="http://schemas.openxmlformats.org/drawingml/2006/table">
            <a:tbl>
              <a:tblPr/>
              <a:tblGrid>
                <a:gridCol w="2715672"/>
                <a:gridCol w="330672"/>
                <a:gridCol w="369726"/>
                <a:gridCol w="368859"/>
                <a:gridCol w="368859"/>
                <a:gridCol w="368859"/>
                <a:gridCol w="369726"/>
                <a:gridCol w="1246311"/>
                <a:gridCol w="368859"/>
                <a:gridCol w="716217"/>
                <a:gridCol w="600891"/>
                <a:gridCol w="365759"/>
              </a:tblGrid>
              <a:tr h="4751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latin typeface="Book Antiqua"/>
                          <a:ea typeface="Calibri"/>
                          <a:cs typeface="Times New Roman"/>
                        </a:rPr>
                        <a:t>Количество обучающихся в классе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Book Antiqua"/>
                          <a:ea typeface="Calibri"/>
                          <a:cs typeface="Times New Roman"/>
                        </a:rPr>
                        <a:t>Оценки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Book Antiqua"/>
                          <a:ea typeface="Calibri"/>
                          <a:cs typeface="Times New Roman"/>
                        </a:rPr>
                        <a:t>% качества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5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latin typeface="Book Antiqua"/>
                          <a:ea typeface="Calibri"/>
                          <a:cs typeface="Times New Roman"/>
                        </a:rPr>
                        <a:t>«5»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latin typeface="Book Antiqua"/>
                          <a:ea typeface="Calibri"/>
                          <a:cs typeface="Times New Roman"/>
                        </a:rPr>
                        <a:t>«4»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Book Antiqua"/>
                          <a:ea typeface="Calibri"/>
                          <a:cs typeface="Times New Roman"/>
                        </a:rPr>
                        <a:t>«3»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Book Antiqua"/>
                          <a:ea typeface="Calibri"/>
                          <a:cs typeface="Times New Roman"/>
                        </a:rPr>
                        <a:t>«2»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latin typeface="Book Antiqua"/>
                          <a:ea typeface="Calibri"/>
                          <a:cs typeface="Times New Roman"/>
                        </a:rPr>
                        <a:t>44%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Book Antiqua"/>
                          <a:ea typeface="Calibri"/>
                          <a:cs typeface="Times New Roman"/>
                        </a:rPr>
                        <a:t>66%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latin typeface="Book Antiqua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ru-RU" sz="1600" dirty="0" smtClean="0">
                          <a:latin typeface="Book Antiqua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Book Antiqua"/>
                          <a:ea typeface="Calibri"/>
                          <a:cs typeface="Times New Roman"/>
                        </a:rPr>
                        <a:t>1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Book Antiqua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Book Antiqua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Book Antiqua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Book Antiqua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latin typeface="Book Antiqua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latin typeface="Book Antiqua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latin typeface="Book Antiqua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0" y="0"/>
          <a:ext cx="104775" cy="6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V="1">
            <a:off x="8386354" y="2403566"/>
            <a:ext cx="0" cy="7184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4221" cy="405440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19" y="3528393"/>
            <a:ext cx="6823881" cy="1052015"/>
          </a:xfrm>
        </p:spPr>
      </p:pic>
    </p:spTree>
    <p:extLst>
      <p:ext uri="{BB962C8B-B14F-4D97-AF65-F5344CB8AC3E}">
        <p14:creationId xmlns="" xmlns:p14="http://schemas.microsoft.com/office/powerpoint/2010/main" val="23690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8850" y="1466839"/>
            <a:ext cx="76843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ru-RU" sz="2000" i="1" dirty="0" smtClean="0">
                <a:ea typeface="Tahoma" panose="020B0604030504040204" pitchFamily="34" charset="0"/>
                <a:cs typeface="Arial" panose="020B0604020202020204" pitchFamily="34" charset="0"/>
              </a:rPr>
              <a:t>Актуальность: </a:t>
            </a:r>
          </a:p>
          <a:p>
            <a:pPr marL="514350" indent="-514350">
              <a:lnSpc>
                <a:spcPct val="150000"/>
              </a:lnSpc>
            </a:pPr>
            <a:r>
              <a:rPr lang="ru-RU" sz="2000" dirty="0" smtClean="0">
                <a:ea typeface="Tahoma" panose="020B0604030504040204" pitchFamily="34" charset="0"/>
                <a:cs typeface="Arial" panose="020B0604020202020204" pitchFamily="34" charset="0"/>
              </a:rPr>
              <a:t>В УМК недостачное количество заданий, которые могут использоваться на уроках английского языка для реальной жизни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0185" y="534061"/>
            <a:ext cx="6203743" cy="10772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Навыки функциональной грамотности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9096" y="3264444"/>
            <a:ext cx="782769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ru-RU" sz="2000" i="1" dirty="0" smtClean="0">
                <a:ea typeface="Tahoma" panose="020B0604030504040204" pitchFamily="34" charset="0"/>
                <a:cs typeface="Arial" panose="020B0604020202020204" pitchFamily="34" charset="0"/>
              </a:rPr>
              <a:t>Проблема: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ea typeface="Tahoma" panose="020B0604030504040204" pitchFamily="34" charset="0"/>
                <a:cs typeface="Arial" panose="020B0604020202020204" pitchFamily="34" charset="0"/>
              </a:rPr>
              <a:t>учащиеся</a:t>
            </a:r>
            <a:r>
              <a:rPr lang="ru-RU" sz="2000" dirty="0" smtClean="0"/>
              <a:t> не знают значений многих слов;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не могут расшифровать аббревиатуры</a:t>
            </a:r>
            <a:r>
              <a:rPr lang="ru-RU" sz="2000" dirty="0" smtClean="0"/>
              <a:t>;</a:t>
            </a:r>
            <a:endParaRPr lang="en-US" sz="2000" dirty="0" smtClean="0"/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читают </a:t>
            </a:r>
            <a:r>
              <a:rPr lang="ru-RU" sz="2000" dirty="0" smtClean="0"/>
              <a:t>поверхностно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ea typeface="Tahoma" panose="020B0604030504040204" pitchFamily="34" charset="0"/>
                <a:cs typeface="Arial" panose="020B0604020202020204" pitchFamily="34" charset="0"/>
              </a:rPr>
              <a:t>не могут перенести знания и умения с одной области на другую.</a:t>
            </a:r>
          </a:p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2845" y="1679744"/>
            <a:ext cx="782769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ea typeface="Tahoma" panose="020B0604030504040204" pitchFamily="34" charset="0"/>
                <a:cs typeface="Arial" panose="020B0604020202020204" pitchFamily="34" charset="0"/>
              </a:rPr>
              <a:t>н</a:t>
            </a:r>
            <a:r>
              <a:rPr lang="ru-RU" sz="2400" dirty="0" smtClean="0">
                <a:ea typeface="Tahoma" panose="020B0604030504040204" pitchFamily="34" charset="0"/>
                <a:cs typeface="Arial" panose="020B0604020202020204" pitchFamily="34" charset="0"/>
              </a:rPr>
              <a:t>айти  </a:t>
            </a:r>
            <a:r>
              <a:rPr lang="ru-RU" sz="2400" dirty="0" smtClean="0">
                <a:ea typeface="Tahoma" panose="020B0604030504040204" pitchFamily="34" charset="0"/>
                <a:cs typeface="Arial" panose="020B0604020202020204" pitchFamily="34" charset="0"/>
              </a:rPr>
              <a:t>приложение или сайт для </a:t>
            </a:r>
            <a:r>
              <a:rPr lang="ru-RU" sz="2400" dirty="0" smtClean="0">
                <a:ea typeface="Tahoma" panose="020B0604030504040204" pitchFamily="34" charset="0"/>
                <a:cs typeface="Arial" panose="020B0604020202020204" pitchFamily="34" charset="0"/>
              </a:rPr>
              <a:t>учеников;</a:t>
            </a:r>
            <a:endParaRPr lang="ru-RU" sz="2400" dirty="0" smtClean="0"/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ea typeface="Tahoma" panose="020B0604030504040204" pitchFamily="34" charset="0"/>
                <a:cs typeface="Arial" panose="020B0604020202020204" pitchFamily="34" charset="0"/>
              </a:rPr>
              <a:t>с</a:t>
            </a:r>
            <a:r>
              <a:rPr lang="ru-RU" sz="2400" dirty="0" smtClean="0">
                <a:ea typeface="Tahoma" panose="020B0604030504040204" pitchFamily="34" charset="0"/>
                <a:cs typeface="Arial" panose="020B0604020202020204" pitchFamily="34" charset="0"/>
              </a:rPr>
              <a:t>оздать </a:t>
            </a:r>
            <a:r>
              <a:rPr lang="ru-RU" sz="2400" dirty="0" smtClean="0">
                <a:ea typeface="Tahoma" panose="020B0604030504040204" pitchFamily="34" charset="0"/>
                <a:cs typeface="Arial" panose="020B0604020202020204" pitchFamily="34" charset="0"/>
              </a:rPr>
              <a:t>быстрые, но понятные и эффективные упражнения для отработки послетекстовых этапов </a:t>
            </a:r>
            <a:r>
              <a:rPr lang="ru-RU" sz="2400" dirty="0" smtClean="0">
                <a:ea typeface="Tahoma" panose="020B0604030504040204" pitchFamily="34" charset="0"/>
                <a:cs typeface="Arial" panose="020B0604020202020204" pitchFamily="34" charset="0"/>
              </a:rPr>
              <a:t>чтения;</a:t>
            </a:r>
            <a:endParaRPr lang="ru-RU" sz="2400" dirty="0" smtClean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ea typeface="Tahoma" panose="020B0604030504040204" pitchFamily="34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ea typeface="Tahoma" panose="020B0604030504040204" pitchFamily="34" charset="0"/>
                <a:cs typeface="Arial" panose="020B0604020202020204" pitchFamily="34" charset="0"/>
              </a:rPr>
              <a:t>ценить эффективность</a:t>
            </a:r>
            <a:r>
              <a:rPr lang="en-US" sz="2400" dirty="0" smtClean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ea typeface="Tahoma" panose="020B0604030504040204" pitchFamily="34" charset="0"/>
                <a:cs typeface="Arial" panose="020B0604020202020204" pitchFamily="34" charset="0"/>
              </a:rPr>
              <a:t>упражнений и представить в виде таблицы</a:t>
            </a:r>
            <a:r>
              <a:rPr lang="ru-RU" sz="2400" i="1" dirty="0" smtClean="0"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ru-RU" sz="2400" i="1" dirty="0" smtClean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endParaRPr lang="ru-RU" sz="2000" dirty="0" smtClean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7886" y="470262"/>
            <a:ext cx="3461657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a typeface="Tahoma" panose="020B0604030504040204" pitchFamily="34" charset="0"/>
                <a:cs typeface="Arial" panose="020B0604020202020204" pitchFamily="34" charset="0"/>
              </a:rPr>
              <a:t>Задачи: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1562" y="624536"/>
            <a:ext cx="8066528" cy="138499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ru-RU" sz="2800" dirty="0" smtClean="0"/>
              <a:t>При отборе текстов необходимо руководствоваться следующими критериями</a:t>
            </a:r>
            <a:r>
              <a:rPr lang="ru-RU" sz="2800" dirty="0" smtClean="0">
                <a:latin typeface="+mj-lt"/>
              </a:rPr>
              <a:t>:</a:t>
            </a:r>
            <a:endParaRPr lang="ru-RU" sz="2800" dirty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одержимое 6"/>
          <p:cNvSpPr txBox="1">
            <a:spLocks/>
          </p:cNvSpPr>
          <p:nvPr/>
        </p:nvSpPr>
        <p:spPr>
          <a:xfrm>
            <a:off x="666357" y="2633172"/>
            <a:ext cx="7886700" cy="39114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актуальность текста для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учащихся;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учет возрастных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особенностей;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наличие новой (для учащихся) информации;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наличие фактов, понятий,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имен.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3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66" t="830" r="6793" b="18930"/>
          <a:stretch/>
        </p:blipFill>
        <p:spPr>
          <a:xfrm>
            <a:off x="232011" y="197892"/>
            <a:ext cx="5254388" cy="59299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55531" cy="6341648"/>
          </a:xfrm>
        </p:spPr>
      </p:pic>
    </p:spTree>
    <p:extLst>
      <p:ext uri="{BB962C8B-B14F-4D97-AF65-F5344CB8AC3E}">
        <p14:creationId xmlns="" xmlns:p14="http://schemas.microsoft.com/office/powerpoint/2010/main" val="297765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Vocabulary</a:t>
            </a:r>
            <a:endParaRPr lang="ru-RU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49868103"/>
              </p:ext>
            </p:extLst>
          </p:nvPr>
        </p:nvGraphicFramePr>
        <p:xfrm>
          <a:off x="628650" y="1516532"/>
          <a:ext cx="78867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Symptom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Sick 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Недомогание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Giddy 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Головокружения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Headache 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Головная боль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Sore throat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 в горле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Flu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Грипп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Prescription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Рекомендации</a:t>
                      </a:r>
                      <a:r>
                        <a:rPr lang="ru-RU" baseline="0" dirty="0" smtClean="0"/>
                        <a:t> врача (рецепт)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Pills and mixture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Таблетки и сироп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778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248" y="4438491"/>
            <a:ext cx="2303121" cy="23031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65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37906" y="3689641"/>
            <a:ext cx="1822714" cy="1449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 dirty="0" smtClean="0"/>
              <a:t>Toothache</a:t>
            </a:r>
            <a:endParaRPr lang="ru-RU" sz="2400" b="1" dirty="0"/>
          </a:p>
          <a:p>
            <a:pPr>
              <a:defRPr/>
            </a:pPr>
            <a:r>
              <a:rPr lang="en-US" sz="2400" b="1" dirty="0" smtClean="0"/>
              <a:t>Fever</a:t>
            </a:r>
            <a:endParaRPr lang="ru-RU" sz="2400" b="1" dirty="0"/>
          </a:p>
          <a:p>
            <a:pPr>
              <a:defRPr/>
            </a:pPr>
            <a:r>
              <a:rPr lang="en-US" sz="2400" b="1" dirty="0" smtClean="0"/>
              <a:t>Cavity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5141" y="1005679"/>
            <a:ext cx="1323975" cy="24860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303671" y="3689640"/>
            <a:ext cx="1746914" cy="2117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 dirty="0" smtClean="0"/>
              <a:t>Earache</a:t>
            </a:r>
          </a:p>
          <a:p>
            <a:pPr>
              <a:defRPr/>
            </a:pPr>
            <a:r>
              <a:rPr lang="en-US" sz="2400" b="1" dirty="0" smtClean="0"/>
              <a:t>Sore throat</a:t>
            </a:r>
          </a:p>
          <a:p>
            <a:pPr>
              <a:defRPr/>
            </a:pPr>
            <a:r>
              <a:rPr lang="en-US" sz="2400" b="1" dirty="0" smtClean="0"/>
              <a:t>Runny nose</a:t>
            </a:r>
          </a:p>
          <a:p>
            <a:pPr>
              <a:defRPr/>
            </a:pPr>
            <a:r>
              <a:rPr lang="en-US" sz="2400" b="1" dirty="0" smtClean="0"/>
              <a:t>Bloody nose</a:t>
            </a:r>
          </a:p>
          <a:p>
            <a:pPr>
              <a:defRPr/>
            </a:pPr>
            <a:r>
              <a:rPr lang="en-US" sz="2400" b="1" dirty="0" smtClean="0"/>
              <a:t>Laryngitis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1730" y="2481196"/>
            <a:ext cx="1666875" cy="26574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56277" y="3491704"/>
            <a:ext cx="2004668" cy="3325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 dirty="0" smtClean="0"/>
              <a:t>Headache</a:t>
            </a:r>
            <a:endParaRPr lang="ru-RU" sz="2400" b="1" dirty="0"/>
          </a:p>
          <a:p>
            <a:pPr>
              <a:defRPr/>
            </a:pPr>
            <a:r>
              <a:rPr lang="en-US" sz="2400" b="1" dirty="0" smtClean="0"/>
              <a:t>Fever</a:t>
            </a:r>
            <a:endParaRPr lang="ru-RU" sz="2400" b="1" dirty="0"/>
          </a:p>
          <a:p>
            <a:pPr>
              <a:defRPr/>
            </a:pPr>
            <a:r>
              <a:rPr lang="en-US" sz="2400" b="1" dirty="0" smtClean="0"/>
              <a:t>Cold</a:t>
            </a:r>
          </a:p>
          <a:p>
            <a:pPr>
              <a:defRPr/>
            </a:pPr>
            <a:r>
              <a:rPr lang="en-US" sz="2400" b="1" dirty="0" smtClean="0"/>
              <a:t>Chills</a:t>
            </a:r>
          </a:p>
          <a:p>
            <a:pPr>
              <a:defRPr/>
            </a:pPr>
            <a:r>
              <a:rPr lang="en-US" sz="2400" b="1" dirty="0" smtClean="0"/>
              <a:t>Cramps</a:t>
            </a:r>
          </a:p>
          <a:p>
            <a:pPr>
              <a:defRPr/>
            </a:pPr>
            <a:r>
              <a:rPr lang="en-US" sz="2400" b="1" dirty="0" smtClean="0"/>
              <a:t>Stomachache</a:t>
            </a:r>
          </a:p>
          <a:p>
            <a:pPr>
              <a:defRPr/>
            </a:pPr>
            <a:endParaRPr lang="en-US" sz="2400" b="1" dirty="0" smtClean="0"/>
          </a:p>
          <a:p>
            <a:pPr>
              <a:defRPr/>
            </a:pPr>
            <a:endParaRPr lang="en-US" sz="24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72187" y="293961"/>
            <a:ext cx="1812733" cy="3197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906" y="293961"/>
            <a:ext cx="4862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D8697"/>
                </a:solidFill>
              </a:rPr>
              <a:t>If you have these symptoms, you should visit… </a:t>
            </a:r>
            <a:endParaRPr lang="ru-RU" sz="2800" i="1" dirty="0">
              <a:solidFill>
                <a:srgbClr val="0D869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12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1089</TotalTime>
  <Words>399</Words>
  <Application>Microsoft Office PowerPoint</Application>
  <PresentationFormat>Экран (4:3)</PresentationFormat>
  <Paragraphs>109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Vocabulary</vt:lpstr>
      <vt:lpstr>Слайд 9</vt:lpstr>
      <vt:lpstr>Слайд 10</vt:lpstr>
      <vt:lpstr>Слайд 11</vt:lpstr>
      <vt:lpstr>Guess the doctor</vt:lpstr>
      <vt:lpstr>Guess the doctor</vt:lpstr>
      <vt:lpstr>www.Learningapps.org </vt:lpstr>
      <vt:lpstr>Слайд 15</vt:lpstr>
      <vt:lpstr>Слайд 16</vt:lpstr>
      <vt:lpstr>Слайд 17</vt:lpstr>
      <vt:lpstr>Слайд 18</vt:lpstr>
      <vt:lpstr>Слайд 19</vt:lpstr>
      <vt:lpstr>Мониторинг динамики качества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Дом</cp:lastModifiedBy>
  <cp:revision>153</cp:revision>
  <dcterms:created xsi:type="dcterms:W3CDTF">2013-11-19T05:52:05Z</dcterms:created>
  <dcterms:modified xsi:type="dcterms:W3CDTF">2020-03-22T06:36:40Z</dcterms:modified>
</cp:coreProperties>
</file>