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455" autoAdjust="0"/>
  </p:normalViewPr>
  <p:slideViewPr>
    <p:cSldViewPr>
      <p:cViewPr>
        <p:scale>
          <a:sx n="60" d="100"/>
          <a:sy n="60" d="100"/>
        </p:scale>
        <p:origin x="-1656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0A920-DDD2-4EE1-A665-1DA5021BFDDC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48183-7CE1-4925-830E-5DD0F690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7898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://www.matem96.ru/primer/primer_terver11_clip_image024.gif" TargetMode="Externa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5" Type="http://schemas.openxmlformats.org/officeDocument/2006/relationships/image" Target="http://www.matem96.ru/primer/primer_terver11_clip_image026.gif" TargetMode="External"/><Relationship Id="rId4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http://edu.dvgups.ru/METDOC/ENF/VMATEM/SEMESTR4/4.1.files/image004.gif" TargetMode="Externa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http://edu.dvgups.ru/METDOC/ENF/VMATEM/SEMESTR4/4.1.files/image008.gif" TargetMode="External"/><Relationship Id="rId4" Type="http://schemas.openxmlformats.org/officeDocument/2006/relationships/image" Target="../media/image29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ru.wikipedia.org/wiki/%D0%A4%D0%B0%D0%B9%D0%BB:Gottfried_Wilhelm_von_Leibniz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Основные понятия комбинаторики.</a:t>
            </a:r>
            <a:br>
              <a:rPr lang="ru-RU" sz="3600" dirty="0" smtClean="0"/>
            </a:br>
            <a:r>
              <a:rPr lang="ru-RU" sz="3200" dirty="0" smtClean="0"/>
              <a:t>Размещения, перестановки, сочетания.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5157192"/>
            <a:ext cx="5114778" cy="110124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Подготовила преподаватель математики: </a:t>
            </a:r>
          </a:p>
          <a:p>
            <a:r>
              <a:rPr lang="ru-RU" sz="1600" dirty="0" smtClean="0"/>
              <a:t>Поволоцкая О.Н</a:t>
            </a:r>
            <a:r>
              <a:rPr lang="ru-RU" sz="1400" dirty="0" smtClean="0"/>
              <a:t>. </a:t>
            </a:r>
            <a:endParaRPr lang="ru-RU" sz="1400" dirty="0"/>
          </a:p>
        </p:txBody>
      </p:sp>
      <p:pic>
        <p:nvPicPr>
          <p:cNvPr id="1026" name="Picture 2" descr="C:\Users\K55\Desktop\24467713-learning-and-education-school-concept-with-a-yellow-pencil-in-the-shape-of-a-human-head-with-read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2"/>
            <a:ext cx="2682330" cy="376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K55\Desktop\45521358-children-and-math-game-illustr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599" y="3789040"/>
            <a:ext cx="2754929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0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2053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600" dirty="0"/>
              <a:t>Отметим, что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                                       </a:t>
            </a:r>
            <a:r>
              <a:rPr lang="ru-RU" sz="3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3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!=</a:t>
            </a:r>
            <a:r>
              <a:rPr lang="ru-RU" sz="3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1800" dirty="0">
                <a:solidFill>
                  <a:srgbClr val="C00000"/>
                </a:solidFill>
              </a:rPr>
              <a:t>Примеры: </a:t>
            </a:r>
            <a:r>
              <a:rPr lang="ru-RU" sz="2400" dirty="0">
                <a:solidFill>
                  <a:srgbClr val="C00000"/>
                </a:solidFill>
              </a:rPr>
              <a:t/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1!=1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2!=1*2=2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3!=1*2*3=6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4!=1*2*3*4=24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5!=1*2*3*4*5=120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6!=1*2*3*4*5*6=720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7!=1*2*3*4*5*6*7=5040</a:t>
            </a:r>
            <a:r>
              <a:rPr lang="ru-RU" sz="2400" dirty="0">
                <a:solidFill>
                  <a:srgbClr val="C00000"/>
                </a:solidFill>
              </a:rPr>
              <a:t/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400" dirty="0">
                <a:solidFill>
                  <a:srgbClr val="C00000"/>
                </a:solidFill>
              </a:rPr>
              <a:t>………………</a:t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3!=1*2*3=2!*3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5!=1*2*3*4*5=3!*4*5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5!=4!*5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970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20040"/>
            <a:ext cx="4680520" cy="55572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</a:t>
            </a:r>
            <a:r>
              <a:rPr lang="en-US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Вычислите</a:t>
            </a:r>
            <a:r>
              <a:rPr lang="ru-RU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5!+4</a:t>
            </a:r>
            <a:r>
              <a:rPr lang="ru-RU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05064"/>
            <a:ext cx="1527204" cy="105207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1384986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0689"/>
            <a:ext cx="648072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Перестановки.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Перестановками  </a:t>
            </a:r>
            <a:r>
              <a:rPr lang="ru-RU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элементов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называются такие соединения  из всех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элементов, которые отличаются друг от друга порядком расположения элементов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перестановок из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элементов обозначается символом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вычисляется по        формуле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5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 n!</a:t>
            </a:r>
          </a:p>
        </p:txBody>
      </p:sp>
    </p:spTree>
    <p:extLst>
      <p:ext uri="{BB962C8B-B14F-4D97-AF65-F5344CB8AC3E}">
        <p14:creationId xmlns:p14="http://schemas.microsoft.com/office/powerpoint/2010/main" val="7457777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908720"/>
            <a:ext cx="6120680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Известно</a:t>
            </a:r>
            <a:r>
              <a:rPr lang="ru-RU" sz="2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что т</a:t>
            </a:r>
            <a:r>
              <a:rPr lang="ru-RU" sz="2800" i="1" dirty="0">
                <a:latin typeface="Times New Roman"/>
                <a:ea typeface="Times New Roman"/>
                <a:cs typeface="Times New Roman"/>
              </a:rPr>
              <a:t>уристическая фирма планирует посещение туристами в Италии трех городов: Венеции, Рима и Флоренции. Сколько существует вариантов такого маршрута</a:t>
            </a:r>
            <a:r>
              <a:rPr lang="ru-RU" sz="2800" i="1" dirty="0" smtClean="0">
                <a:latin typeface="Times New Roman"/>
                <a:ea typeface="Times New Roman"/>
                <a:cs typeface="Times New Roman"/>
              </a:rPr>
              <a:t>?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i="1" dirty="0" smtClean="0">
                <a:latin typeface="Times New Roman"/>
                <a:ea typeface="Times New Roman"/>
                <a:cs typeface="Times New Roman"/>
              </a:rPr>
              <a:t>Решение: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Palatino Linotype"/>
                <a:ea typeface="Times New Roman"/>
                <a:cs typeface="Times New Roman"/>
              </a:rPr>
              <a:t>P</a:t>
            </a:r>
            <a:r>
              <a:rPr lang="ru-RU" sz="2800" baseline="-25000" dirty="0">
                <a:solidFill>
                  <a:srgbClr val="000000"/>
                </a:solidFill>
                <a:latin typeface="Palatino Linotype"/>
                <a:ea typeface="Times New Roman"/>
                <a:cs typeface="Times New Roman"/>
              </a:rPr>
              <a:t>n</a:t>
            </a:r>
            <a:r>
              <a:rPr lang="ru-RU" sz="2800" dirty="0">
                <a:solidFill>
                  <a:srgbClr val="000000"/>
                </a:solidFill>
                <a:latin typeface="Palatino Linotype"/>
                <a:ea typeface="Times New Roman"/>
                <a:cs typeface="Times New Roman"/>
              </a:rPr>
              <a:t> = n!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= 3! = 1*2*3=6 (способов)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Ответ: 6 способов.</a:t>
            </a:r>
            <a:endParaRPr lang="ru-RU" sz="28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713947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755576" y="404664"/>
                <a:ext cx="7056784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Размещения. </a:t>
                </a:r>
              </a:p>
              <a:p>
                <a:r>
                  <a:rPr lang="ru-RU" sz="28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Размещениями</a:t>
                </a:r>
                <a:r>
                  <a:rPr lang="ru-RU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из</a:t>
                </a:r>
                <a:r>
                  <a:rPr lang="ru-RU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ru-RU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элементов по 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каждом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называются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такие соединения, которые отличаются друг от друга либо самими элементами (хотя бы одним), либо порядком их расположения</a:t>
                </a:r>
                <a:r>
                  <a:rPr lang="ru-RU" sz="2400" dirty="0"/>
                  <a:t>. </a:t>
                </a:r>
                <a:r>
                  <a:rPr lang="ru-RU" sz="2400" dirty="0" smtClean="0"/>
                  <a:t> Обозначается</a:t>
                </a:r>
                <a:r>
                  <a:rPr lang="en-US" sz="2400" dirty="0" smtClean="0"/>
                  <a:t> A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sz="1600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en-US" sz="1600" b="0" i="1" smtClean="0">
                              <a:latin typeface="Cambria Math"/>
                            </a:rPr>
                            <m:t>𝑚</m:t>
                          </m:r>
                        </m:e>
                      </m:mr>
                      <m:m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𝑛</m:t>
                          </m:r>
                        </m:e>
                      </m:mr>
                    </m:m>
                  </m:oMath>
                </a14:m>
                <a:endParaRPr lang="ru-RU" sz="1600" dirty="0" smtClean="0"/>
              </a:p>
              <a:p>
                <a:endParaRPr lang="ru-RU" sz="24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404664"/>
                <a:ext cx="7056784" cy="3046988"/>
              </a:xfrm>
              <a:prstGeom prst="rect">
                <a:avLst/>
              </a:prstGeom>
              <a:blipFill rotWithShape="1">
                <a:blip r:embed="rId2"/>
                <a:stretch>
                  <a:fillRect l="-1813" t="-2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645024"/>
            <a:ext cx="36861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2101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matem96.ru/primer/primer_terver11_clip_image024.gif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60109"/>
            <a:ext cx="1470415" cy="536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1" descr="http://www.matem96.ru/primer/primer_terver11_clip_image026.gif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3645024"/>
            <a:ext cx="5184576" cy="142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755576" y="643523"/>
            <a:ext cx="72008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Пример.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Сколько различных двузначных чисел можно составить из множества цифр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4679" y="2200196"/>
            <a:ext cx="7785721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причем так, чтобы цифры числа были разли</a:t>
            </a:r>
            <a:r>
              <a:rPr lang="ru-RU" alt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ны?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Решение: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b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7089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27584" y="764704"/>
                <a:ext cx="7056784" cy="25237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Сочетания.</a:t>
                </a:r>
              </a:p>
              <a:p>
                <a:r>
                  <a:rPr lang="ru-RU" sz="2800" dirty="0" smtClean="0">
                    <a:solidFill>
                      <a:srgbClr val="FF0000"/>
                    </a:solidFill>
                    <a:latin typeface="Times New Roman"/>
                    <a:ea typeface="Times New Roman"/>
                  </a:rPr>
                  <a:t>Сочетаниями </a:t>
                </a:r>
                <a:r>
                  <a:rPr lang="ru-RU" sz="2800" dirty="0">
                    <a:solidFill>
                      <a:srgbClr val="FF0000"/>
                    </a:solidFill>
                    <a:latin typeface="Times New Roman"/>
                    <a:ea typeface="Times New Roman"/>
                  </a:rPr>
                  <a:t>из 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/>
                    <a:ea typeface="Times New Roman"/>
                  </a:rPr>
                  <a:t>n</a:t>
                </a:r>
                <a:r>
                  <a:rPr lang="ru-RU" sz="2800" dirty="0">
                    <a:solidFill>
                      <a:srgbClr val="FF0000"/>
                    </a:solidFill>
                    <a:latin typeface="Times New Roman"/>
                    <a:ea typeface="Times New Roman"/>
                  </a:rPr>
                  <a:t> элементов по  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Times New Roman"/>
                    <a:ea typeface="Times New Roman"/>
                  </a:rPr>
                  <a:t>m</a:t>
                </a:r>
                <a:r>
                  <a:rPr lang="en-US" sz="2800" dirty="0" smtClean="0">
                    <a:latin typeface="Times New Roman"/>
                    <a:ea typeface="Times New Roman"/>
                  </a:rPr>
                  <a:t> </a:t>
                </a:r>
                <a:r>
                  <a:rPr lang="ru-RU" sz="2800" dirty="0">
                    <a:latin typeface="Times New Roman"/>
                    <a:ea typeface="Times New Roman"/>
                  </a:rPr>
                  <a:t>в каждом называются такие соединения, которые отличаются друг от друга хотя бы одним элементом.</a:t>
                </a:r>
                <a:r>
                  <a:rPr lang="ru-RU" sz="2800" dirty="0">
                    <a:solidFill>
                      <a:srgbClr val="000000"/>
                    </a:solidFill>
                    <a:latin typeface="Times"/>
                    <a:ea typeface="Times New Roman"/>
                    <a:cs typeface="Times New Roman"/>
                  </a:rPr>
                  <a:t> </a:t>
                </a:r>
                <a:r>
                  <a:rPr lang="ru-RU" sz="2000" dirty="0">
                    <a:solidFill>
                      <a:srgbClr val="000000"/>
                    </a:solidFill>
                    <a:latin typeface="Times"/>
                    <a:ea typeface="Times New Roman"/>
                    <a:cs typeface="Times New Roman"/>
                  </a:rPr>
                  <a:t>Количество сочетаний обозначается </a:t>
                </a:r>
                <a:r>
                  <a:rPr lang="en-US" sz="1600" dirty="0" smtClean="0">
                    <a:solidFill>
                      <a:srgbClr val="000000"/>
                    </a:solidFill>
                    <a:latin typeface="Times"/>
                    <a:ea typeface="Times New Roman"/>
                    <a:cs typeface="Times New Roman"/>
                  </a:rPr>
                  <a:t> 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"/>
                    <a:ea typeface="Times New Roman"/>
                    <a:cs typeface="Times New Roman"/>
                  </a:rPr>
                  <a:t>C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sz="1600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/>
                            </a:rPr>
                            <m:t>𝑚</m:t>
                          </m:r>
                        </m:e>
                      </m:mr>
                      <m:mr>
                        <m:e>
                          <m: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/>
                            </a:rPr>
                            <m:t>𝑛</m:t>
                          </m:r>
                        </m:e>
                      </m:mr>
                    </m:m>
                  </m:oMath>
                </a14:m>
                <a:endParaRPr lang="en-US" dirty="0" smtClean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764704"/>
                <a:ext cx="7056784" cy="2523768"/>
              </a:xfrm>
              <a:prstGeom prst="rect">
                <a:avLst/>
              </a:prstGeom>
              <a:blipFill rotWithShape="1">
                <a:blip r:embed="rId2"/>
                <a:stretch>
                  <a:fillRect l="-1815" t="-2415" r="-12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878600"/>
            <a:ext cx="3672408" cy="1561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7592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6768752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адача.</a:t>
            </a:r>
            <a:endParaRPr lang="ru-RU" sz="24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ящике находится 15 деталей. Сколькими способами можно взять 4 детали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Решение:</a:t>
            </a:r>
            <a:endParaRPr lang="ru-RU" sz="24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12290" name="Picture 2" descr="zadachi_po_kombinatorike_primery_reshenij_clip_image0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71"/>
          <a:stretch>
            <a:fillRect/>
          </a:stretch>
        </p:blipFill>
        <p:spPr bwMode="auto">
          <a:xfrm>
            <a:off x="546889" y="2924944"/>
            <a:ext cx="3593063" cy="903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zadachi_po_kombinatorike_primery_reshenij_clip_image0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0"/>
          <a:stretch>
            <a:fillRect/>
          </a:stretch>
        </p:blipFill>
        <p:spPr bwMode="auto">
          <a:xfrm>
            <a:off x="546889" y="4416209"/>
            <a:ext cx="6905431" cy="809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2417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3333CC"/>
                </a:solidFill>
                <a:latin typeface="Times New Roman"/>
                <a:ea typeface="Times New Roman"/>
              </a:rPr>
              <a:t>Решение простейших комбинаторных задач</a:t>
            </a:r>
            <a:endParaRPr lang="ru-RU" sz="2400" b="1" dirty="0">
              <a:solidFill>
                <a:srgbClr val="33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6539" y="1340768"/>
            <a:ext cx="6246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Сколькими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способами можно рассадить 5 человек за столом?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6539" y="2492896"/>
            <a:ext cx="6246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студенческой группе 23 человека. Сколькими способами можно выбрать старосту и его заместителя?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6539" y="4021613"/>
            <a:ext cx="6246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Сколькими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способами из колоды в 36 карт можно выбрать 3 карты?</a:t>
            </a:r>
          </a:p>
        </p:txBody>
      </p:sp>
    </p:spTree>
    <p:extLst>
      <p:ext uri="{BB962C8B-B14F-4D97-AF65-F5344CB8AC3E}">
        <p14:creationId xmlns:p14="http://schemas.microsoft.com/office/powerpoint/2010/main" val="12493818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81077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Проверьте</a:t>
            </a:r>
            <a:r>
              <a:rPr lang="ru-RU" sz="2400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верно, ли решены задачи:</a:t>
            </a:r>
            <a:r>
              <a:rPr lang="ru-RU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33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54148" y="742742"/>
            <a:ext cx="65156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Сколькими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способами из восьми человек можно избрать комиссию, состоящую из пяти членов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dirty="0" smtClean="0"/>
              <a:t>Решение: </a:t>
            </a:r>
            <a:endParaRPr lang="ru-RU" dirty="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100156"/>
            <a:ext cx="14689631" cy="82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3105835"/>
            <a:ext cx="676875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Сколько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четырехбуквенных слов можно образовать из букв слова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сапфир?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37112"/>
            <a:ext cx="900100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K55\Desktop\43152200-wunderkind-little-girl-schoolgirl-with-a-book-from-the-blackboard-with-physical-formula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563" y="4196443"/>
            <a:ext cx="3404765" cy="229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09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260648"/>
            <a:ext cx="6745560" cy="489654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«Число, положение и комбинация -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три взаимно пересекающиеся,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но различные сферы мысли,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к которым можно отнести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все математические идеи»                                                                                                             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математик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Джеймс Джозеф Сильвестр </a:t>
            </a:r>
            <a:b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   (1814-1897</a:t>
            </a:r>
            <a:r>
              <a:rPr lang="ru-RU" sz="1800" i="1" dirty="0"/>
              <a:t>)</a:t>
            </a:r>
            <a:endParaRPr lang="ru-RU" sz="1800" dirty="0"/>
          </a:p>
        </p:txBody>
      </p:sp>
      <p:pic>
        <p:nvPicPr>
          <p:cNvPr id="2052" name="Picture 4" descr="C:\Users\K55\Desktop\18172572-brain-full-of-numbers-memory-loss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1511"/>
            <a:ext cx="3096344" cy="263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99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268760"/>
            <a:ext cx="7056784" cy="2069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595630" algn="l"/>
              </a:tabLst>
            </a:pPr>
            <a:r>
              <a:rPr lang="ru-RU" sz="28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Самостоятельная работа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595630" algn="l"/>
              </a:tabLst>
            </a:pPr>
            <a:endParaRPr lang="ru-RU" dirty="0"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595630" algn="l"/>
              </a:tabLst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1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вариант.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Сколько различных четырехзначных чисел можно составить из цифр 1, 2, 3, 4, 5, 6?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005064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	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10 студентов. Сколькими способами можно выбрать из этой группы троих студентов для участия в конференции?</a:t>
            </a:r>
          </a:p>
        </p:txBody>
      </p:sp>
      <p:pic>
        <p:nvPicPr>
          <p:cNvPr id="1026" name="Picture 2" descr="C:\Users\K55\Desktop\18146312-illustration-of-boy-and-girl-kids-holding-a-large-bag-catching-abc-s-and-123-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326" y="188640"/>
            <a:ext cx="2460019" cy="157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312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14918" y="274768"/>
            <a:ext cx="631243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вариант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Решение.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Общее число комбинаций равно числу размещений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6 элементов по 4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1" name="Picture 1" descr="http://edu.dvgups.ru/METDOC/ENF/VMATEM/SEMESTR4/4.1.files/image004.gif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98366"/>
            <a:ext cx="2694082" cy="73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http://edu.dvgups.ru/METDOC/ENF/VMATEM/SEMESTR4/4.1.files/image008.gif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961" y="5589240"/>
            <a:ext cx="2653023" cy="74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 flipV="1">
            <a:off x="4211960" y="6076569"/>
            <a:ext cx="885596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=120</a:t>
            </a: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5807264"/>
            <a:ext cx="16932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Calibri"/>
                <a:ea typeface="Times New Roman"/>
                <a:cs typeface="Times New Roman"/>
              </a:rPr>
              <a:t>=120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783348"/>
            <a:ext cx="59584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 вариант</a:t>
            </a:r>
          </a:p>
          <a:p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Решение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Число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способов равно числу сочетаний из 10 элементов по 3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элемента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K55\Desktop\26193491-genius-girl-in-red-glasses-near-blackboard-with-formula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12829"/>
            <a:ext cx="3220863" cy="225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225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7200800" cy="405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3333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Продолжи одно из предложений:</a:t>
            </a:r>
          </a:p>
          <a:p>
            <a:pPr>
              <a:spcAft>
                <a:spcPts val="0"/>
              </a:spcAft>
            </a:pPr>
            <a:r>
              <a:rPr lang="ru-RU" sz="3600" i="1" dirty="0">
                <a:solidFill>
                  <a:srgbClr val="FF0000"/>
                </a:solidFill>
                <a:latin typeface="Times New Roman"/>
                <a:ea typeface="Times New Roman"/>
              </a:rPr>
              <a:t>“Мне понятно</a:t>
            </a:r>
            <a:r>
              <a:rPr lang="ru-RU" sz="3600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…</a:t>
            </a:r>
          </a:p>
          <a:p>
            <a:pPr>
              <a:spcAft>
                <a:spcPts val="0"/>
              </a:spcAft>
            </a:pPr>
            <a:endParaRPr lang="ru-RU" sz="36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i="1" dirty="0">
                <a:solidFill>
                  <a:srgbClr val="FF0000"/>
                </a:solidFill>
                <a:latin typeface="Times New Roman"/>
                <a:ea typeface="Times New Roman"/>
              </a:rPr>
              <a:t>“Я запомнил</a:t>
            </a:r>
            <a:r>
              <a:rPr lang="ru-RU" sz="3600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…</a:t>
            </a:r>
          </a:p>
          <a:p>
            <a:pPr>
              <a:spcAft>
                <a:spcPts val="0"/>
              </a:spcAft>
            </a:pPr>
            <a:endParaRPr lang="ru-RU" sz="36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i="1" dirty="0">
                <a:solidFill>
                  <a:srgbClr val="FF0000"/>
                </a:solidFill>
                <a:latin typeface="Times New Roman"/>
                <a:ea typeface="Times New Roman"/>
              </a:rPr>
              <a:t>“Мне на уроке</a:t>
            </a:r>
            <a:r>
              <a:rPr lang="ru-RU" sz="3600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…</a:t>
            </a:r>
          </a:p>
          <a:p>
            <a:pPr>
              <a:spcAft>
                <a:spcPts val="0"/>
              </a:spcAft>
            </a:pPr>
            <a:endParaRPr lang="ru-RU" sz="3600" dirty="0">
              <a:solidFill>
                <a:srgbClr val="FF0000"/>
              </a:solidFill>
              <a:latin typeface="Times New Roman"/>
              <a:ea typeface="Times New Roman"/>
            </a:endParaRPr>
          </a:p>
        </p:txBody>
      </p:sp>
      <p:pic>
        <p:nvPicPr>
          <p:cNvPr id="3074" name="Picture 2" descr="C:\Users\K55\Desktop\39209186-wunderkind-little-girl-schoolgirl-with-a-book-from-the-blackboard-with-physical-formula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17031"/>
            <a:ext cx="3701148" cy="261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381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028343"/>
            <a:ext cx="70567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задачу (дифференцированные задачи)</a:t>
            </a:r>
          </a:p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на «3»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различных четырехзначных чисел можно составить из цифр 2, 3, 5, 7.</a:t>
            </a:r>
          </a:p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«4»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Восемь студентов обменялись рукопожатиями. Сколько было рукопожатий?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Сколькими способами можно составить трехцветный полосатый флаг из пяти различных по цвету отрезков материи?</a:t>
            </a:r>
          </a:p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на «5»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словарей надо издать, чтобы можно было выполнять переводы с любого из шести языков на любой из них?</a:t>
            </a:r>
          </a:p>
        </p:txBody>
      </p:sp>
      <p:pic>
        <p:nvPicPr>
          <p:cNvPr id="3" name="Picture 1" descr="C:\Users\Зоя\Desktop\Безымянный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072" b="65044"/>
          <a:stretch>
            <a:fillRect/>
          </a:stretch>
        </p:blipFill>
        <p:spPr bwMode="auto">
          <a:xfrm>
            <a:off x="6068805" y="5589240"/>
            <a:ext cx="1719713" cy="104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35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3942184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Туристическая фирма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планирует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посещение туристами в Италии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трех 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городов: Венеции, Рима и Флоренции. Сколько существует вариантов такого маршрута?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</a:b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>
          <a:xfrm>
            <a:off x="683568" y="1159202"/>
            <a:ext cx="4392488" cy="4430037"/>
          </a:xfrm>
        </p:spPr>
      </p:sp>
      <p:pic>
        <p:nvPicPr>
          <p:cNvPr id="3074" name="Picture 2" descr="C:\Users\K55\Desktop\World___Italy_The_Colosseum_in_Rome_085512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21088"/>
            <a:ext cx="2232248" cy="139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55\Desktop\s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3312368" cy="145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K55\Desktop\current-branding-Coach-and-Group-1024x6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085185"/>
            <a:ext cx="2064110" cy="154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K55\Desktop\bazilika-santa-kroche_-florentsiy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327" y="2639544"/>
            <a:ext cx="2736304" cy="182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135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355160" cy="519719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Ф</a:t>
            </a:r>
            <a:r>
              <a:rPr lang="ru-RU" sz="3200" dirty="0" smtClean="0">
                <a:solidFill>
                  <a:schemeClr val="tx1"/>
                </a:solidFill>
              </a:rPr>
              <a:t> – Флоренция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В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- Венеция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Р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– </a:t>
            </a:r>
            <a:r>
              <a:rPr lang="ru-RU" sz="3200" dirty="0" smtClean="0">
                <a:solidFill>
                  <a:schemeClr val="tx1"/>
                </a:solidFill>
              </a:rPr>
              <a:t>Рим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3600" dirty="0">
                <a:solidFill>
                  <a:schemeClr val="tx1"/>
                </a:solidFill>
              </a:rPr>
              <a:t>Возможные комбинации:</a:t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b="0" dirty="0">
                <a:solidFill>
                  <a:schemeClr val="accent6">
                    <a:lumMod val="50000"/>
                  </a:schemeClr>
                </a:solidFill>
              </a:rPr>
              <a:t>ВРФ </a:t>
            </a:r>
            <a:r>
              <a:rPr lang="ru-RU" sz="3600" b="0" dirty="0" smtClean="0">
                <a:solidFill>
                  <a:schemeClr val="accent6">
                    <a:lumMod val="50000"/>
                  </a:schemeClr>
                </a:solidFill>
              </a:rPr>
              <a:t>  ВФР     РФВ    </a:t>
            </a:r>
            <a:r>
              <a:rPr lang="ru-RU" sz="3600" b="0" dirty="0">
                <a:solidFill>
                  <a:schemeClr val="accent6">
                    <a:lumMod val="50000"/>
                  </a:schemeClr>
                </a:solidFill>
              </a:rPr>
              <a:t>РВФ </a:t>
            </a:r>
            <a:r>
              <a:rPr lang="ru-RU" sz="3600" b="0" dirty="0" smtClean="0">
                <a:solidFill>
                  <a:schemeClr val="accent6">
                    <a:lumMod val="50000"/>
                  </a:schemeClr>
                </a:solidFill>
              </a:rPr>
              <a:t>   ФРВ    ФВР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448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277312"/>
          </a:xfrm>
        </p:spPr>
        <p:txBody>
          <a:bodyPr>
            <a:normAutofit/>
          </a:bodyPr>
          <a:lstStyle/>
          <a:p>
            <a:pPr marL="365760" lvl="0" indent="-283464">
              <a:spcBef>
                <a:spcPts val="600"/>
              </a:spcBef>
              <a:defRPr/>
            </a:pPr>
            <a:r>
              <a:rPr lang="ru-RU" dirty="0" smtClean="0"/>
              <a:t>          </a:t>
            </a:r>
            <a:r>
              <a:rPr lang="ru-RU" sz="4000" dirty="0" smtClean="0">
                <a:solidFill>
                  <a:srgbClr val="FF0000"/>
                </a:solidFill>
              </a:rPr>
              <a:t>Комбинаторика-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- это раздел математики, в котором </a:t>
            </a:r>
            <a:r>
              <a:rPr lang="ru-RU" sz="3200" b="0" cap="none" dirty="0" smtClean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решаются задачи на составление различных комбинаций.</a:t>
            </a:r>
            <a:r>
              <a:rPr lang="ru-RU" sz="32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9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                      </a:t>
            </a:r>
            <a:br>
              <a:rPr lang="ru-RU" sz="19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9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9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ru-RU" sz="24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- происходит от латинского слова </a:t>
            </a:r>
            <a:r>
              <a:rPr lang="ru-RU" sz="240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lang="en-US" sz="240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combina</a:t>
            </a:r>
            <a:r>
              <a:rPr lang="ru-RU" sz="240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», </a:t>
            </a:r>
            <a:r>
              <a:rPr lang="ru-RU" sz="24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что в переводе на русский означает – «сочетать», «соединять</a:t>
            </a:r>
            <a:r>
              <a:rPr lang="ru-RU" sz="2400" b="0" cap="none" dirty="0" smtClean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».</a:t>
            </a:r>
            <a:r>
              <a:rPr lang="ru-RU" sz="3200" b="0" cap="none" dirty="0" smtClean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0" cap="none" dirty="0" smtClean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0" cap="none" dirty="0">
                <a:ln>
                  <a:noFill/>
                </a:ln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1149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89116"/>
            <a:ext cx="5832648" cy="257833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alt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подсчитывали число различных комбинаций длинных и коротких слогов в стихотворных размерах,  занимались теорией фигурных чисел, изучали фигуры, которые можно составить из частей и т.д.</a:t>
            </a:r>
            <a:r>
              <a:rPr lang="ru-RU" altLang="ru-RU" sz="1400" dirty="0">
                <a:solidFill>
                  <a:srgbClr val="170906"/>
                </a:solidFill>
                <a:latin typeface="Cambria Math" pitchFamily="18" charset="0"/>
              </a:rPr>
              <a:t/>
            </a:r>
            <a:br>
              <a:rPr lang="ru-RU" altLang="ru-RU" sz="1400" dirty="0">
                <a:solidFill>
                  <a:srgbClr val="170906"/>
                </a:solidFill>
                <a:latin typeface="Cambria Math" pitchFamily="18" charset="0"/>
              </a:rPr>
            </a:br>
            <a:endParaRPr lang="ru-RU" sz="1400" dirty="0"/>
          </a:p>
        </p:txBody>
      </p:sp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683568" y="476672"/>
            <a:ext cx="28145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ambria Math" pitchFamily="18" charset="0"/>
              </a:rPr>
              <a:t>В Древней Греции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84784"/>
            <a:ext cx="2001306" cy="177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15" y="4365104"/>
            <a:ext cx="1457512" cy="2204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2867450"/>
            <a:ext cx="37567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latin typeface="Cambria Math" pitchFamily="18" charset="0"/>
              </a:rPr>
              <a:t>Со временем появились различные игры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latin typeface="Cambria Math" pitchFamily="18" charset="0"/>
              </a:rPr>
              <a:t>(нарды, карты, шашки, шахматы и т. д.)</a:t>
            </a:r>
            <a:endParaRPr lang="ru-RU" altLang="ru-RU" dirty="0">
              <a:latin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439849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latin typeface="Cambria Math" pitchFamily="18" charset="0"/>
              </a:rPr>
              <a:t>В каждой из этих игр приходилось рассматривать различные сочетания фигур, и выигрывал тот, кто их лучше изучал, знал выигрышные комбинации и умел избегать проигрышных.</a:t>
            </a:r>
            <a:endParaRPr lang="ru-RU" altLang="ru-RU" sz="2000" b="1" i="1" u="sng" dirty="0"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233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7428085" cy="557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7780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Портрет">
            <a:hlinkClick r:id="rId2" tooltip="Портрет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42963"/>
            <a:ext cx="14224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349500"/>
            <a:ext cx="4032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ambria Math" pitchFamily="18" charset="0"/>
              </a:rPr>
              <a:t>          </a:t>
            </a: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itchFamily="18" charset="0"/>
              </a:rPr>
              <a:t>Готфрид Вильгельм Лейбниц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itchFamily="18" charset="0"/>
              </a:rPr>
              <a:t>         (1.07.1646 - 14.11.1716)</a:t>
            </a: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326568" y="3140968"/>
            <a:ext cx="337911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Wingdings 2" pitchFamily="18" charset="2"/>
              <a:buNone/>
            </a:pPr>
            <a:r>
              <a:rPr lang="ru-RU" altLang="ru-RU" dirty="0" smtClean="0">
                <a:solidFill>
                  <a:srgbClr val="170906"/>
                </a:solidFill>
                <a:latin typeface="Cambria Math" pitchFamily="18" charset="0"/>
              </a:rPr>
              <a:t>Комбинаторику, как самостоятельный раздел математики первым стал рассматривать немецкий ученый Г. Лейбниц в своей работе «Об искусстве комбинаторики», опубликованной в 1666г. Он также впервые ввел термин «Комбинаторика».</a:t>
            </a:r>
          </a:p>
        </p:txBody>
      </p:sp>
      <p:pic>
        <p:nvPicPr>
          <p:cNvPr id="6" name="Picture 2" descr="Leonhard Euler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088" y="428624"/>
            <a:ext cx="1727224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7"/>
          <p:cNvSpPr>
            <a:spLocks noChangeArrowheads="1"/>
          </p:cNvSpPr>
          <p:nvPr/>
        </p:nvSpPr>
        <p:spPr bwMode="auto">
          <a:xfrm>
            <a:off x="4788024" y="2349500"/>
            <a:ext cx="316815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prstClr val="black"/>
                </a:solidFill>
                <a:latin typeface="Cambria Math" pitchFamily="18" charset="0"/>
              </a:rPr>
              <a:t>Леонард Эйлер(1707-1783)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2995613"/>
            <a:ext cx="39239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170906"/>
                </a:solidFill>
                <a:latin typeface="Cambria Math" pitchFamily="18" charset="0"/>
              </a:rPr>
              <a:t>рассматривал задачи о разбиении чисел, о паросочетаниях, циклических расстановках, о построении магических и латинских квадратов,</a:t>
            </a:r>
            <a:r>
              <a:rPr lang="ru-RU" altLang="ru-RU" dirty="0">
                <a:solidFill>
                  <a:prstClr val="black"/>
                </a:solidFill>
                <a:latin typeface="Cambria Math" pitchFamily="18" charset="0"/>
              </a:rPr>
              <a:t> </a:t>
            </a:r>
            <a:r>
              <a:rPr lang="ru-RU" altLang="ru-RU" dirty="0">
                <a:solidFill>
                  <a:srgbClr val="170906"/>
                </a:solidFill>
                <a:latin typeface="Cambria Math" pitchFamily="18" charset="0"/>
              </a:rPr>
              <a:t>положил начало совершенно новой области исследований, выросшей впоследствии в большую и важную науку—топологию, которая изучает общие свойства пространства и фигур. </a:t>
            </a:r>
            <a:endParaRPr lang="ru-RU" altLang="ru-RU" dirty="0">
              <a:solidFill>
                <a:prstClr val="black"/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635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000" dirty="0"/>
          </a:p>
        </p:txBody>
      </p:sp>
      <p:pic>
        <p:nvPicPr>
          <p:cNvPr id="6147" name="Picture 3" descr="C:\Users\K55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12497" cy="623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9376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140</TotalTime>
  <Words>620</Words>
  <Application>Microsoft Office PowerPoint</Application>
  <PresentationFormat>Экран (4:3)</PresentationFormat>
  <Paragraphs>86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Изящная</vt:lpstr>
      <vt:lpstr>Основные понятия комбинаторики. Размещения, перестановки, сочетания.</vt:lpstr>
      <vt:lpstr>Презентация PowerPoint</vt:lpstr>
      <vt:lpstr>Туристическая фирма  планирует посещение туристами в Италии трех  городов: Венеции, Рима и Флоренции. Сколько существует вариантов такого маршрута? </vt:lpstr>
      <vt:lpstr>Ф – Флоренция В - Венеция Р – Рим      Возможные комбинации: ВРФ   ВФР     РФВ    РВФ    ФРВ    ФВР    </vt:lpstr>
      <vt:lpstr>          Комбинаторика-   - это раздел математики, в котором решаются задачи на составление различных комбинаций.                                                            - происходит от латинского слова «combina», что в переводе на русский означает – «сочетать», «соединять».  </vt:lpstr>
      <vt:lpstr>подсчитывали число различных комбинаций длинных и коротких слогов в стихотворных размерах,  занимались теорией фигурных чисел, изучали фигуры, которые можно составить из частей и т.д. </vt:lpstr>
      <vt:lpstr>Презентация PowerPoint</vt:lpstr>
      <vt:lpstr>Презентация PowerPoint</vt:lpstr>
      <vt:lpstr>Презентация PowerPoint</vt:lpstr>
      <vt:lpstr>Отметим, что                                             0!=1  Примеры:  1!=1 2!=1*2=2 3!=1*2*3=6 4!=1*2*3*4=24 5!=1*2*3*4*5=120 6!=1*2*3*4*5*6=720 7!=1*2*3*4*5*6*7=5040 ……………… 3!=1*2*3=2!*3 5!=1*2*3*4*5=3!*4*5 5!=4!*5 </vt:lpstr>
      <vt:lpstr>Задание 1.   Вычислите.  a) 5!+4!   б)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понятия комбинаторики. Размещения, перестановки, сочетания.</dc:title>
  <dc:creator>K55</dc:creator>
  <cp:lastModifiedBy>Windows User</cp:lastModifiedBy>
  <cp:revision>15</cp:revision>
  <cp:lastPrinted>2019-03-15T17:31:39Z</cp:lastPrinted>
  <dcterms:created xsi:type="dcterms:W3CDTF">2019-03-15T14:21:18Z</dcterms:created>
  <dcterms:modified xsi:type="dcterms:W3CDTF">2019-03-15T17:32:21Z</dcterms:modified>
</cp:coreProperties>
</file>