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597" autoAdjust="0"/>
    <p:restoredTop sz="85072" autoAdjust="0"/>
  </p:normalViewPr>
  <p:slideViewPr>
    <p:cSldViewPr>
      <p:cViewPr varScale="1">
        <p:scale>
          <a:sx n="77" d="100"/>
          <a:sy n="77" d="100"/>
        </p:scale>
        <p:origin x="-10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DF8F4-9263-43E9-87F9-8C980F666B1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E9D54-BF9A-4E3B-A584-269E4C2E2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37CCE03-8E39-4BB5-B6E8-800D37984AAC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47B65B5-77FB-423E-AE58-7715EE665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7CCE03-8E39-4BB5-B6E8-800D37984AAC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7B65B5-77FB-423E-AE58-7715EE665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37CCE03-8E39-4BB5-B6E8-800D37984AAC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47B65B5-77FB-423E-AE58-7715EE665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7CCE03-8E39-4BB5-B6E8-800D37984AAC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7B65B5-77FB-423E-AE58-7715EE665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37CCE03-8E39-4BB5-B6E8-800D37984AAC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47B65B5-77FB-423E-AE58-7715EE665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7CCE03-8E39-4BB5-B6E8-800D37984AAC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7B65B5-77FB-423E-AE58-7715EE665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7CCE03-8E39-4BB5-B6E8-800D37984AAC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7B65B5-77FB-423E-AE58-7715EE665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7CCE03-8E39-4BB5-B6E8-800D37984AAC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7B65B5-77FB-423E-AE58-7715EE665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37CCE03-8E39-4BB5-B6E8-800D37984AAC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7B65B5-77FB-423E-AE58-7715EE665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7CCE03-8E39-4BB5-B6E8-800D37984AAC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7B65B5-77FB-423E-AE58-7715EE665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7CCE03-8E39-4BB5-B6E8-800D37984AAC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7B65B5-77FB-423E-AE58-7715EE6651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37CCE03-8E39-4BB5-B6E8-800D37984AAC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47B65B5-77FB-423E-AE58-7715EE665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1428736"/>
            <a:ext cx="5105400" cy="2868168"/>
          </a:xfrm>
        </p:spPr>
        <p:txBody>
          <a:bodyPr/>
          <a:lstStyle/>
          <a:p>
            <a:pPr algn="ctr"/>
            <a:r>
              <a:rPr lang="ru-RU" sz="6600" dirty="0" smtClean="0"/>
              <a:t>Живопись </a:t>
            </a:r>
            <a:r>
              <a:rPr lang="en-US" sz="6600" dirty="0" smtClean="0"/>
              <a:t>xviii </a:t>
            </a:r>
            <a:r>
              <a:rPr lang="ru-RU" sz="6600" dirty="0" smtClean="0"/>
              <a:t>века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2643175" y="6857998"/>
            <a:ext cx="71437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6500858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	</a:t>
            </a:r>
            <a:r>
              <a:rPr lang="ru-RU" sz="3100" dirty="0" smtClean="0"/>
              <a:t>«Пейзаж </a:t>
            </a:r>
            <a:r>
              <a:rPr lang="ru-RU" sz="3100" dirty="0" smtClean="0"/>
              <a:t>в окрестностях </a:t>
            </a:r>
            <a:r>
              <a:rPr lang="ru-RU" sz="3100" dirty="0" smtClean="0"/>
              <a:t>Петербурга»,  </a:t>
            </a:r>
            <a:br>
              <a:rPr lang="ru-RU" sz="3100" dirty="0" smtClean="0"/>
            </a:br>
            <a:r>
              <a:rPr lang="ru-RU" sz="3100" dirty="0" smtClean="0"/>
              <a:t>Щедрин </a:t>
            </a:r>
            <a:r>
              <a:rPr lang="ru-RU" sz="3100" dirty="0" smtClean="0"/>
              <a:t>Семен Федорович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Содержимое 4" descr="simmetria_35as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9" y="1500174"/>
            <a:ext cx="6072230" cy="328613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4857760"/>
            <a:ext cx="7572428" cy="185738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/>
              <a:t>	Щедрин известен прежде </a:t>
            </a:r>
            <a:r>
              <a:rPr lang="ru-RU" dirty="0" smtClean="0"/>
              <a:t>всего как изобразитель Гатчины, </a:t>
            </a:r>
            <a:r>
              <a:rPr lang="ru-RU" dirty="0" smtClean="0"/>
              <a:t>Павловска, </a:t>
            </a:r>
            <a:r>
              <a:rPr lang="ru-RU" dirty="0" smtClean="0"/>
              <a:t>Петергофа. Его картины напоминают английский пейзажный парк, привольно раскинувшийся среди озер и протоков, с живописными островами, украшающими их дворцами и павильонами.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70009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2400" dirty="0" smtClean="0"/>
              <a:t>Русская </a:t>
            </a:r>
            <a:r>
              <a:rPr lang="ru-RU" sz="2400" dirty="0" smtClean="0"/>
              <a:t>живопись 18 века очень оригинальна и интересна</a:t>
            </a:r>
            <a:r>
              <a:rPr lang="ru-RU" sz="2400" dirty="0" smtClean="0"/>
              <a:t>.</a:t>
            </a:r>
            <a:r>
              <a:rPr lang="ru-RU" sz="2400" dirty="0" smtClean="0"/>
              <a:t> </a:t>
            </a:r>
            <a:r>
              <a:rPr lang="ru-RU" sz="2400" dirty="0" smtClean="0"/>
              <a:t>Этот </a:t>
            </a:r>
            <a:r>
              <a:rPr lang="ru-RU" sz="2400" dirty="0" smtClean="0"/>
              <a:t>век подарил нам много замечательных художников и их великих произведений.</a:t>
            </a:r>
            <a:r>
              <a:rPr lang="ru-RU" sz="2400" dirty="0" smtClean="0"/>
              <a:t> </a:t>
            </a:r>
          </a:p>
          <a:p>
            <a:pPr algn="just"/>
            <a:r>
              <a:rPr lang="ru-RU" sz="2400" dirty="0" smtClean="0"/>
              <a:t>	</a:t>
            </a:r>
            <a:r>
              <a:rPr lang="ru-RU" sz="2400" dirty="0" smtClean="0"/>
              <a:t>Культурным </a:t>
            </a:r>
            <a:r>
              <a:rPr lang="ru-RU" sz="2400" dirty="0" smtClean="0"/>
              <a:t>центром русской </a:t>
            </a:r>
            <a:r>
              <a:rPr lang="ru-RU" sz="2400" dirty="0" smtClean="0"/>
              <a:t>живописи становится Эрмитаж. </a:t>
            </a:r>
            <a:r>
              <a:rPr lang="ru-RU" sz="2400" dirty="0" smtClean="0"/>
              <a:t>В 1764 году было положено начало формирования новой коллекции художественных </a:t>
            </a:r>
            <a:r>
              <a:rPr lang="ru-RU" sz="2400" dirty="0" smtClean="0"/>
              <a:t>достояний.</a:t>
            </a:r>
            <a:endParaRPr lang="ru-RU" sz="2400" dirty="0"/>
          </a:p>
        </p:txBody>
      </p:sp>
      <p:pic>
        <p:nvPicPr>
          <p:cNvPr id="1028" name="Picture 4" descr="C:\Users\Марина\Desktop\Презентации\Новая папка\Russia_SanPietroburgo_MuseoDellErmitage_shutterstock_742348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3500438"/>
            <a:ext cx="6357981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35846"/>
            <a:ext cx="70009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dirty="0" smtClean="0"/>
              <a:t>Живопись XVIII в. в России была представлена новыми жанрами: портретом, историческими композициями, баталиями, гравюрами.</a:t>
            </a:r>
          </a:p>
          <a:p>
            <a:pPr algn="just"/>
            <a:r>
              <a:rPr lang="ru-RU" sz="2400" dirty="0" smtClean="0"/>
              <a:t>	В живописи барокко проявляется гуманистическое мировоззрение, с новыми взглядами на человека как носителя разума и воли, поэтому люди изображаются активными, энергичными, с преувеличением черт характера. Внимание художника сосредоточивается на лице как источнике информации. Расширяется </a:t>
            </a:r>
            <a:r>
              <a:rPr lang="ru-RU" sz="2400" dirty="0" err="1" smtClean="0"/>
              <a:t>сюжетность</a:t>
            </a:r>
            <a:r>
              <a:rPr lang="ru-RU" sz="2400" dirty="0" smtClean="0"/>
              <a:t> портрета.</a:t>
            </a:r>
          </a:p>
          <a:p>
            <a:pPr algn="just"/>
            <a:r>
              <a:rPr lang="ru-RU" sz="2400" dirty="0" smtClean="0"/>
              <a:t>	Живопись барокко использует масляные краски, что позволяет создавать разнообразие световых и цветовых вариантов.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465886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	любимой формой светской живописи был портрет — парадный, камерный, парный.</a:t>
            </a:r>
            <a:endParaRPr lang="ru-RU" sz="3200" dirty="0"/>
          </a:p>
        </p:txBody>
      </p:sp>
      <p:pic>
        <p:nvPicPr>
          <p:cNvPr id="5" name="Содержимое 4" descr="1287251970_levickiy-1735-1822.-portret-ekateriny-i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2000240"/>
            <a:ext cx="2985464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0" y="2000240"/>
            <a:ext cx="4572032" cy="452596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		В парадном портрете особая роль отводится изображению деталей быта и одежды, указывающая на социальную принадлежность изображаемой личности. Портретируемый изображался в полный рост. </a:t>
            </a:r>
          </a:p>
          <a:p>
            <a:pPr algn="ctr">
              <a:buNone/>
            </a:pPr>
            <a:r>
              <a:rPr lang="ru-RU" dirty="0" smtClean="0"/>
              <a:t>П</a:t>
            </a:r>
            <a:r>
              <a:rPr lang="ru-RU" dirty="0" smtClean="0"/>
              <a:t>арадный портрет: </a:t>
            </a:r>
            <a:r>
              <a:rPr lang="ru-RU" dirty="0" smtClean="0"/>
              <a:t>«Портрет Екатерины II», художник Левицкий Дмитрий Григорьевич.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42048" cy="1857388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	камерный Портрет  - изображение </a:t>
            </a:r>
            <a:r>
              <a:rPr lang="ru-RU" sz="3200" dirty="0" smtClean="0"/>
              <a:t>максимум – по пояс, зачастую — на нейтральном </a:t>
            </a:r>
            <a:r>
              <a:rPr lang="ru-RU" sz="3200" dirty="0" smtClean="0"/>
              <a:t>фоне.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143116"/>
            <a:ext cx="4429156" cy="450059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	Мастером камерного </a:t>
            </a:r>
            <a:r>
              <a:rPr lang="ru-RU" dirty="0" smtClean="0"/>
              <a:t>портрета </a:t>
            </a:r>
            <a:r>
              <a:rPr lang="ru-RU" dirty="0" smtClean="0"/>
              <a:t>был</a:t>
            </a:r>
            <a:r>
              <a:rPr lang="ru-RU" b="1" dirty="0" smtClean="0"/>
              <a:t> </a:t>
            </a:r>
            <a:r>
              <a:rPr lang="ru-RU" dirty="0" smtClean="0"/>
              <a:t>Алексей Петрович Антропов. </a:t>
            </a:r>
            <a:r>
              <a:rPr lang="ru-RU" dirty="0" smtClean="0"/>
              <a:t>Художнику особенно удавались старые лица, в портретах которых он сохранил реалистичные черты пережитых чувств и страстей, придавая образам особую достоверность и реалистичность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smtClean="0"/>
              <a:t>«Портрет </a:t>
            </a:r>
            <a:r>
              <a:rPr lang="ru-RU" dirty="0" smtClean="0"/>
              <a:t>княгини </a:t>
            </a:r>
            <a:r>
              <a:rPr lang="ru-RU" dirty="0" smtClean="0"/>
              <a:t>Т. А. Трубецкой»</a:t>
            </a:r>
            <a:endParaRPr lang="ru-RU" dirty="0"/>
          </a:p>
        </p:txBody>
      </p:sp>
      <p:pic>
        <p:nvPicPr>
          <p:cNvPr id="5" name="Содержимое 4" descr="002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2143116"/>
            <a:ext cx="3150573" cy="4214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42048" cy="185738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dirty="0" smtClean="0"/>
              <a:t>	Пример Парного портрета - </a:t>
            </a:r>
            <a:r>
              <a:rPr lang="ru-RU" sz="3200" dirty="0" smtClean="0"/>
              <a:t>одна из лучших работ </a:t>
            </a:r>
            <a:r>
              <a:rPr lang="ru-RU" sz="3200" dirty="0" smtClean="0"/>
              <a:t>Андрея Матвеевича Матвеева </a:t>
            </a:r>
            <a:r>
              <a:rPr lang="ru-RU" sz="3200" dirty="0" smtClean="0"/>
              <a:t>— «Автопортрет с женой» .</a:t>
            </a:r>
            <a:endParaRPr lang="ru-RU" sz="3200" dirty="0"/>
          </a:p>
        </p:txBody>
      </p:sp>
      <p:pic>
        <p:nvPicPr>
          <p:cNvPr id="5" name="Содержимое 4" descr="13287572956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43116"/>
            <a:ext cx="3971924" cy="400052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2143117"/>
            <a:ext cx="3500462" cy="392909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		На </a:t>
            </a:r>
            <a:r>
              <a:rPr lang="ru-RU" dirty="0" smtClean="0"/>
              <a:t>портрете показан внутренний мир героев, выписан поэтический образ семейного союза, основанного на добродетели и любви. Красота и простота — основные черты портрета.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465886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	выдающийся портретист </a:t>
            </a:r>
            <a:r>
              <a:rPr lang="ru-RU" sz="3200" dirty="0" smtClean="0"/>
              <a:t>этого времени </a:t>
            </a:r>
            <a:r>
              <a:rPr lang="ru-RU" sz="3200" dirty="0" smtClean="0"/>
              <a:t>– Федор Степанович Рокотов</a:t>
            </a:r>
            <a:endParaRPr lang="ru-RU" sz="3200" dirty="0"/>
          </a:p>
        </p:txBody>
      </p:sp>
      <p:pic>
        <p:nvPicPr>
          <p:cNvPr id="5" name="Содержимое 4" descr="1537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928802"/>
            <a:ext cx="3211078" cy="421484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868" y="1857364"/>
            <a:ext cx="4429156" cy="450059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	Его портретам </a:t>
            </a:r>
            <a:r>
              <a:rPr lang="ru-RU" dirty="0" smtClean="0"/>
              <a:t>присуща загадочность и душевное движение. Один из первых известных </a:t>
            </a:r>
            <a:r>
              <a:rPr lang="ru-RU" dirty="0" smtClean="0"/>
              <a:t>портретов -изображение </a:t>
            </a:r>
            <a:r>
              <a:rPr lang="ru-RU" dirty="0" smtClean="0"/>
              <a:t>великого князя Павла </a:t>
            </a:r>
            <a:r>
              <a:rPr lang="ru-RU" dirty="0" smtClean="0"/>
              <a:t>Петровича, на </a:t>
            </a:r>
            <a:r>
              <a:rPr lang="ru-RU" dirty="0" smtClean="0"/>
              <a:t>котором семилетний Павел выглядит избалованным и капризным, но по-мальчишески живым и любопытным. Художнику </a:t>
            </a:r>
            <a:r>
              <a:rPr lang="ru-RU" dirty="0" smtClean="0"/>
              <a:t>удалось </a:t>
            </a:r>
            <a:r>
              <a:rPr lang="ru-RU" dirty="0" smtClean="0"/>
              <a:t>схватить мгновенье, чего ранее в русской живописи не наблюдалось.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03725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	развивалась </a:t>
            </a:r>
            <a:r>
              <a:rPr lang="ru-RU" sz="3200" dirty="0" smtClean="0"/>
              <a:t>историческая и батальная </a:t>
            </a:r>
            <a:r>
              <a:rPr lang="ru-RU" sz="3200" dirty="0" smtClean="0"/>
              <a:t>живопись.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571612"/>
            <a:ext cx="3857652" cy="4500594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		Первым </a:t>
            </a:r>
            <a:r>
              <a:rPr lang="ru-RU" dirty="0" smtClean="0"/>
              <a:t>русским историческим живописцем был</a:t>
            </a:r>
            <a:r>
              <a:rPr lang="ru-RU" b="1" dirty="0" smtClean="0"/>
              <a:t> </a:t>
            </a:r>
            <a:r>
              <a:rPr lang="ru-RU" dirty="0" smtClean="0"/>
              <a:t>Антон Павлович</a:t>
            </a:r>
            <a:r>
              <a:rPr lang="ru-RU" b="1" dirty="0" smtClean="0"/>
              <a:t> </a:t>
            </a:r>
            <a:r>
              <a:rPr lang="ru-RU" dirty="0" err="1" smtClean="0"/>
              <a:t>Лосенко</a:t>
            </a:r>
            <a:r>
              <a:rPr lang="ru-RU" dirty="0" smtClean="0"/>
              <a:t>. Он написал картину </a:t>
            </a:r>
            <a:r>
              <a:rPr lang="ru-RU" dirty="0" smtClean="0"/>
              <a:t>«Владимир и </a:t>
            </a:r>
            <a:r>
              <a:rPr lang="ru-RU" dirty="0" err="1" smtClean="0"/>
              <a:t>Рогнеда</a:t>
            </a:r>
            <a:r>
              <a:rPr lang="ru-RU" dirty="0" smtClean="0"/>
              <a:t>». </a:t>
            </a:r>
            <a:r>
              <a:rPr lang="ru-RU" dirty="0" smtClean="0"/>
              <a:t>Картина изображает дочь полоцкого князя, которую </a:t>
            </a:r>
            <a:r>
              <a:rPr lang="ru-RU" dirty="0" smtClean="0"/>
              <a:t>князь Владимир</a:t>
            </a:r>
            <a:r>
              <a:rPr lang="ru-RU" dirty="0" smtClean="0"/>
              <a:t>, разбив войско ее отца и братьев, насильно сделал своей женой.</a:t>
            </a:r>
            <a:endParaRPr lang="ru-RU" dirty="0"/>
          </a:p>
        </p:txBody>
      </p:sp>
      <p:pic>
        <p:nvPicPr>
          <p:cNvPr id="5" name="Содержимое 4" descr="wlodzimierz-i-rognied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6248" y="1785926"/>
            <a:ext cx="3786213" cy="39840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	широкое </a:t>
            </a:r>
            <a:r>
              <a:rPr lang="ru-RU" sz="3200" dirty="0" smtClean="0"/>
              <a:t>распространение </a:t>
            </a:r>
            <a:r>
              <a:rPr lang="ru-RU" sz="3200" dirty="0" smtClean="0"/>
              <a:t>получили гравюры.</a:t>
            </a:r>
            <a:endParaRPr lang="ru-RU" sz="3200" dirty="0"/>
          </a:p>
        </p:txBody>
      </p:sp>
      <p:pic>
        <p:nvPicPr>
          <p:cNvPr id="5" name="Содержимое 4" descr="zubov2-1024x41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14488"/>
            <a:ext cx="7258072" cy="307183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5143512"/>
            <a:ext cx="7199214" cy="982651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	Гравюра </a:t>
            </a:r>
            <a:r>
              <a:rPr lang="ru-RU" dirty="0" smtClean="0"/>
              <a:t>«Панорама Петербурга» </a:t>
            </a:r>
            <a:r>
              <a:rPr lang="ru-RU" dirty="0" smtClean="0"/>
              <a:t> </a:t>
            </a:r>
            <a:r>
              <a:rPr lang="ru-RU" dirty="0" smtClean="0"/>
              <a:t>Алексея Федоровича Зубова, выразившая дух петровских преобразований.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086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	развивается </a:t>
            </a:r>
            <a:r>
              <a:rPr lang="ru-RU" sz="3200" dirty="0" smtClean="0"/>
              <a:t>и пейзажная живопись. </a:t>
            </a:r>
            <a:endParaRPr lang="ru-RU" sz="3200" dirty="0"/>
          </a:p>
        </p:txBody>
      </p:sp>
      <p:pic>
        <p:nvPicPr>
          <p:cNvPr id="5" name="Содержимое 4" descr="2e42db0d04ddcb3035fc62b1c4daa6cf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1500174"/>
            <a:ext cx="6858048" cy="300039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4572008"/>
            <a:ext cx="7572428" cy="214314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/>
              <a:t>	</a:t>
            </a:r>
            <a:r>
              <a:rPr lang="ru-RU" dirty="0" smtClean="0"/>
              <a:t>Картина "Вид </a:t>
            </a:r>
            <a:r>
              <a:rPr lang="ru-RU" dirty="0" smtClean="0"/>
              <a:t>Дворцовой набережной от Петропавловской крепости" </a:t>
            </a:r>
            <a:r>
              <a:rPr lang="ru-RU" dirty="0" smtClean="0"/>
              <a:t>Алексеева Федора Яковлевича. </a:t>
            </a:r>
          </a:p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/>
              <a:t>	В  своих картинах </a:t>
            </a:r>
            <a:r>
              <a:rPr lang="ru-RU" dirty="0" smtClean="0"/>
              <a:t>художник передает </a:t>
            </a:r>
            <a:r>
              <a:rPr lang="ru-RU" dirty="0" smtClean="0"/>
              <a:t>единение </a:t>
            </a:r>
            <a:r>
              <a:rPr lang="ru-RU" dirty="0" smtClean="0"/>
              <a:t>красоты архитектуры и пейзажа — высокого неба, вечно подвижной, светлой глади Невы.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976</TotalTime>
  <Words>3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Живопись xviii века</vt:lpstr>
      <vt:lpstr>Слайд 2</vt:lpstr>
      <vt:lpstr> любимой формой светской живописи был портрет — парадный, камерный, парный.</vt:lpstr>
      <vt:lpstr> камерный Портрет  - изображение максимум – по пояс, зачастую — на нейтральном фоне.</vt:lpstr>
      <vt:lpstr> Пример Парного портрета - одна из лучших работ Андрея Матвеевича Матвеева — «Автопортрет с женой» .</vt:lpstr>
      <vt:lpstr> выдающийся портретист этого времени – Федор Степанович Рокотов</vt:lpstr>
      <vt:lpstr> развивалась историческая и батальная живопись.</vt:lpstr>
      <vt:lpstr> широкое распространение получили гравюры.</vt:lpstr>
      <vt:lpstr> развивается и пейзажная живопись. </vt:lpstr>
      <vt:lpstr> «Пейзаж в окрестностях Петербурга»,   Щедрин Семен Федорович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Валерий Борисович Харламов (1948 – 1981)</dc:title>
  <dc:creator>Марина</dc:creator>
  <cp:lastModifiedBy>Марина</cp:lastModifiedBy>
  <cp:revision>146</cp:revision>
  <dcterms:created xsi:type="dcterms:W3CDTF">2015-12-22T10:52:19Z</dcterms:created>
  <dcterms:modified xsi:type="dcterms:W3CDTF">2016-04-04T12:34:16Z</dcterms:modified>
</cp:coreProperties>
</file>