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69" r:id="rId3"/>
    <p:sldId id="257" r:id="rId4"/>
    <p:sldId id="259" r:id="rId5"/>
    <p:sldId id="260" r:id="rId6"/>
    <p:sldId id="262" r:id="rId7"/>
    <p:sldId id="261" r:id="rId8"/>
    <p:sldId id="263" r:id="rId9"/>
    <p:sldId id="264" r:id="rId10"/>
    <p:sldId id="265" r:id="rId11"/>
    <p:sldId id="266" r:id="rId12"/>
    <p:sldId id="268" r:id="rId1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8AA21E6D-4E34-4F60-A07D-484F7A41AB3D}" type="datetimeFigureOut">
              <a:rPr lang="ru-RU" smtClean="0"/>
              <a:t>19.11.2019</a:t>
            </a:fld>
            <a:endParaRPr lang="ru-RU"/>
          </a:p>
        </p:txBody>
      </p:sp>
      <p:sp>
        <p:nvSpPr>
          <p:cNvPr id="5" name="Footer Placeholder 4"/>
          <p:cNvSpPr>
            <a:spLocks noGrp="1"/>
          </p:cNvSpPr>
          <p:nvPr>
            <p:ph type="ftr" sz="quarter" idx="11"/>
          </p:nvPr>
        </p:nvSpPr>
        <p:spPr>
          <a:xfrm>
            <a:off x="1371600" y="4323845"/>
            <a:ext cx="6400800" cy="365125"/>
          </a:xfrm>
        </p:spPr>
        <p:txBody>
          <a:bodyPr/>
          <a:lstStyle/>
          <a:p>
            <a:endParaRPr lang="ru-RU"/>
          </a:p>
        </p:txBody>
      </p:sp>
      <p:sp>
        <p:nvSpPr>
          <p:cNvPr id="6" name="Slide Number Placeholder 5"/>
          <p:cNvSpPr>
            <a:spLocks noGrp="1"/>
          </p:cNvSpPr>
          <p:nvPr>
            <p:ph type="sldNum" sz="quarter" idx="12"/>
          </p:nvPr>
        </p:nvSpPr>
        <p:spPr>
          <a:xfrm>
            <a:off x="8077200" y="1430866"/>
            <a:ext cx="2743200" cy="365125"/>
          </a:xfrm>
        </p:spPr>
        <p:txBody>
          <a:bodyPr/>
          <a:lstStyle/>
          <a:p>
            <a:fld id="{F637F5BF-6A3F-4EFC-9207-BB19DCB6CBF7}" type="slidenum">
              <a:rPr lang="ru-RU" smtClean="0"/>
              <a:t>‹#›</a:t>
            </a:fld>
            <a:endParaRPr lang="ru-RU"/>
          </a:p>
        </p:txBody>
      </p:sp>
    </p:spTree>
    <p:extLst>
      <p:ext uri="{BB962C8B-B14F-4D97-AF65-F5344CB8AC3E}">
        <p14:creationId xmlns:p14="http://schemas.microsoft.com/office/powerpoint/2010/main" val="1590553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8AA21E6D-4E34-4F60-A07D-484F7A41AB3D}" type="datetimeFigureOut">
              <a:rPr lang="ru-RU" smtClean="0"/>
              <a:t>19.11.2019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637F5BF-6A3F-4EFC-9207-BB19DCB6CBF7}" type="slidenum">
              <a:rPr lang="ru-RU" smtClean="0"/>
              <a:t>‹#›</a:t>
            </a:fld>
            <a:endParaRPr lang="ru-RU"/>
          </a:p>
        </p:txBody>
      </p:sp>
    </p:spTree>
    <p:extLst>
      <p:ext uri="{BB962C8B-B14F-4D97-AF65-F5344CB8AC3E}">
        <p14:creationId xmlns:p14="http://schemas.microsoft.com/office/powerpoint/2010/main" val="488769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8AA21E6D-4E34-4F60-A07D-484F7A41AB3D}" type="datetimeFigureOut">
              <a:rPr lang="ru-RU" smtClean="0"/>
              <a:t>19.11.2019</a:t>
            </a:fld>
            <a:endParaRPr lang="ru-RU"/>
          </a:p>
        </p:txBody>
      </p:sp>
      <p:sp>
        <p:nvSpPr>
          <p:cNvPr id="6" name="Footer Placeholder 5"/>
          <p:cNvSpPr>
            <a:spLocks noGrp="1"/>
          </p:cNvSpPr>
          <p:nvPr>
            <p:ph type="ftr" sz="quarter" idx="11"/>
          </p:nvPr>
        </p:nvSpPr>
        <p:spPr>
          <a:xfrm>
            <a:off x="685800" y="379941"/>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F637F5BF-6A3F-4EFC-9207-BB19DCB6CBF7}" type="slidenum">
              <a:rPr lang="ru-RU" smtClean="0"/>
              <a:t>‹#›</a:t>
            </a:fld>
            <a:endParaRPr lang="ru-RU"/>
          </a:p>
        </p:txBody>
      </p:sp>
    </p:spTree>
    <p:extLst>
      <p:ext uri="{BB962C8B-B14F-4D97-AF65-F5344CB8AC3E}">
        <p14:creationId xmlns:p14="http://schemas.microsoft.com/office/powerpoint/2010/main" val="4082848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8AA21E6D-4E34-4F60-A07D-484F7A41AB3D}" type="datetimeFigureOut">
              <a:rPr lang="ru-RU" smtClean="0"/>
              <a:t>19.11.2019</a:t>
            </a:fld>
            <a:endParaRPr lang="ru-RU"/>
          </a:p>
        </p:txBody>
      </p:sp>
      <p:sp>
        <p:nvSpPr>
          <p:cNvPr id="6" name="Footer Placeholder 5"/>
          <p:cNvSpPr>
            <a:spLocks noGrp="1"/>
          </p:cNvSpPr>
          <p:nvPr>
            <p:ph type="ftr" sz="quarter" idx="11"/>
          </p:nvPr>
        </p:nvSpPr>
        <p:spPr>
          <a:xfrm>
            <a:off x="685800" y="379941"/>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F637F5BF-6A3F-4EFC-9207-BB19DCB6CBF7}" type="slidenum">
              <a:rPr lang="ru-RU" smtClean="0"/>
              <a:t>‹#›</a:t>
            </a:fld>
            <a:endParaRPr lang="ru-RU"/>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647109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8AA21E6D-4E34-4F60-A07D-484F7A41AB3D}" type="datetimeFigureOut">
              <a:rPr lang="ru-RU" smtClean="0"/>
              <a:t>19.11.2019</a:t>
            </a:fld>
            <a:endParaRPr lang="ru-RU"/>
          </a:p>
        </p:txBody>
      </p:sp>
      <p:sp>
        <p:nvSpPr>
          <p:cNvPr id="6" name="Footer Placeholder 5"/>
          <p:cNvSpPr>
            <a:spLocks noGrp="1"/>
          </p:cNvSpPr>
          <p:nvPr>
            <p:ph type="ftr" sz="quarter" idx="11"/>
          </p:nvPr>
        </p:nvSpPr>
        <p:spPr>
          <a:xfrm>
            <a:off x="685800" y="378883"/>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F637F5BF-6A3F-4EFC-9207-BB19DCB6CBF7}" type="slidenum">
              <a:rPr lang="ru-RU" smtClean="0"/>
              <a:t>‹#›</a:t>
            </a:fld>
            <a:endParaRPr lang="ru-RU"/>
          </a:p>
        </p:txBody>
      </p:sp>
    </p:spTree>
    <p:extLst>
      <p:ext uri="{BB962C8B-B14F-4D97-AF65-F5344CB8AC3E}">
        <p14:creationId xmlns:p14="http://schemas.microsoft.com/office/powerpoint/2010/main" val="3393648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8AA21E6D-4E34-4F60-A07D-484F7A41AB3D}" type="datetimeFigureOut">
              <a:rPr lang="ru-RU" smtClean="0"/>
              <a:t>19.11.2019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637F5BF-6A3F-4EFC-9207-BB19DCB6CBF7}" type="slidenum">
              <a:rPr lang="ru-RU" smtClean="0"/>
              <a:t>‹#›</a:t>
            </a:fld>
            <a:endParaRPr lang="ru-RU"/>
          </a:p>
        </p:txBody>
      </p:sp>
    </p:spTree>
    <p:extLst>
      <p:ext uri="{BB962C8B-B14F-4D97-AF65-F5344CB8AC3E}">
        <p14:creationId xmlns:p14="http://schemas.microsoft.com/office/powerpoint/2010/main" val="400576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8AA21E6D-4E34-4F60-A07D-484F7A41AB3D}" type="datetimeFigureOut">
              <a:rPr lang="ru-RU" smtClean="0"/>
              <a:t>19.11.2019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637F5BF-6A3F-4EFC-9207-BB19DCB6CBF7}" type="slidenum">
              <a:rPr lang="ru-RU" smtClean="0"/>
              <a:t>‹#›</a:t>
            </a:fld>
            <a:endParaRPr lang="ru-RU"/>
          </a:p>
        </p:txBody>
      </p:sp>
    </p:spTree>
    <p:extLst>
      <p:ext uri="{BB962C8B-B14F-4D97-AF65-F5344CB8AC3E}">
        <p14:creationId xmlns:p14="http://schemas.microsoft.com/office/powerpoint/2010/main" val="943942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AA21E6D-4E34-4F60-A07D-484F7A41AB3D}" type="datetimeFigureOut">
              <a:rPr lang="ru-RU" smtClean="0"/>
              <a:t>19.11.2019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637F5BF-6A3F-4EFC-9207-BB19DCB6CBF7}" type="slidenum">
              <a:rPr lang="ru-RU" smtClean="0"/>
              <a:t>‹#›</a:t>
            </a:fld>
            <a:endParaRPr lang="ru-RU"/>
          </a:p>
        </p:txBody>
      </p:sp>
    </p:spTree>
    <p:extLst>
      <p:ext uri="{BB962C8B-B14F-4D97-AF65-F5344CB8AC3E}">
        <p14:creationId xmlns:p14="http://schemas.microsoft.com/office/powerpoint/2010/main" val="997993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8AA21E6D-4E34-4F60-A07D-484F7A41AB3D}" type="datetimeFigureOut">
              <a:rPr lang="ru-RU" smtClean="0"/>
              <a:t>19.11.2019</a:t>
            </a:fld>
            <a:endParaRPr lang="ru-RU"/>
          </a:p>
        </p:txBody>
      </p:sp>
      <p:sp>
        <p:nvSpPr>
          <p:cNvPr id="5" name="Footer Placeholder 4"/>
          <p:cNvSpPr>
            <a:spLocks noGrp="1"/>
          </p:cNvSpPr>
          <p:nvPr>
            <p:ph type="ftr" sz="quarter" idx="11"/>
          </p:nvPr>
        </p:nvSpPr>
        <p:spPr>
          <a:xfrm>
            <a:off x="685800" y="381000"/>
            <a:ext cx="6991492" cy="365125"/>
          </a:xfrm>
        </p:spPr>
        <p:txBody>
          <a:bodyPr/>
          <a:lstStyle/>
          <a:p>
            <a:endParaRPr lang="ru-RU"/>
          </a:p>
        </p:txBody>
      </p:sp>
      <p:sp>
        <p:nvSpPr>
          <p:cNvPr id="6" name="Slide Number Placeholder 5"/>
          <p:cNvSpPr>
            <a:spLocks noGrp="1"/>
          </p:cNvSpPr>
          <p:nvPr>
            <p:ph type="sldNum" sz="quarter" idx="12"/>
          </p:nvPr>
        </p:nvSpPr>
        <p:spPr>
          <a:xfrm>
            <a:off x="10862452" y="381000"/>
            <a:ext cx="643748" cy="365125"/>
          </a:xfrm>
        </p:spPr>
        <p:txBody>
          <a:bodyPr/>
          <a:lstStyle/>
          <a:p>
            <a:fld id="{F637F5BF-6A3F-4EFC-9207-BB19DCB6CBF7}" type="slidenum">
              <a:rPr lang="ru-RU" smtClean="0"/>
              <a:t>‹#›</a:t>
            </a:fld>
            <a:endParaRPr lang="ru-RU"/>
          </a:p>
        </p:txBody>
      </p:sp>
    </p:spTree>
    <p:extLst>
      <p:ext uri="{BB962C8B-B14F-4D97-AF65-F5344CB8AC3E}">
        <p14:creationId xmlns:p14="http://schemas.microsoft.com/office/powerpoint/2010/main" val="2682161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AA21E6D-4E34-4F60-A07D-484F7A41AB3D}" type="datetimeFigureOut">
              <a:rPr lang="ru-RU" smtClean="0"/>
              <a:t>19.11.2019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637F5BF-6A3F-4EFC-9207-BB19DCB6CBF7}" type="slidenum">
              <a:rPr lang="ru-RU" smtClean="0"/>
              <a:t>‹#›</a:t>
            </a:fld>
            <a:endParaRPr lang="ru-RU"/>
          </a:p>
        </p:txBody>
      </p:sp>
    </p:spTree>
    <p:extLst>
      <p:ext uri="{BB962C8B-B14F-4D97-AF65-F5344CB8AC3E}">
        <p14:creationId xmlns:p14="http://schemas.microsoft.com/office/powerpoint/2010/main" val="4293771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8AA21E6D-4E34-4F60-A07D-484F7A41AB3D}" type="datetimeFigureOut">
              <a:rPr lang="ru-RU" smtClean="0"/>
              <a:t>19.11.2019</a:t>
            </a:fld>
            <a:endParaRPr lang="ru-RU"/>
          </a:p>
        </p:txBody>
      </p:sp>
      <p:sp>
        <p:nvSpPr>
          <p:cNvPr id="5" name="Footer Placeholder 4"/>
          <p:cNvSpPr>
            <a:spLocks noGrp="1"/>
          </p:cNvSpPr>
          <p:nvPr>
            <p:ph type="ftr" sz="quarter" idx="11"/>
          </p:nvPr>
        </p:nvSpPr>
        <p:spPr>
          <a:xfrm>
            <a:off x="685800" y="381001"/>
            <a:ext cx="6991492" cy="364065"/>
          </a:xfrm>
        </p:spPr>
        <p:txBody>
          <a:bodyPr/>
          <a:lstStyle/>
          <a:p>
            <a:endParaRPr lang="ru-RU"/>
          </a:p>
        </p:txBody>
      </p:sp>
      <p:sp>
        <p:nvSpPr>
          <p:cNvPr id="6" name="Slide Number Placeholder 5"/>
          <p:cNvSpPr>
            <a:spLocks noGrp="1"/>
          </p:cNvSpPr>
          <p:nvPr>
            <p:ph type="sldNum" sz="quarter" idx="12"/>
          </p:nvPr>
        </p:nvSpPr>
        <p:spPr>
          <a:xfrm>
            <a:off x="10862452" y="381000"/>
            <a:ext cx="643748" cy="365125"/>
          </a:xfrm>
        </p:spPr>
        <p:txBody>
          <a:bodyPr/>
          <a:lstStyle/>
          <a:p>
            <a:fld id="{F637F5BF-6A3F-4EFC-9207-BB19DCB6CBF7}" type="slidenum">
              <a:rPr lang="ru-RU" smtClean="0"/>
              <a:t>‹#›</a:t>
            </a:fld>
            <a:endParaRPr lang="ru-RU"/>
          </a:p>
        </p:txBody>
      </p:sp>
    </p:spTree>
    <p:extLst>
      <p:ext uri="{BB962C8B-B14F-4D97-AF65-F5344CB8AC3E}">
        <p14:creationId xmlns:p14="http://schemas.microsoft.com/office/powerpoint/2010/main" val="2989493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8AA21E6D-4E34-4F60-A07D-484F7A41AB3D}" type="datetimeFigureOut">
              <a:rPr lang="ru-RU" smtClean="0"/>
              <a:t>19.11.2019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637F5BF-6A3F-4EFC-9207-BB19DCB6CBF7}" type="slidenum">
              <a:rPr lang="ru-RU" smtClean="0"/>
              <a:t>‹#›</a:t>
            </a:fld>
            <a:endParaRPr lang="ru-RU"/>
          </a:p>
        </p:txBody>
      </p:sp>
    </p:spTree>
    <p:extLst>
      <p:ext uri="{BB962C8B-B14F-4D97-AF65-F5344CB8AC3E}">
        <p14:creationId xmlns:p14="http://schemas.microsoft.com/office/powerpoint/2010/main" val="4287932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5800" y="3132666"/>
            <a:ext cx="5311775"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3132666"/>
            <a:ext cx="5334000"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AA21E6D-4E34-4F60-A07D-484F7A41AB3D}" type="datetimeFigureOut">
              <a:rPr lang="ru-RU" smtClean="0"/>
              <a:t>19.11.2019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637F5BF-6A3F-4EFC-9207-BB19DCB6CBF7}" type="slidenum">
              <a:rPr lang="ru-RU" smtClean="0"/>
              <a:t>‹#›</a:t>
            </a:fld>
            <a:endParaRPr lang="ru-RU"/>
          </a:p>
        </p:txBody>
      </p:sp>
    </p:spTree>
    <p:extLst>
      <p:ext uri="{BB962C8B-B14F-4D97-AF65-F5344CB8AC3E}">
        <p14:creationId xmlns:p14="http://schemas.microsoft.com/office/powerpoint/2010/main" val="2400165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8AA21E6D-4E34-4F60-A07D-484F7A41AB3D}" type="datetimeFigureOut">
              <a:rPr lang="ru-RU" smtClean="0"/>
              <a:t>19.11.2019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637F5BF-6A3F-4EFC-9207-BB19DCB6CBF7}" type="slidenum">
              <a:rPr lang="ru-RU" smtClean="0"/>
              <a:t>‹#›</a:t>
            </a:fld>
            <a:endParaRPr lang="ru-RU"/>
          </a:p>
        </p:txBody>
      </p:sp>
    </p:spTree>
    <p:extLst>
      <p:ext uri="{BB962C8B-B14F-4D97-AF65-F5344CB8AC3E}">
        <p14:creationId xmlns:p14="http://schemas.microsoft.com/office/powerpoint/2010/main" val="2076342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A21E6D-4E34-4F60-A07D-484F7A41AB3D}" type="datetimeFigureOut">
              <a:rPr lang="ru-RU" smtClean="0"/>
              <a:t>19.11.2019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637F5BF-6A3F-4EFC-9207-BB19DCB6CBF7}" type="slidenum">
              <a:rPr lang="ru-RU" smtClean="0"/>
              <a:t>‹#›</a:t>
            </a:fld>
            <a:endParaRPr lang="ru-RU"/>
          </a:p>
        </p:txBody>
      </p:sp>
    </p:spTree>
    <p:extLst>
      <p:ext uri="{BB962C8B-B14F-4D97-AF65-F5344CB8AC3E}">
        <p14:creationId xmlns:p14="http://schemas.microsoft.com/office/powerpoint/2010/main" val="3395206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ru-RU" smtClean="0"/>
              <a:t>Образец заголовка</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8AA21E6D-4E34-4F60-A07D-484F7A41AB3D}" type="datetimeFigureOut">
              <a:rPr lang="ru-RU" smtClean="0"/>
              <a:t>19.11.2019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637F5BF-6A3F-4EFC-9207-BB19DCB6CBF7}" type="slidenum">
              <a:rPr lang="ru-RU" smtClean="0"/>
              <a:t>‹#›</a:t>
            </a:fld>
            <a:endParaRPr lang="ru-RU"/>
          </a:p>
        </p:txBody>
      </p:sp>
    </p:spTree>
    <p:extLst>
      <p:ext uri="{BB962C8B-B14F-4D97-AF65-F5344CB8AC3E}">
        <p14:creationId xmlns:p14="http://schemas.microsoft.com/office/powerpoint/2010/main" val="1320982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8AA21E6D-4E34-4F60-A07D-484F7A41AB3D}" type="datetimeFigureOut">
              <a:rPr lang="ru-RU" smtClean="0"/>
              <a:t>19.11.2019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637F5BF-6A3F-4EFC-9207-BB19DCB6CBF7}" type="slidenum">
              <a:rPr lang="ru-RU" smtClean="0"/>
              <a:t>‹#›</a:t>
            </a:fld>
            <a:endParaRPr lang="ru-RU"/>
          </a:p>
        </p:txBody>
      </p:sp>
    </p:spTree>
    <p:extLst>
      <p:ext uri="{BB962C8B-B14F-4D97-AF65-F5344CB8AC3E}">
        <p14:creationId xmlns:p14="http://schemas.microsoft.com/office/powerpoint/2010/main" val="3889894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AA21E6D-4E34-4F60-A07D-484F7A41AB3D}" type="datetimeFigureOut">
              <a:rPr lang="ru-RU" smtClean="0"/>
              <a:t>19.11.2019</a:t>
            </a:fld>
            <a:endParaRPr lang="ru-RU"/>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37F5BF-6A3F-4EFC-9207-BB19DCB6CBF7}" type="slidenum">
              <a:rPr lang="ru-RU" smtClean="0"/>
              <a:t>‹#›</a:t>
            </a:fld>
            <a:endParaRPr lang="ru-RU"/>
          </a:p>
        </p:txBody>
      </p:sp>
    </p:spTree>
    <p:extLst>
      <p:ext uri="{BB962C8B-B14F-4D97-AF65-F5344CB8AC3E}">
        <p14:creationId xmlns:p14="http://schemas.microsoft.com/office/powerpoint/2010/main" val="3587685601"/>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Горизонтальный свиток 4"/>
          <p:cNvSpPr/>
          <p:nvPr/>
        </p:nvSpPr>
        <p:spPr>
          <a:xfrm>
            <a:off x="367378" y="595745"/>
            <a:ext cx="7723677" cy="1884218"/>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 name="Заголовок 1"/>
          <p:cNvSpPr>
            <a:spLocks noGrp="1"/>
          </p:cNvSpPr>
          <p:nvPr>
            <p:ph type="ctrTitle"/>
          </p:nvPr>
        </p:nvSpPr>
        <p:spPr>
          <a:xfrm>
            <a:off x="1109980" y="2269433"/>
            <a:ext cx="9966960" cy="1194202"/>
          </a:xfrm>
        </p:spPr>
        <p:txBody>
          <a:bodyPr>
            <a:normAutofit fontScale="90000"/>
          </a:bodyPr>
          <a:lstStyle/>
          <a:p>
            <a:r>
              <a:rPr lang="ru-RU" cap="none" dirty="0" smtClean="0">
                <a:ln w="13462">
                  <a:solidFill>
                    <a:schemeClr val="bg1"/>
                  </a:solidFill>
                  <a:prstDash val="solid"/>
                </a:ln>
                <a:solidFill>
                  <a:schemeClr val="bg2">
                    <a:lumMod val="50000"/>
                  </a:schemeClr>
                </a:solidFill>
                <a:effectLst>
                  <a:outerShdw dist="38100" dir="2700000" algn="bl" rotWithShape="0">
                    <a:schemeClr val="accent5"/>
                  </a:outerShdw>
                </a:effectLst>
              </a:rPr>
              <a:t>Бессмертный Бах</a:t>
            </a:r>
            <a:r>
              <a:rPr lang="ru-RU"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r>
            <a:br>
              <a:rPr lang="ru-RU"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ru-RU" dirty="0" smtClean="0">
                <a:solidFill>
                  <a:srgbClr val="FF0000"/>
                </a:solidFill>
              </a:rPr>
              <a:t/>
            </a:r>
            <a:br>
              <a:rPr lang="ru-RU" dirty="0" smtClean="0">
                <a:solidFill>
                  <a:srgbClr val="FF0000"/>
                </a:solidFill>
              </a:rPr>
            </a:br>
            <a:endParaRPr lang="ru-RU" dirty="0">
              <a:solidFill>
                <a:srgbClr val="FF0000"/>
              </a:solidFill>
            </a:endParaRPr>
          </a:p>
        </p:txBody>
      </p:sp>
      <p:sp>
        <p:nvSpPr>
          <p:cNvPr id="3" name="Подзаголовок 2"/>
          <p:cNvSpPr>
            <a:spLocks noGrp="1"/>
          </p:cNvSpPr>
          <p:nvPr>
            <p:ph type="subTitle" idx="1"/>
          </p:nvPr>
        </p:nvSpPr>
        <p:spPr>
          <a:xfrm>
            <a:off x="1482436" y="2479963"/>
            <a:ext cx="9753599" cy="4059381"/>
          </a:xfrm>
        </p:spPr>
        <p:txBody>
          <a:bodyPr>
            <a:normAutofit fontScale="55000" lnSpcReduction="20000"/>
          </a:bodyPr>
          <a:lstStyle/>
          <a:p>
            <a:r>
              <a:rPr lang="ru-RU" sz="6000" dirty="0" err="1"/>
              <a:t>Культуротворческое</a:t>
            </a:r>
            <a:r>
              <a:rPr lang="ru-RU" sz="6000" dirty="0"/>
              <a:t> и эстетическое воспитание</a:t>
            </a:r>
            <a:endParaRPr lang="ru-RU" sz="5900" b="1" dirty="0">
              <a:solidFill>
                <a:schemeClr val="tx1"/>
              </a:solidFill>
            </a:endParaRPr>
          </a:p>
          <a:p>
            <a:pPr algn="r"/>
            <a:r>
              <a:rPr lang="ru-RU" sz="5900" b="1" dirty="0" smtClean="0">
                <a:solidFill>
                  <a:schemeClr val="tx1"/>
                </a:solidFill>
              </a:rPr>
              <a:t>Педагог дополнительного</a:t>
            </a:r>
          </a:p>
          <a:p>
            <a:pPr algn="r"/>
            <a:r>
              <a:rPr lang="ru-RU" sz="5900" b="1" dirty="0" smtClean="0">
                <a:solidFill>
                  <a:schemeClr val="tx1"/>
                </a:solidFill>
              </a:rPr>
              <a:t>образования </a:t>
            </a:r>
          </a:p>
          <a:p>
            <a:pPr algn="r"/>
            <a:r>
              <a:rPr lang="ru-RU" sz="5900" b="1" dirty="0" err="1" smtClean="0">
                <a:solidFill>
                  <a:schemeClr val="tx1"/>
                </a:solidFill>
              </a:rPr>
              <a:t>Мемешкина</a:t>
            </a:r>
            <a:endParaRPr lang="ru-RU" sz="5900" b="1" dirty="0" smtClean="0">
              <a:solidFill>
                <a:schemeClr val="tx1"/>
              </a:solidFill>
            </a:endParaRPr>
          </a:p>
          <a:p>
            <a:pPr algn="r"/>
            <a:r>
              <a:rPr lang="ru-RU" sz="5900" b="1" dirty="0" smtClean="0">
                <a:solidFill>
                  <a:schemeClr val="tx1"/>
                </a:solidFill>
              </a:rPr>
              <a:t> Валентина Васильевна</a:t>
            </a:r>
          </a:p>
          <a:p>
            <a:pPr algn="r"/>
            <a:r>
              <a:rPr lang="ru-RU" sz="5900" b="1" dirty="0" smtClean="0">
                <a:solidFill>
                  <a:schemeClr val="tx1"/>
                </a:solidFill>
              </a:rPr>
              <a:t>МУДО  «ДШИ» </a:t>
            </a:r>
            <a:r>
              <a:rPr lang="ru-RU" sz="5900" b="1" dirty="0" err="1" smtClean="0">
                <a:solidFill>
                  <a:schemeClr val="tx1"/>
                </a:solidFill>
              </a:rPr>
              <a:t>г.Воркуты</a:t>
            </a:r>
            <a:endParaRPr lang="ru-RU" sz="5900" b="1" dirty="0" smtClean="0">
              <a:solidFill>
                <a:schemeClr val="tx1"/>
              </a:solidFill>
            </a:endParaRPr>
          </a:p>
          <a:p>
            <a:pPr algn="r"/>
            <a:r>
              <a:rPr lang="ru-RU" sz="5900" b="1" dirty="0" smtClean="0">
                <a:solidFill>
                  <a:schemeClr val="tx1"/>
                </a:solidFill>
              </a:rPr>
              <a:t>2019</a:t>
            </a:r>
          </a:p>
          <a:p>
            <a:pPr algn="r"/>
            <a:r>
              <a:rPr lang="ru-RU" sz="3600" b="1" dirty="0" smtClean="0">
                <a:solidFill>
                  <a:schemeClr val="tx1"/>
                </a:solidFill>
              </a:rPr>
              <a:t> </a:t>
            </a:r>
          </a:p>
          <a:p>
            <a:endParaRPr lang="ru-RU" sz="3600" b="1" dirty="0">
              <a:solidFill>
                <a:schemeClr val="tx1"/>
              </a:solidFill>
            </a:endParaRPr>
          </a:p>
        </p:txBody>
      </p:sp>
    </p:spTree>
    <p:extLst>
      <p:ext uri="{BB962C8B-B14F-4D97-AF65-F5344CB8AC3E}">
        <p14:creationId xmlns:p14="http://schemas.microsoft.com/office/powerpoint/2010/main" val="42820590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Текст 7"/>
          <p:cNvSpPr>
            <a:spLocks noGrp="1"/>
          </p:cNvSpPr>
          <p:nvPr>
            <p:ph type="body" sz="half" idx="2"/>
          </p:nvPr>
        </p:nvSpPr>
        <p:spPr>
          <a:xfrm>
            <a:off x="685801" y="1665641"/>
            <a:ext cx="5631873" cy="4028577"/>
          </a:xfrm>
          <a:solidFill>
            <a:schemeClr val="tx1"/>
          </a:solidFill>
          <a:effectLst>
            <a:softEdge rad="63500"/>
          </a:effectLst>
        </p:spPr>
        <p:txBody>
          <a:bodyPr>
            <a:normAutofit/>
          </a:bodyPr>
          <a:lstStyle/>
          <a:p>
            <a:pPr algn="just"/>
            <a:r>
              <a:rPr lang="ru-RU" sz="2000" b="1" dirty="0">
                <a:solidFill>
                  <a:schemeClr val="bg2">
                    <a:lumMod val="50000"/>
                  </a:schemeClr>
                </a:solidFill>
              </a:rPr>
              <a:t>Возрождение музыки Баха связано с именем Мендельсона. «Если Бах – Бог, то Мендельсон – его пророк», говорили современники Феликса Мендельсона и были совершенно правы. Мендельсон заново открыл для современников наследие Баха, возродил величие органа и проложил путь к удивительным звуковым открытиям органной музыки XIX века. В 1829 году, в Лейпциге прозвучали «Страсти по Матфею», это стало триумфом. С тех пор Баха не забывали и слава его росла.</a:t>
            </a:r>
          </a:p>
          <a:p>
            <a:pPr algn="just"/>
            <a:endParaRPr lang="ru-RU" sz="2000" b="1" dirty="0">
              <a:solidFill>
                <a:schemeClr val="bg2">
                  <a:lumMod val="50000"/>
                </a:schemeClr>
              </a:solidFill>
            </a:endParaRPr>
          </a:p>
        </p:txBody>
      </p:sp>
      <p:pic>
        <p:nvPicPr>
          <p:cNvPr id="9218" name="Picture 2" descr="https://lastfm-img2.akamaized.net/i/u/770x0/0d00003e5c0cc2dfcc0f8a7ff7bdf1dc.jpg"/>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t="1349" b="1349"/>
          <a:stretch>
            <a:fillRect/>
          </a:stretch>
        </p:blipFill>
        <p:spPr bwMode="auto">
          <a:xfrm>
            <a:off x="7004050" y="471055"/>
            <a:ext cx="4502150" cy="574718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7039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9" name="Текст 8"/>
          <p:cNvSpPr>
            <a:spLocks noGrp="1"/>
          </p:cNvSpPr>
          <p:nvPr>
            <p:ph type="body" sz="half" idx="2"/>
          </p:nvPr>
        </p:nvSpPr>
        <p:spPr>
          <a:xfrm>
            <a:off x="4824760" y="2016882"/>
            <a:ext cx="6873240" cy="3197304"/>
          </a:xfrm>
          <a:solidFill>
            <a:schemeClr val="tx1"/>
          </a:solidFill>
          <a:effectLst>
            <a:softEdge rad="63500"/>
          </a:effectLst>
        </p:spPr>
        <p:txBody>
          <a:bodyPr>
            <a:normAutofit/>
          </a:bodyPr>
          <a:lstStyle/>
          <a:p>
            <a:pPr algn="just"/>
            <a:r>
              <a:rPr lang="ru-RU" sz="2000" b="1" dirty="0">
                <a:solidFill>
                  <a:schemeClr val="bg2">
                    <a:lumMod val="50000"/>
                  </a:schemeClr>
                </a:solidFill>
              </a:rPr>
              <a:t>Наилучшим педагогическим материалом для воспитания полифонического звукового мышления пианиста является клавирное наследие И.С. Баха. Все эти сочинения, записанные практически три столетия назад в нотную тетрадь Анны Магдалены Бах (второй жены великого композитора), продолжают звучать сегодня, они являются первой ступенькой знакомства юных пианистов с полифонией и барочной клавирной музыкой.</a:t>
            </a:r>
          </a:p>
          <a:p>
            <a:pPr algn="just"/>
            <a:endParaRPr lang="ru-RU" sz="2000" b="1" dirty="0">
              <a:solidFill>
                <a:schemeClr val="bg2">
                  <a:lumMod val="50000"/>
                </a:schemeClr>
              </a:solidFill>
            </a:endParaRPr>
          </a:p>
        </p:txBody>
      </p:sp>
      <p:pic>
        <p:nvPicPr>
          <p:cNvPr id="8194" name="Picture 2" descr="http://imgng.gdeslon.ru/commodities/148203957/pictures/f9bf0eef41b12413533c99ce35ad62e3/big.jpg"/>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l="2915" r="2915"/>
          <a:stretch>
            <a:fillRect/>
          </a:stretch>
        </p:blipFill>
        <p:spPr bwMode="auto">
          <a:xfrm>
            <a:off x="685800" y="387928"/>
            <a:ext cx="3997036" cy="615098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6917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Заголовок 5"/>
          <p:cNvSpPr>
            <a:spLocks noGrp="1"/>
          </p:cNvSpPr>
          <p:nvPr>
            <p:ph type="title"/>
          </p:nvPr>
        </p:nvSpPr>
        <p:spPr>
          <a:xfrm>
            <a:off x="685800" y="753532"/>
            <a:ext cx="2985655" cy="1005995"/>
          </a:xfrm>
          <a:solidFill>
            <a:schemeClr val="tx1"/>
          </a:solidFill>
          <a:effectLst>
            <a:softEdge rad="63500"/>
          </a:effectLst>
        </p:spPr>
        <p:txBody>
          <a:bodyPr/>
          <a:lstStyle/>
          <a:p>
            <a:r>
              <a:rPr lang="ru-RU" dirty="0" smtClean="0">
                <a:solidFill>
                  <a:schemeClr val="bg1"/>
                </a:solidFill>
              </a:rPr>
              <a:t>Источники:</a:t>
            </a:r>
            <a:endParaRPr lang="ru-RU" dirty="0">
              <a:solidFill>
                <a:schemeClr val="bg1"/>
              </a:solidFill>
            </a:endParaRPr>
          </a:p>
        </p:txBody>
      </p:sp>
      <p:sp>
        <p:nvSpPr>
          <p:cNvPr id="7" name="Текст 6"/>
          <p:cNvSpPr>
            <a:spLocks noGrp="1"/>
          </p:cNvSpPr>
          <p:nvPr>
            <p:ph type="body" sz="half" idx="2"/>
          </p:nvPr>
        </p:nvSpPr>
        <p:spPr>
          <a:xfrm>
            <a:off x="581891" y="2854036"/>
            <a:ext cx="10600801" cy="2687782"/>
          </a:xfrm>
          <a:solidFill>
            <a:schemeClr val="tx1"/>
          </a:solidFill>
          <a:effectLst>
            <a:softEdge rad="63500"/>
          </a:effectLst>
        </p:spPr>
        <p:txBody>
          <a:bodyPr>
            <a:normAutofit/>
          </a:bodyPr>
          <a:lstStyle/>
          <a:p>
            <a:r>
              <a:rPr lang="ru-RU" sz="2000" b="1" i="1" dirty="0" smtClean="0">
                <a:solidFill>
                  <a:schemeClr val="bg1"/>
                </a:solidFill>
              </a:rPr>
              <a:t>1. Великович </a:t>
            </a:r>
            <a:r>
              <a:rPr lang="ru-RU" sz="2000" b="1" i="1" dirty="0">
                <a:solidFill>
                  <a:schemeClr val="bg1"/>
                </a:solidFill>
              </a:rPr>
              <a:t>Э. </a:t>
            </a:r>
            <a:r>
              <a:rPr lang="ru-RU" sz="2000" b="1" dirty="0">
                <a:solidFill>
                  <a:schemeClr val="bg1"/>
                </a:solidFill>
              </a:rPr>
              <a:t>Великие музыкальные имена. Биографии. Материалы и документы. Рассказы о композиторах. И.С. </a:t>
            </a:r>
            <a:r>
              <a:rPr lang="ru-RU" sz="2000" b="1" dirty="0" err="1">
                <a:solidFill>
                  <a:schemeClr val="bg1"/>
                </a:solidFill>
              </a:rPr>
              <a:t>Бах.И</a:t>
            </a:r>
            <a:r>
              <a:rPr lang="ru-RU" sz="2000" b="1" dirty="0">
                <a:solidFill>
                  <a:schemeClr val="bg1"/>
                </a:solidFill>
              </a:rPr>
              <a:t>. </a:t>
            </a:r>
            <a:r>
              <a:rPr lang="ru-RU" sz="2000" b="1" dirty="0" err="1">
                <a:solidFill>
                  <a:schemeClr val="bg1"/>
                </a:solidFill>
              </a:rPr>
              <a:t>Гайдн.В.А</a:t>
            </a:r>
            <a:r>
              <a:rPr lang="ru-RU" sz="2000" b="1" dirty="0">
                <a:solidFill>
                  <a:schemeClr val="bg1"/>
                </a:solidFill>
              </a:rPr>
              <a:t>. Моцарт, Л. </a:t>
            </a:r>
            <a:r>
              <a:rPr lang="ru-RU" sz="2000" b="1" dirty="0" err="1">
                <a:solidFill>
                  <a:schemeClr val="bg1"/>
                </a:solidFill>
              </a:rPr>
              <a:t>Бетховен.Ф</a:t>
            </a:r>
            <a:r>
              <a:rPr lang="ru-RU" sz="2000" b="1" dirty="0">
                <a:solidFill>
                  <a:schemeClr val="bg1"/>
                </a:solidFill>
              </a:rPr>
              <a:t>. </a:t>
            </a:r>
            <a:r>
              <a:rPr lang="ru-RU" sz="2000" b="1" dirty="0" err="1">
                <a:solidFill>
                  <a:schemeClr val="bg1"/>
                </a:solidFill>
              </a:rPr>
              <a:t>Шуберт.Ф</a:t>
            </a:r>
            <a:r>
              <a:rPr lang="ru-RU" sz="2000" b="1" dirty="0">
                <a:solidFill>
                  <a:schemeClr val="bg1"/>
                </a:solidFill>
              </a:rPr>
              <a:t>. Шопен. - </a:t>
            </a:r>
            <a:r>
              <a:rPr lang="ru-RU" sz="2000" b="1" dirty="0" err="1">
                <a:solidFill>
                  <a:schemeClr val="bg1"/>
                </a:solidFill>
              </a:rPr>
              <a:t>Спб</a:t>
            </a:r>
            <a:r>
              <a:rPr lang="ru-RU" sz="2000" b="1" dirty="0">
                <a:solidFill>
                  <a:schemeClr val="bg1"/>
                </a:solidFill>
              </a:rPr>
              <a:t>., 2003.</a:t>
            </a:r>
          </a:p>
          <a:p>
            <a:r>
              <a:rPr lang="ru-RU" sz="2000" b="1" dirty="0" smtClean="0">
                <a:solidFill>
                  <a:schemeClr val="bg1"/>
                </a:solidFill>
              </a:rPr>
              <a:t>2. Как </a:t>
            </a:r>
            <a:r>
              <a:rPr lang="ru-RU" sz="2000" b="1" dirty="0">
                <a:solidFill>
                  <a:schemeClr val="bg1"/>
                </a:solidFill>
              </a:rPr>
              <a:t>исполнять Баха. - М., 2006.</a:t>
            </a:r>
          </a:p>
          <a:p>
            <a:r>
              <a:rPr lang="ru-RU" sz="2000" b="1" i="1" dirty="0" smtClean="0">
                <a:solidFill>
                  <a:schemeClr val="bg1"/>
                </a:solidFill>
              </a:rPr>
              <a:t>3. </a:t>
            </a:r>
            <a:r>
              <a:rPr lang="ru-RU" sz="2000" b="1" i="1" dirty="0" err="1" smtClean="0">
                <a:solidFill>
                  <a:schemeClr val="bg1"/>
                </a:solidFill>
              </a:rPr>
              <a:t>Форкель</a:t>
            </a:r>
            <a:r>
              <a:rPr lang="ru-RU" sz="2000" b="1" i="1" dirty="0" smtClean="0">
                <a:solidFill>
                  <a:schemeClr val="bg1"/>
                </a:solidFill>
              </a:rPr>
              <a:t> </a:t>
            </a:r>
            <a:r>
              <a:rPr lang="ru-RU" sz="2000" b="1" i="1" dirty="0">
                <a:solidFill>
                  <a:schemeClr val="bg1"/>
                </a:solidFill>
              </a:rPr>
              <a:t>И</a:t>
            </a:r>
            <a:r>
              <a:rPr lang="ru-RU" sz="2000" b="1" dirty="0">
                <a:solidFill>
                  <a:schemeClr val="bg1"/>
                </a:solidFill>
              </a:rPr>
              <a:t>. О жизни, искусстве и произведениях Иоганна Себастьяна Баха. - М., 1974</a:t>
            </a:r>
          </a:p>
          <a:p>
            <a:endParaRPr lang="ru-RU" sz="2000" b="1" dirty="0">
              <a:solidFill>
                <a:schemeClr val="bg1"/>
              </a:solidFill>
            </a:endParaRPr>
          </a:p>
        </p:txBody>
      </p:sp>
    </p:spTree>
    <p:extLst>
      <p:ext uri="{BB962C8B-B14F-4D97-AF65-F5344CB8AC3E}">
        <p14:creationId xmlns:p14="http://schemas.microsoft.com/office/powerpoint/2010/main" val="38353559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Текст 7"/>
          <p:cNvSpPr>
            <a:spLocks noGrp="1"/>
          </p:cNvSpPr>
          <p:nvPr>
            <p:ph type="body" sz="half" idx="2"/>
          </p:nvPr>
        </p:nvSpPr>
        <p:spPr>
          <a:xfrm>
            <a:off x="231108" y="1116064"/>
            <a:ext cx="4442292" cy="4625871"/>
          </a:xfrm>
          <a:solidFill>
            <a:schemeClr val="tx1"/>
          </a:solidFill>
          <a:effectLst>
            <a:softEdge rad="63500"/>
          </a:effectLst>
        </p:spPr>
        <p:txBody>
          <a:bodyPr>
            <a:noAutofit/>
          </a:bodyPr>
          <a:lstStyle/>
          <a:p>
            <a:r>
              <a:rPr lang="ru-RU" sz="2800" b="1" dirty="0" smtClean="0">
                <a:solidFill>
                  <a:schemeClr val="bg1"/>
                </a:solidFill>
              </a:rPr>
              <a:t>Презентация предназначена для учащихся (11-15 лет)</a:t>
            </a:r>
          </a:p>
          <a:p>
            <a:r>
              <a:rPr lang="ru-RU" sz="2800" b="1" dirty="0">
                <a:solidFill>
                  <a:schemeClr val="bg1"/>
                </a:solidFill>
              </a:rPr>
              <a:t> </a:t>
            </a:r>
            <a:r>
              <a:rPr lang="ru-RU" sz="2800" b="1" dirty="0" smtClean="0">
                <a:solidFill>
                  <a:schemeClr val="bg1"/>
                </a:solidFill>
              </a:rPr>
              <a:t>В помощь преподавателю музыки в общеобразовательной школе или музыкальных дисциплин в ДШИ, ДМШ </a:t>
            </a:r>
            <a:endParaRPr lang="ru-RU" sz="2800" b="1" dirty="0">
              <a:solidFill>
                <a:schemeClr val="bg1"/>
              </a:solidFill>
            </a:endParaRPr>
          </a:p>
        </p:txBody>
      </p:sp>
      <p:pic>
        <p:nvPicPr>
          <p:cNvPr id="1028" name="Picture 4" descr="https://pbs.twimg.com/media/DdshwHRV0AA_Dkw.jpg:large"/>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l="9438" r="9438"/>
          <a:stretch>
            <a:fillRect/>
          </a:stretch>
        </p:blipFill>
        <p:spPr bwMode="auto">
          <a:xfrm>
            <a:off x="4904508" y="750888"/>
            <a:ext cx="7038109" cy="546735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9308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alpha val="39000"/>
          </a:scheme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Заголовок 2"/>
          <p:cNvSpPr>
            <a:spLocks noGrp="1"/>
          </p:cNvSpPr>
          <p:nvPr>
            <p:ph type="title"/>
          </p:nvPr>
        </p:nvSpPr>
        <p:spPr>
          <a:xfrm>
            <a:off x="290945" y="609601"/>
            <a:ext cx="7475866" cy="1634835"/>
          </a:xfrm>
          <a:solidFill>
            <a:schemeClr val="tx1"/>
          </a:solidFill>
          <a:effectLst>
            <a:softEdge rad="76200"/>
          </a:effectLst>
        </p:spPr>
        <p:txBody>
          <a:bodyPr>
            <a:normAutofit fontScale="90000"/>
          </a:bodyPr>
          <a:lstStyle/>
          <a:p>
            <a:pPr algn="ctr"/>
            <a:r>
              <a:rPr lang="ru-RU" sz="3600" b="1" dirty="0" smtClean="0">
                <a:solidFill>
                  <a:schemeClr val="bg2">
                    <a:lumMod val="50000"/>
                  </a:schemeClr>
                </a:solidFill>
              </a:rPr>
              <a:t>Иоганн </a:t>
            </a:r>
            <a:r>
              <a:rPr lang="ru-RU" sz="3600" b="1" dirty="0">
                <a:solidFill>
                  <a:schemeClr val="bg2">
                    <a:lumMod val="50000"/>
                  </a:schemeClr>
                </a:solidFill>
              </a:rPr>
              <a:t>Себастьян Бах </a:t>
            </a:r>
            <a:r>
              <a:rPr lang="ru-RU" b="1" dirty="0">
                <a:solidFill>
                  <a:schemeClr val="bg2">
                    <a:lumMod val="50000"/>
                  </a:schemeClr>
                </a:solidFill>
              </a:rPr>
              <a:t>(</a:t>
            </a:r>
            <a:r>
              <a:rPr lang="ru-RU" b="1" dirty="0" smtClean="0">
                <a:solidFill>
                  <a:schemeClr val="bg2">
                    <a:lumMod val="50000"/>
                  </a:schemeClr>
                </a:solidFill>
              </a:rPr>
              <a:t>1685-1750)</a:t>
            </a:r>
            <a:br>
              <a:rPr lang="ru-RU" b="1" dirty="0" smtClean="0">
                <a:solidFill>
                  <a:schemeClr val="bg2">
                    <a:lumMod val="50000"/>
                  </a:schemeClr>
                </a:solidFill>
              </a:rPr>
            </a:br>
            <a:r>
              <a:rPr lang="ru-RU" b="1" dirty="0" smtClean="0">
                <a:solidFill>
                  <a:schemeClr val="bg2">
                    <a:lumMod val="50000"/>
                  </a:schemeClr>
                </a:solidFill>
              </a:rPr>
              <a:t>великий </a:t>
            </a:r>
            <a:r>
              <a:rPr lang="ru-RU" b="1" dirty="0">
                <a:solidFill>
                  <a:schemeClr val="bg2">
                    <a:lumMod val="50000"/>
                  </a:schemeClr>
                </a:solidFill>
              </a:rPr>
              <a:t>немецкий композитор и органист</a:t>
            </a:r>
            <a:r>
              <a:rPr lang="ru-RU" dirty="0">
                <a:solidFill>
                  <a:schemeClr val="bg2">
                    <a:lumMod val="50000"/>
                  </a:schemeClr>
                </a:solidFill>
              </a:rPr>
              <a:t>.</a:t>
            </a:r>
            <a:endParaRPr lang="ru-RU" sz="2000" dirty="0">
              <a:solidFill>
                <a:schemeClr val="bg2">
                  <a:lumMod val="50000"/>
                </a:schemeClr>
              </a:solidFill>
            </a:endParaRPr>
          </a:p>
        </p:txBody>
      </p:sp>
      <p:pic>
        <p:nvPicPr>
          <p:cNvPr id="6" name="Рисунок 5"/>
          <p:cNvPicPr>
            <a:picLocks noGrp="1" noChangeAspect="1"/>
          </p:cNvPicPr>
          <p:nvPr>
            <p:ph type="pic" idx="1"/>
          </p:nvPr>
        </p:nvPicPr>
        <p:blipFill>
          <a:blip r:embed="rId4">
            <a:extLst>
              <a:ext uri="{28A0092B-C50C-407E-A947-70E740481C1C}">
                <a14:useLocalDpi xmlns:a14="http://schemas.microsoft.com/office/drawing/2010/main" val="0"/>
              </a:ext>
            </a:extLst>
          </a:blip>
          <a:srcRect l="4311" r="4311"/>
          <a:stretch>
            <a:fillRect/>
          </a:stretch>
        </p:blipFill>
        <p:spPr>
          <a:xfrm>
            <a:off x="7935687" y="609601"/>
            <a:ext cx="3570513" cy="5355770"/>
          </a:xfrm>
          <a:effectLst>
            <a:softEdge rad="63500"/>
          </a:effectLst>
        </p:spPr>
      </p:pic>
      <p:sp>
        <p:nvSpPr>
          <p:cNvPr id="5" name="Текст 4"/>
          <p:cNvSpPr>
            <a:spLocks noGrp="1"/>
          </p:cNvSpPr>
          <p:nvPr>
            <p:ph type="body" sz="half" idx="2"/>
          </p:nvPr>
        </p:nvSpPr>
        <p:spPr>
          <a:xfrm>
            <a:off x="290945" y="3477491"/>
            <a:ext cx="7475866" cy="2487880"/>
          </a:xfrm>
          <a:solidFill>
            <a:schemeClr val="tx1">
              <a:alpha val="93000"/>
            </a:schemeClr>
          </a:solidFill>
          <a:effectLst>
            <a:softEdge rad="25400"/>
          </a:effectLst>
        </p:spPr>
        <p:txBody>
          <a:bodyPr>
            <a:normAutofit lnSpcReduction="10000"/>
          </a:bodyPr>
          <a:lstStyle/>
          <a:p>
            <a:pPr algn="just"/>
            <a:r>
              <a:rPr lang="ru-RU" sz="2800"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Бах – в переводе с немецкого «ручей». Бетховен сказал о Бахе: «Не ручей! Море должно быть имя ему</a:t>
            </a:r>
            <a:r>
              <a:rPr lang="ru-RU" sz="2800" dirty="0" smtClean="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a:t>
            </a:r>
          </a:p>
          <a:p>
            <a:pPr algn="just"/>
            <a:r>
              <a:rPr lang="ru-RU" sz="2800"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Есть люди, которые рождаются раз в столетие, И.С. Бах, из тех, кто </a:t>
            </a:r>
            <a:r>
              <a:rPr lang="ru-RU" sz="2800" dirty="0" smtClean="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рождается </a:t>
            </a:r>
            <a:r>
              <a:rPr lang="ru-RU" sz="2800"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раз </a:t>
            </a:r>
            <a:r>
              <a:rPr lang="ru-RU" sz="2800" dirty="0" smtClean="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в 2 </a:t>
            </a:r>
            <a:r>
              <a:rPr lang="ru-RU" sz="2800"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тысячи лет</a:t>
            </a:r>
            <a:r>
              <a:rPr lang="ru-RU" sz="2800" dirty="0" smtClean="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a:t>
            </a:r>
          </a:p>
          <a:p>
            <a:endParaRPr lang="ru-RU" sz="2400" dirty="0">
              <a:solidFill>
                <a:schemeClr val="bg2">
                  <a:lumMod val="50000"/>
                </a:schemeClr>
              </a:solidFill>
            </a:endParaRPr>
          </a:p>
        </p:txBody>
      </p:sp>
    </p:spTree>
    <p:extLst>
      <p:ext uri="{BB962C8B-B14F-4D97-AF65-F5344CB8AC3E}">
        <p14:creationId xmlns:p14="http://schemas.microsoft.com/office/powerpoint/2010/main" val="3007378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9" name="Заголовок 8"/>
          <p:cNvSpPr>
            <a:spLocks noGrp="1"/>
          </p:cNvSpPr>
          <p:nvPr>
            <p:ph type="title"/>
          </p:nvPr>
        </p:nvSpPr>
        <p:spPr>
          <a:xfrm>
            <a:off x="4815671" y="292861"/>
            <a:ext cx="6802580" cy="1244994"/>
          </a:xfrm>
          <a:solidFill>
            <a:schemeClr val="tx1"/>
          </a:solidFill>
          <a:effectLst>
            <a:softEdge rad="63500"/>
          </a:effectLst>
        </p:spPr>
        <p:txBody>
          <a:bodyPr>
            <a:normAutofit/>
          </a:bodyPr>
          <a:lstStyle/>
          <a:p>
            <a:pPr algn="ctr"/>
            <a:r>
              <a:rPr lang="ru-RU" sz="2000" b="1" dirty="0">
                <a:solidFill>
                  <a:schemeClr val="bg2">
                    <a:lumMod val="50000"/>
                  </a:schemeClr>
                </a:solidFill>
              </a:rPr>
              <a:t>Несколько поколений его предков были музыкантами. С 15 лет Бах служил в разных городах певчим, </a:t>
            </a:r>
            <a:r>
              <a:rPr lang="ru-RU" sz="2000" b="1" dirty="0" err="1">
                <a:solidFill>
                  <a:schemeClr val="bg2">
                    <a:lumMod val="50000"/>
                  </a:schemeClr>
                </a:solidFill>
              </a:rPr>
              <a:t>клавесенистом</a:t>
            </a:r>
            <a:r>
              <a:rPr lang="ru-RU" sz="2000" b="1" dirty="0">
                <a:solidFill>
                  <a:schemeClr val="bg2">
                    <a:lumMod val="50000"/>
                  </a:schemeClr>
                </a:solidFill>
              </a:rPr>
              <a:t>, скрипачом, органистом, капельмейстером. </a:t>
            </a:r>
          </a:p>
        </p:txBody>
      </p:sp>
      <p:sp>
        <p:nvSpPr>
          <p:cNvPr id="11" name="Текст 10"/>
          <p:cNvSpPr>
            <a:spLocks noGrp="1"/>
          </p:cNvSpPr>
          <p:nvPr>
            <p:ph type="body" sz="half" idx="2"/>
          </p:nvPr>
        </p:nvSpPr>
        <p:spPr>
          <a:xfrm>
            <a:off x="4745011" y="1830716"/>
            <a:ext cx="6873240" cy="4455325"/>
          </a:xfrm>
          <a:solidFill>
            <a:schemeClr val="tx1"/>
          </a:solidFill>
          <a:effectLst>
            <a:softEdge rad="63500"/>
          </a:effectLst>
        </p:spPr>
        <p:txBody>
          <a:bodyPr>
            <a:normAutofit/>
          </a:bodyPr>
          <a:lstStyle/>
          <a:p>
            <a:pPr algn="just"/>
            <a:r>
              <a:rPr lang="ru-RU" sz="2000" b="1" dirty="0">
                <a:solidFill>
                  <a:schemeClr val="bg2">
                    <a:lumMod val="50000"/>
                  </a:schemeClr>
                </a:solidFill>
              </a:rPr>
              <a:t>Бах – автор более 1000 музыкальных произведений во всех значимых жанрах своего времени, кроме оперы. Его творческое наследие интерпретируется как обобщение музыкального искусства барокко. Убеждённый протестант, Бах написал много духовной музыки. Его «Страсти по Матфею», «Месса си-минор», кантаты, инструментальные обработки протестантских хоралов – истинные шедевры музыкальной классики. Бах известен как великий мастер полифонии. В его творчестве барочная полифония достигла своего расцвета.</a:t>
            </a:r>
          </a:p>
          <a:p>
            <a:pPr algn="just"/>
            <a:r>
              <a:rPr lang="ru-RU" dirty="0"/>
              <a:t>. </a:t>
            </a:r>
            <a:r>
              <a:rPr lang="ru-RU" sz="2000" b="1" dirty="0">
                <a:solidFill>
                  <a:schemeClr val="bg2">
                    <a:lumMod val="50000"/>
                  </a:schemeClr>
                </a:solidFill>
              </a:rPr>
              <a:t>Музыка Баха взывает не только к воображению, прежде всего она взывает к интеллекту</a:t>
            </a:r>
          </a:p>
        </p:txBody>
      </p:sp>
      <p:pic>
        <p:nvPicPr>
          <p:cNvPr id="15" name="Рисунок 14"/>
          <p:cNvPicPr>
            <a:picLocks noGrp="1" noChangeAspect="1"/>
          </p:cNvPicPr>
          <p:nvPr>
            <p:ph type="pic" idx="1"/>
          </p:nvPr>
        </p:nvPicPr>
        <p:blipFill>
          <a:blip r:embed="rId4">
            <a:extLst>
              <a:ext uri="{28A0092B-C50C-407E-A947-70E740481C1C}">
                <a14:useLocalDpi xmlns:a14="http://schemas.microsoft.com/office/drawing/2010/main" val="0"/>
              </a:ext>
            </a:extLst>
          </a:blip>
          <a:srcRect l="3832" r="3832"/>
          <a:stretch>
            <a:fillRect/>
          </a:stretch>
        </p:blipFill>
        <p:spPr>
          <a:xfrm>
            <a:off x="753856" y="543423"/>
            <a:ext cx="3644962" cy="5467443"/>
          </a:xfrm>
        </p:spPr>
      </p:pic>
    </p:spTree>
    <p:extLst>
      <p:ext uri="{BB962C8B-B14F-4D97-AF65-F5344CB8AC3E}">
        <p14:creationId xmlns:p14="http://schemas.microsoft.com/office/powerpoint/2010/main" val="171658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Заголовок 2"/>
          <p:cNvSpPr>
            <a:spLocks noGrp="1"/>
          </p:cNvSpPr>
          <p:nvPr>
            <p:ph type="title"/>
          </p:nvPr>
        </p:nvSpPr>
        <p:spPr>
          <a:xfrm>
            <a:off x="685800" y="263236"/>
            <a:ext cx="6873240" cy="1482437"/>
          </a:xfrm>
          <a:solidFill>
            <a:schemeClr val="tx1"/>
          </a:solidFill>
          <a:effectLst>
            <a:softEdge rad="63500"/>
          </a:effectLst>
        </p:spPr>
        <p:txBody>
          <a:bodyPr>
            <a:normAutofit/>
          </a:bodyPr>
          <a:lstStyle/>
          <a:p>
            <a:pPr algn="ctr"/>
            <a:r>
              <a:rPr lang="ru-RU" sz="2000" b="1" dirty="0">
                <a:solidFill>
                  <a:schemeClr val="bg2">
                    <a:lumMod val="50000"/>
                  </a:schemeClr>
                </a:solidFill>
              </a:rPr>
              <a:t>Бах – явление всехристианского </a:t>
            </a:r>
            <a:r>
              <a:rPr lang="ru-RU" sz="2200" b="1" dirty="0">
                <a:solidFill>
                  <a:schemeClr val="bg2">
                    <a:lumMod val="50000"/>
                  </a:schemeClr>
                </a:solidFill>
              </a:rPr>
              <a:t>масштаба. Его музыка вне всяких границ, ибо принадлежит вселенной, всякому её гражданину</a:t>
            </a:r>
          </a:p>
        </p:txBody>
      </p:sp>
      <p:sp>
        <p:nvSpPr>
          <p:cNvPr id="5" name="Текст 4"/>
          <p:cNvSpPr>
            <a:spLocks noGrp="1"/>
          </p:cNvSpPr>
          <p:nvPr>
            <p:ph type="body" sz="half" idx="2"/>
          </p:nvPr>
        </p:nvSpPr>
        <p:spPr>
          <a:xfrm>
            <a:off x="685800" y="2479963"/>
            <a:ext cx="6873240" cy="3643746"/>
          </a:xfrm>
          <a:solidFill>
            <a:schemeClr val="tx1"/>
          </a:solidFill>
          <a:effectLst>
            <a:softEdge rad="63500"/>
          </a:effectLst>
        </p:spPr>
        <p:txBody>
          <a:bodyPr>
            <a:normAutofit/>
          </a:bodyPr>
          <a:lstStyle/>
          <a:p>
            <a:r>
              <a:rPr lang="ru-RU" sz="2000" b="1" dirty="0">
                <a:solidFill>
                  <a:schemeClr val="bg2">
                    <a:lumMod val="50000"/>
                  </a:schemeClr>
                </a:solidFill>
              </a:rPr>
              <a:t>Бах свято верил в гармонию вселенной, в упорядоченность, законов бытия, в необходимость существования красоты мироздания. И высший разум, для него, воплощался в Боге.. Отражение этой веры мы находим в </a:t>
            </a:r>
            <a:r>
              <a:rPr lang="ru-RU" sz="2000" b="1" dirty="0" err="1">
                <a:solidFill>
                  <a:schemeClr val="bg2">
                    <a:lumMod val="50000"/>
                  </a:schemeClr>
                </a:solidFill>
              </a:rPr>
              <a:t>баховском</a:t>
            </a:r>
            <a:r>
              <a:rPr lang="ru-RU" sz="2000" b="1" dirty="0">
                <a:solidFill>
                  <a:schemeClr val="bg2">
                    <a:lumMod val="50000"/>
                  </a:schemeClr>
                </a:solidFill>
              </a:rPr>
              <a:t>, полифоническом музыкальном мышлении, пронизывающим всё его творчество.</a:t>
            </a:r>
          </a:p>
          <a:p>
            <a:r>
              <a:rPr lang="ru-RU" sz="2000" b="1" dirty="0">
                <a:solidFill>
                  <a:schemeClr val="bg2">
                    <a:lumMod val="50000"/>
                  </a:schemeClr>
                </a:solidFill>
              </a:rPr>
              <a:t>Бах не выносил ничего незавершённого, неряшливого, половинчатого. Именно поэтому особое внимание он уделял голосоведению. </a:t>
            </a:r>
          </a:p>
        </p:txBody>
      </p:sp>
      <p:pic>
        <p:nvPicPr>
          <p:cNvPr id="1026" name="Picture 2" descr="http://crosti.ru/patterns/00/0c/8b/24b3918454/preview.jpg"/>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t="28" b="28"/>
          <a:stretch>
            <a:fillRect/>
          </a:stretch>
        </p:blipFill>
        <p:spPr bwMode="auto">
          <a:xfrm>
            <a:off x="7720629" y="540327"/>
            <a:ext cx="4055735" cy="6083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4750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529" y="-297"/>
            <a:ext cx="12193057" cy="6858594"/>
          </a:xfrm>
          <a:prstGeom prst="rect">
            <a:avLst/>
          </a:prstGeom>
        </p:spPr>
      </p:pic>
      <p:sp>
        <p:nvSpPr>
          <p:cNvPr id="6" name="Текст 10"/>
          <p:cNvSpPr txBox="1">
            <a:spLocks/>
          </p:cNvSpPr>
          <p:nvPr/>
        </p:nvSpPr>
        <p:spPr>
          <a:xfrm>
            <a:off x="5908963" y="1199645"/>
            <a:ext cx="5597237" cy="3849105"/>
          </a:xfrm>
          <a:prstGeom prst="rect">
            <a:avLst/>
          </a:prstGeom>
          <a:solidFill>
            <a:schemeClr val="tx1"/>
          </a:solidFill>
          <a:effectLst>
            <a:softEdge rad="63500"/>
          </a:effectLst>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ru-RU" sz="2000" b="1" dirty="0" smtClean="0">
                <a:solidFill>
                  <a:schemeClr val="bg2">
                    <a:lumMod val="50000"/>
                  </a:schemeClr>
                </a:solidFill>
              </a:rPr>
              <a:t>Бах рассматривал свои голоса как людей, беседующих в тесном кругу. Если голосов было три, то одному можно было время от времени и помолчать, послушать других, до тех пор, пока сам он не сможет сказать что-либо дельное.</a:t>
            </a:r>
          </a:p>
          <a:p>
            <a:r>
              <a:rPr lang="ru-RU" sz="2000" b="1" dirty="0" smtClean="0">
                <a:solidFill>
                  <a:schemeClr val="bg2">
                    <a:lumMod val="50000"/>
                  </a:schemeClr>
                </a:solidFill>
              </a:rPr>
              <a:t>Логика </a:t>
            </a:r>
            <a:r>
              <a:rPr lang="ru-RU" sz="2000" b="1" dirty="0" err="1" smtClean="0">
                <a:solidFill>
                  <a:schemeClr val="bg2">
                    <a:lumMod val="50000"/>
                  </a:schemeClr>
                </a:solidFill>
              </a:rPr>
              <a:t>баховского</a:t>
            </a:r>
            <a:r>
              <a:rPr lang="ru-RU" sz="2000" b="1" dirty="0" smtClean="0">
                <a:solidFill>
                  <a:schemeClr val="bg2">
                    <a:lumMod val="50000"/>
                  </a:schemeClr>
                </a:solidFill>
              </a:rPr>
              <a:t> стиля, пристрастие к чистоте голосоведения есть отражение его идеальной устремлённости. Неверным голосоведением, диссонансом, требующим разрешения, Бах считал зло и страдание.</a:t>
            </a:r>
            <a:endParaRPr lang="ru-RU" sz="2000" b="1" dirty="0">
              <a:solidFill>
                <a:schemeClr val="bg2">
                  <a:lumMod val="50000"/>
                </a:schemeClr>
              </a:solidFill>
            </a:endParaRPr>
          </a:p>
        </p:txBody>
      </p:sp>
      <p:pic>
        <p:nvPicPr>
          <p:cNvPr id="3076" name="Picture 4" descr="https://present5.com/presentation/1/146438162_446177398.pdf-img/146438162_446177398.pdf-18.jpg"/>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5000" r="25000"/>
          <a:stretch>
            <a:fillRect/>
          </a:stretch>
        </p:blipFill>
        <p:spPr bwMode="auto">
          <a:xfrm>
            <a:off x="609601" y="498474"/>
            <a:ext cx="4613034" cy="58469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9489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4" name="Рисунок 13"/>
          <p:cNvPicPr>
            <a:picLocks noChangeAspect="1"/>
          </p:cNvPicPr>
          <p:nvPr/>
        </p:nvPicPr>
        <p:blipFill>
          <a:blip r:embed="rId4"/>
          <a:stretch>
            <a:fillRect/>
          </a:stretch>
        </p:blipFill>
        <p:spPr>
          <a:xfrm>
            <a:off x="5076113" y="1141085"/>
            <a:ext cx="6589414" cy="4698659"/>
          </a:xfrm>
          <a:prstGeom prst="rect">
            <a:avLst/>
          </a:prstGeom>
          <a:effectLst>
            <a:softEdge rad="63500"/>
          </a:effectLst>
        </p:spPr>
      </p:pic>
      <p:sp>
        <p:nvSpPr>
          <p:cNvPr id="12" name="Вертикальный свиток 11"/>
          <p:cNvSpPr/>
          <p:nvPr/>
        </p:nvSpPr>
        <p:spPr>
          <a:xfrm>
            <a:off x="0" y="1141085"/>
            <a:ext cx="5153891" cy="4809397"/>
          </a:xfrm>
          <a:prstGeom prst="verticalScroll">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9580">
              <a:lnSpc>
                <a:spcPct val="115000"/>
              </a:lnSpc>
              <a:spcAft>
                <a:spcPts val="1000"/>
              </a:spcAft>
            </a:pPr>
            <a:r>
              <a:rPr lang="ru-RU" sz="2400" b="1" i="1" dirty="0">
                <a:solidFill>
                  <a:schemeClr val="bg2">
                    <a:lumMod val="50000"/>
                  </a:schemeClr>
                </a:solidFill>
                <a:latin typeface="Times New Roman" panose="02020603050405020304" pitchFamily="18" charset="0"/>
                <a:ea typeface="Calibri" panose="020F0502020204030204" pitchFamily="34" charset="0"/>
                <a:cs typeface="David" panose="020E0502060401010101" pitchFamily="34" charset="-79"/>
              </a:rPr>
              <a:t>Полифония в теории музыки — склад многоголосной музыки, определяющийся функциональным равноправием отдельных голосов многоголосной фактуры</a:t>
            </a:r>
          </a:p>
          <a:p>
            <a:pPr algn="ctr"/>
            <a:endParaRPr lang="ru-RU" dirty="0"/>
          </a:p>
        </p:txBody>
      </p:sp>
    </p:spTree>
    <p:extLst>
      <p:ext uri="{BB962C8B-B14F-4D97-AF65-F5344CB8AC3E}">
        <p14:creationId xmlns:p14="http://schemas.microsoft.com/office/powerpoint/2010/main" val="12427492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529" y="-297"/>
            <a:ext cx="12193057" cy="6858594"/>
          </a:xfrm>
          <a:prstGeom prst="rect">
            <a:avLst/>
          </a:prstGeom>
        </p:spPr>
      </p:pic>
      <p:pic>
        <p:nvPicPr>
          <p:cNvPr id="6" name="Рисунок 5"/>
          <p:cNvPicPr>
            <a:picLocks noGrp="1" noChangeAspect="1"/>
          </p:cNvPicPr>
          <p:nvPr>
            <p:ph type="pic" idx="1"/>
          </p:nvPr>
        </p:nvPicPr>
        <p:blipFill>
          <a:blip r:embed="rId3">
            <a:extLst>
              <a:ext uri="{28A0092B-C50C-407E-A947-70E740481C1C}">
                <a14:useLocalDpi xmlns:a14="http://schemas.microsoft.com/office/drawing/2010/main" val="0"/>
              </a:ext>
            </a:extLst>
          </a:blip>
          <a:srcRect t="7284" b="7284"/>
          <a:stretch>
            <a:fillRect/>
          </a:stretch>
        </p:blipFill>
        <p:spPr>
          <a:effectLst>
            <a:softEdge rad="63500"/>
          </a:effectLst>
        </p:spPr>
      </p:pic>
      <p:sp>
        <p:nvSpPr>
          <p:cNvPr id="4" name="Текст 3"/>
          <p:cNvSpPr>
            <a:spLocks noGrp="1"/>
          </p:cNvSpPr>
          <p:nvPr>
            <p:ph type="body" sz="half" idx="2"/>
          </p:nvPr>
        </p:nvSpPr>
        <p:spPr>
          <a:xfrm>
            <a:off x="301670" y="1510146"/>
            <a:ext cx="6873240" cy="3906982"/>
          </a:xfrm>
          <a:solidFill>
            <a:schemeClr val="tx1"/>
          </a:solidFill>
          <a:effectLst>
            <a:softEdge rad="63500"/>
          </a:effectLst>
        </p:spPr>
        <p:txBody>
          <a:bodyPr>
            <a:normAutofit/>
          </a:bodyPr>
          <a:lstStyle/>
          <a:p>
            <a:pPr algn="just"/>
            <a:r>
              <a:rPr lang="ru-RU" sz="2000" b="1" dirty="0">
                <a:solidFill>
                  <a:schemeClr val="bg2">
                    <a:lumMod val="50000"/>
                  </a:schemeClr>
                </a:solidFill>
              </a:rPr>
              <a:t>В музыке Баха есть одна особенность. Почти всегда завершающий аккорд мажорный. Бах никогда не оставит своего слушателя во мраке, в бездне, в темноте. Даже в самой трагической из фуг, когда голоса, как крик о помощи, сплетаются в напряжённые, диссонирующие аккорды, боль которых чувствуешь почти физически. Они как лавина, как цунами, как страшный водяной столб, готовый смыть слушателя и кажется, нет спасения! Эта волна, вдруг, разбивается о невидимый волнорез и до тебя долетают только брызги. И словно радуга, словно луч света и надежды звучит мягкий мажорный аккорд.</a:t>
            </a:r>
          </a:p>
        </p:txBody>
      </p:sp>
    </p:spTree>
    <p:extLst>
      <p:ext uri="{BB962C8B-B14F-4D97-AF65-F5344CB8AC3E}">
        <p14:creationId xmlns:p14="http://schemas.microsoft.com/office/powerpoint/2010/main" val="38965975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529" y="-297"/>
            <a:ext cx="12193057" cy="6858594"/>
          </a:xfrm>
          <a:prstGeom prst="rect">
            <a:avLst/>
          </a:prstGeom>
        </p:spPr>
      </p:pic>
      <p:sp>
        <p:nvSpPr>
          <p:cNvPr id="4" name="Текст 3"/>
          <p:cNvSpPr>
            <a:spLocks noGrp="1"/>
          </p:cNvSpPr>
          <p:nvPr>
            <p:ph type="body" sz="half" idx="2"/>
          </p:nvPr>
        </p:nvSpPr>
        <p:spPr>
          <a:xfrm>
            <a:off x="5652654" y="1828801"/>
            <a:ext cx="6190821" cy="3449782"/>
          </a:xfrm>
          <a:solidFill>
            <a:schemeClr val="tx1"/>
          </a:solidFill>
          <a:effectLst>
            <a:softEdge rad="63500"/>
          </a:effectLst>
        </p:spPr>
        <p:txBody>
          <a:bodyPr>
            <a:normAutofit/>
          </a:bodyPr>
          <a:lstStyle/>
          <a:p>
            <a:r>
              <a:rPr lang="ru-RU" sz="2000" b="1" dirty="0">
                <a:solidFill>
                  <a:schemeClr val="bg2">
                    <a:lumMod val="50000"/>
                  </a:schemeClr>
                </a:solidFill>
              </a:rPr>
              <a:t>Причудливы капризы истории, когда она распоряжается бессмертием. Лучшие творения Баха при жизни не издавались, а после смерти были забыты на целых сто лет!  Ещё Бах – органист заслужил похвалы при жизни, но не Бах – композитор. Умер Бах и забыли на век. Даже могила затерялась: двор церкви святого Иоанна в </a:t>
            </a:r>
            <a:r>
              <a:rPr lang="ru-RU" sz="2000" b="1" dirty="0" err="1">
                <a:solidFill>
                  <a:schemeClr val="bg2">
                    <a:lumMod val="50000"/>
                  </a:schemeClr>
                </a:solidFill>
              </a:rPr>
              <a:t>Лейбциге</a:t>
            </a:r>
            <a:r>
              <a:rPr lang="ru-RU" sz="2000" b="1" dirty="0">
                <a:solidFill>
                  <a:schemeClr val="bg2">
                    <a:lumMod val="50000"/>
                  </a:schemeClr>
                </a:solidFill>
              </a:rPr>
              <a:t>, где был похоронен Бах, стал городской площадью. Полтора века над ним грохотали экипажи, стучали солдатские сапоги и суетилась крикливая рыночная толпа.</a:t>
            </a:r>
          </a:p>
          <a:p>
            <a:endParaRPr lang="ru-RU" sz="2000" b="1" dirty="0">
              <a:solidFill>
                <a:schemeClr val="bg2">
                  <a:lumMod val="50000"/>
                </a:schemeClr>
              </a:solidFill>
            </a:endParaRPr>
          </a:p>
        </p:txBody>
      </p:sp>
      <p:pic>
        <p:nvPicPr>
          <p:cNvPr id="5122" name="Picture 2" descr="http://images.zeno.org/Ansichtskarten/I/big/AK06024a.jpg"/>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8874" r="28874"/>
          <a:stretch>
            <a:fillRect/>
          </a:stretch>
        </p:blipFill>
        <p:spPr bwMode="auto">
          <a:xfrm>
            <a:off x="477838" y="542924"/>
            <a:ext cx="4492398" cy="565005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794144"/>
      </p:ext>
    </p:extLst>
  </p:cSld>
  <p:clrMapOvr>
    <a:masterClrMapping/>
  </p:clrMapOvr>
  <p:timing>
    <p:tnLst>
      <p:par>
        <p:cTn id="1" dur="indefinite" restart="never" nodeType="tmRoot"/>
      </p:par>
    </p:tnLst>
  </p:timing>
</p:sld>
</file>

<file path=ppt/theme/theme1.xml><?xml version="1.0" encoding="utf-8"?>
<a:theme xmlns:a="http://schemas.openxmlformats.org/drawingml/2006/main" name="След самолета">
  <a:themeElements>
    <a:clrScheme name="След самолета">
      <a:dk1>
        <a:sysClr val="windowText" lastClr="000000"/>
      </a:dk1>
      <a:lt1>
        <a:sysClr val="window" lastClr="FFFFFF"/>
      </a:lt1>
      <a:dk2>
        <a:srgbClr val="454545"/>
      </a:dk2>
      <a:lt2>
        <a:srgbClr val="DADADA"/>
      </a:lt2>
      <a:accent1>
        <a:srgbClr val="01D17D"/>
      </a:accent1>
      <a:accent2>
        <a:srgbClr val="84C72A"/>
      </a:accent2>
      <a:accent3>
        <a:srgbClr val="E1D126"/>
      </a:accent3>
      <a:accent4>
        <a:srgbClr val="E29932"/>
      </a:accent4>
      <a:accent5>
        <a:srgbClr val="E56526"/>
      </a:accent5>
      <a:accent6>
        <a:srgbClr val="D63731"/>
      </a:accent6>
      <a:hlink>
        <a:srgbClr val="35FA7F"/>
      </a:hlink>
      <a:folHlink>
        <a:srgbClr val="BAFC85"/>
      </a:folHlink>
    </a:clrScheme>
    <a:fontScheme name="След самолета">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ед самолета">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2B2A868B-6BC2-4B3E-98B9-1258F41035DE}"/>
    </a:ext>
  </a:extLst>
</a:theme>
</file>

<file path=docProps/app.xml><?xml version="1.0" encoding="utf-8"?>
<Properties xmlns="http://schemas.openxmlformats.org/officeDocument/2006/extended-properties" xmlns:vt="http://schemas.openxmlformats.org/officeDocument/2006/docPropsVTypes">
  <Template>TM04033937[[fn=След самолета]]</Template>
  <TotalTime>104</TotalTime>
  <Words>700</Words>
  <Application>Microsoft Office PowerPoint</Application>
  <PresentationFormat>Широкоэкранный</PresentationFormat>
  <Paragraphs>31</Paragraphs>
  <Slides>12</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12</vt:i4>
      </vt:variant>
    </vt:vector>
  </HeadingPairs>
  <TitlesOfParts>
    <vt:vector size="18" baseType="lpstr">
      <vt:lpstr>Arial</vt:lpstr>
      <vt:lpstr>Calibri</vt:lpstr>
      <vt:lpstr>Century Gothic</vt:lpstr>
      <vt:lpstr>David</vt:lpstr>
      <vt:lpstr>Times New Roman</vt:lpstr>
      <vt:lpstr>След самолета</vt:lpstr>
      <vt:lpstr>Бессмертный Бах  </vt:lpstr>
      <vt:lpstr>Презентация PowerPoint</vt:lpstr>
      <vt:lpstr>Иоганн Себастьян Бах (1685-1750) великий немецкий композитор и органист.</vt:lpstr>
      <vt:lpstr>Несколько поколений его предков были музыкантами. С 15 лет Бах служил в разных городах певчим, клавесенистом, скрипачом, органистом, капельмейстером. </vt:lpstr>
      <vt:lpstr>Бах – явление всехристианского масштаба. Его музыка вне всяких границ, ибо принадлежит вселенной, всякому её гражданину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Источники:</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Бессмертный БАх</dc:title>
  <dc:creator>RePack by Diakov</dc:creator>
  <cp:lastModifiedBy>RePack by Diakov</cp:lastModifiedBy>
  <cp:revision>13</cp:revision>
  <dcterms:created xsi:type="dcterms:W3CDTF">2019-11-19T02:59:27Z</dcterms:created>
  <dcterms:modified xsi:type="dcterms:W3CDTF">2019-11-19T06:18:11Z</dcterms:modified>
</cp:coreProperties>
</file>