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3" r:id="rId3"/>
    <p:sldId id="284" r:id="rId4"/>
    <p:sldId id="256" r:id="rId5"/>
    <p:sldId id="257" r:id="rId6"/>
    <p:sldId id="259" r:id="rId7"/>
    <p:sldId id="258" r:id="rId8"/>
    <p:sldId id="260" r:id="rId9"/>
    <p:sldId id="261" r:id="rId10"/>
    <p:sldId id="262" r:id="rId11"/>
    <p:sldId id="279" r:id="rId12"/>
    <p:sldId id="263" r:id="rId13"/>
    <p:sldId id="265" r:id="rId14"/>
    <p:sldId id="267" r:id="rId15"/>
    <p:sldId id="269" r:id="rId16"/>
    <p:sldId id="282" r:id="rId17"/>
    <p:sldId id="271" r:id="rId18"/>
    <p:sldId id="270"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6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12.04.2019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12.04.2019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12.04.2019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12.04.2019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12.04.2019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Заголовок 1"/>
          <p:cNvSpPr>
            <a:spLocks noGrp="1"/>
          </p:cNvSpPr>
          <p:nvPr>
            <p:ph type="title"/>
          </p:nvPr>
        </p:nvSpPr>
        <p:spPr>
          <a:xfrm>
            <a:off x="944877" y="1340768"/>
            <a:ext cx="7254242" cy="3658418"/>
          </a:xfrm>
        </p:spPr>
        <p:style>
          <a:lnRef idx="2">
            <a:schemeClr val="accent2"/>
          </a:lnRef>
          <a:fillRef idx="1">
            <a:schemeClr val="lt1"/>
          </a:fillRef>
          <a:effectRef idx="0">
            <a:schemeClr val="accent2"/>
          </a:effectRef>
          <a:fontRef idx="minor">
            <a:schemeClr val="dk1"/>
          </a:fontRef>
        </p:style>
        <p:txBody>
          <a:bodyPr>
            <a:normAutofit/>
          </a:bodyPr>
          <a:lstStyle/>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Значение музыки в жизни человека.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Вечные» проблемы жизни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в </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творчестве композиторов.</a:t>
            </a:r>
          </a:p>
        </p:txBody>
      </p:sp>
    </p:spTree>
    <p:extLst>
      <p:ext uri="{BB962C8B-B14F-4D97-AF65-F5344CB8AC3E}">
        <p14:creationId xmlns:p14="http://schemas.microsoft.com/office/powerpoint/2010/main" val="100276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5492" y="1772816"/>
            <a:ext cx="7254241"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1600" b="1" dirty="0">
                <a:solidFill>
                  <a:srgbClr val="FF0000"/>
                </a:solidFill>
                <a:latin typeface="Times New Roman" panose="02020603050405020304" pitchFamily="18" charset="0"/>
                <a:cs typeface="Times New Roman" panose="02020603050405020304" pitchFamily="18" charset="0"/>
              </a:rPr>
              <a:t>Картина 3</a:t>
            </a:r>
          </a:p>
          <a:p>
            <a:r>
              <a:rPr lang="ru-RU" sz="1600" b="1" dirty="0">
                <a:solidFill>
                  <a:srgbClr val="00B0F0"/>
                </a:solidFill>
                <a:latin typeface="Times New Roman" panose="02020603050405020304" pitchFamily="18" charset="0"/>
                <a:cs typeface="Times New Roman" panose="02020603050405020304" pitchFamily="18" charset="0"/>
              </a:rPr>
              <a:t>Оргия у Красса</a:t>
            </a:r>
          </a:p>
          <a:p>
            <a:r>
              <a:rPr lang="ru-RU" sz="1600" dirty="0">
                <a:latin typeface="Times New Roman" panose="02020603050405020304" pitchFamily="18" charset="0"/>
                <a:cs typeface="Times New Roman" panose="02020603050405020304" pitchFamily="18" charset="0"/>
              </a:rPr>
              <a:t>Мимы и куртизанки развлекают гостей, потешаясь над Фригией, новой рабыней Красса. Куртизанку </a:t>
            </a:r>
            <a:r>
              <a:rPr lang="ru-RU" sz="1600" dirty="0" err="1">
                <a:latin typeface="Times New Roman" panose="02020603050405020304" pitchFamily="18" charset="0"/>
                <a:cs typeface="Times New Roman" panose="02020603050405020304" pitchFamily="18" charset="0"/>
              </a:rPr>
              <a:t>Эгину</a:t>
            </a:r>
            <a:r>
              <a:rPr lang="ru-RU" sz="1600" dirty="0">
                <a:latin typeface="Times New Roman" panose="02020603050405020304" pitchFamily="18" charset="0"/>
                <a:cs typeface="Times New Roman" panose="02020603050405020304" pitchFamily="18" charset="0"/>
              </a:rPr>
              <a:t> насторажи­вает его интерес к молодой девушке. И она во­влекает Красса в неистовую пляску. В разгар оргии Красс приказывает привести гладиаторов. Они должны биться насмерть в шлемах без глазниц, не видя друг друга. С победившего снимают шлем. Это Спартак.</a:t>
            </a:r>
          </a:p>
          <a:p>
            <a:endParaRPr lang="ru-RU" sz="1200" dirty="0">
              <a:latin typeface="Times New Roman" panose="02020603050405020304" pitchFamily="18" charset="0"/>
              <a:cs typeface="Times New Roman" panose="02020603050405020304" pitchFamily="18" charset="0"/>
            </a:endParaRPr>
          </a:p>
          <a:p>
            <a:r>
              <a:rPr lang="ru-RU" sz="1600" b="1" dirty="0">
                <a:solidFill>
                  <a:srgbClr val="00B0F0"/>
                </a:solidFill>
                <a:latin typeface="Times New Roman" panose="02020603050405020304" pitchFamily="18" charset="0"/>
                <a:cs typeface="Times New Roman" panose="02020603050405020304" pitchFamily="18" charset="0"/>
              </a:rPr>
              <a:t>Монолог Спартака</a:t>
            </a:r>
          </a:p>
          <a:p>
            <a:r>
              <a:rPr lang="ru-RU" sz="1600" dirty="0">
                <a:latin typeface="Times New Roman" panose="02020603050405020304" pitchFamily="18" charset="0"/>
                <a:cs typeface="Times New Roman" panose="02020603050405020304" pitchFamily="18" charset="0"/>
              </a:rPr>
              <a:t>Спартак в отчаянии — он стал невольным убийцей своего товарища. Трагедия пробуждает в нем гнев и желание протестовать. Спартак принимает решение бороться за свободу.</a:t>
            </a:r>
          </a:p>
        </p:txBody>
      </p:sp>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1837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44876" y="944881"/>
            <a:ext cx="7254241" cy="496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916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4876" y="923337"/>
            <a:ext cx="7254241"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2000" b="1" dirty="0">
                <a:solidFill>
                  <a:srgbClr val="FF0000"/>
                </a:solidFill>
                <a:latin typeface="Times New Roman" pitchFamily="18" charset="0"/>
                <a:cs typeface="Times New Roman" pitchFamily="18" charset="0"/>
              </a:rPr>
              <a:t>Картина 4</a:t>
            </a:r>
          </a:p>
          <a:p>
            <a:r>
              <a:rPr lang="ru-RU" sz="2000" b="1" dirty="0">
                <a:solidFill>
                  <a:srgbClr val="00B0F0"/>
                </a:solidFill>
                <a:latin typeface="Times New Roman" pitchFamily="18" charset="0"/>
                <a:cs typeface="Times New Roman" pitchFamily="18" charset="0"/>
              </a:rPr>
              <a:t>Казарма гладиаторов</a:t>
            </a:r>
          </a:p>
          <a:p>
            <a:r>
              <a:rPr lang="ru-RU" sz="2000" dirty="0">
                <a:latin typeface="Times New Roman" pitchFamily="18" charset="0"/>
                <a:cs typeface="Times New Roman" pitchFamily="18" charset="0"/>
              </a:rPr>
              <a:t>Спартак призывает гладиаторов к восстанию. Они отвечают ему клятвой верности. Сбросив оковы, Спартак и гладиаторы бегут из Рима.</a:t>
            </a:r>
          </a:p>
        </p:txBody>
      </p:sp>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Прямоугольник 7"/>
          <p:cNvSpPr/>
          <p:nvPr/>
        </p:nvSpPr>
        <p:spPr>
          <a:xfrm>
            <a:off x="944876" y="2852936"/>
            <a:ext cx="7254240"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2000" dirty="0">
                <a:solidFill>
                  <a:srgbClr val="FF0000"/>
                </a:solidFill>
                <a:latin typeface="Times New Roman" pitchFamily="18" charset="0"/>
                <a:cs typeface="Times New Roman" pitchFamily="18" charset="0"/>
              </a:rPr>
              <a:t>Картина 5</a:t>
            </a:r>
          </a:p>
          <a:p>
            <a:r>
              <a:rPr lang="ru-RU" sz="2000" b="1" dirty="0" err="1">
                <a:solidFill>
                  <a:srgbClr val="00B0F0"/>
                </a:solidFill>
                <a:latin typeface="Times New Roman" pitchFamily="18" charset="0"/>
                <a:cs typeface="Times New Roman" pitchFamily="18" charset="0"/>
              </a:rPr>
              <a:t>Аппиева</a:t>
            </a:r>
            <a:r>
              <a:rPr lang="ru-RU" sz="2000" b="1" dirty="0">
                <a:solidFill>
                  <a:srgbClr val="00B0F0"/>
                </a:solidFill>
                <a:latin typeface="Times New Roman" pitchFamily="18" charset="0"/>
                <a:cs typeface="Times New Roman" pitchFamily="18" charset="0"/>
              </a:rPr>
              <a:t> дорога</a:t>
            </a:r>
          </a:p>
          <a:p>
            <a:r>
              <a:rPr lang="ru-RU" sz="2000" dirty="0">
                <a:latin typeface="Times New Roman" pitchFamily="18" charset="0"/>
                <a:cs typeface="Times New Roman" pitchFamily="18" charset="0"/>
              </a:rPr>
              <a:t>На </a:t>
            </a:r>
            <a:r>
              <a:rPr lang="ru-RU" sz="2000" dirty="0" err="1">
                <a:latin typeface="Times New Roman" pitchFamily="18" charset="0"/>
                <a:cs typeface="Times New Roman" pitchFamily="18" charset="0"/>
              </a:rPr>
              <a:t>Аппиевой</a:t>
            </a:r>
            <a:r>
              <a:rPr lang="ru-RU" sz="2000" dirty="0">
                <a:latin typeface="Times New Roman" pitchFamily="18" charset="0"/>
                <a:cs typeface="Times New Roman" pitchFamily="18" charset="0"/>
              </a:rPr>
              <a:t> дороге к «спартаковцам» присоединяются пастухи. Всех объединяет мечта о свободе и ненависть к рабству. Народ провозглашает Спартака вождем восставших.</a:t>
            </a:r>
          </a:p>
          <a:p>
            <a:endParaRPr lang="ru-RU" sz="2000" dirty="0">
              <a:latin typeface="Times New Roman" pitchFamily="18" charset="0"/>
              <a:cs typeface="Times New Roman" pitchFamily="18" charset="0"/>
            </a:endParaRPr>
          </a:p>
          <a:p>
            <a:r>
              <a:rPr lang="ru-RU" sz="2000" b="1" dirty="0">
                <a:solidFill>
                  <a:srgbClr val="00B0F0"/>
                </a:solidFill>
                <a:latin typeface="Times New Roman" pitchFamily="18" charset="0"/>
                <a:cs typeface="Times New Roman" pitchFamily="18" charset="0"/>
              </a:rPr>
              <a:t>Монолог Спартака</a:t>
            </a:r>
          </a:p>
          <a:p>
            <a:r>
              <a:rPr lang="ru-RU" sz="2000" dirty="0">
                <a:latin typeface="Times New Roman" pitchFamily="18" charset="0"/>
                <a:cs typeface="Times New Roman" pitchFamily="18" charset="0"/>
              </a:rPr>
              <a:t>Все помыслы Спартака устремлены к Фригии.</a:t>
            </a:r>
          </a:p>
        </p:txBody>
      </p:sp>
    </p:spTree>
    <p:extLst>
      <p:ext uri="{BB962C8B-B14F-4D97-AF65-F5344CB8AC3E}">
        <p14:creationId xmlns:p14="http://schemas.microsoft.com/office/powerpoint/2010/main" val="3994422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4876" y="941080"/>
            <a:ext cx="7254241"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a:solidFill>
                  <a:srgbClr val="FF0000"/>
                </a:solidFill>
                <a:latin typeface="Times New Roman" pitchFamily="18" charset="0"/>
                <a:cs typeface="Times New Roman" pitchFamily="18" charset="0"/>
              </a:rPr>
              <a:t>Картина 6</a:t>
            </a:r>
          </a:p>
          <a:p>
            <a:r>
              <a:rPr lang="ru-RU" b="1" dirty="0">
                <a:solidFill>
                  <a:srgbClr val="00B0F0"/>
                </a:solidFill>
                <a:latin typeface="Times New Roman" pitchFamily="18" charset="0"/>
                <a:cs typeface="Times New Roman" pitchFamily="18" charset="0"/>
              </a:rPr>
              <a:t>Вилла Красса</a:t>
            </a:r>
          </a:p>
          <a:p>
            <a:r>
              <a:rPr lang="ru-RU" dirty="0">
                <a:latin typeface="Times New Roman" pitchFamily="18" charset="0"/>
                <a:cs typeface="Times New Roman" pitchFamily="18" charset="0"/>
              </a:rPr>
              <a:t>Поиски Фригии приводят Спартака на виллу Красса . Велика радость встречи влюбленных. Но им приходится скрыться — к вилле </a:t>
            </a:r>
            <a:r>
              <a:rPr lang="ru-RU" dirty="0" err="1">
                <a:latin typeface="Times New Roman" pitchFamily="18" charset="0"/>
                <a:cs typeface="Times New Roman" pitchFamily="18" charset="0"/>
              </a:rPr>
              <a:t>направлется</a:t>
            </a:r>
            <a:r>
              <a:rPr lang="ru-RU" dirty="0">
                <a:latin typeface="Times New Roman" pitchFamily="18" charset="0"/>
                <a:cs typeface="Times New Roman" pitchFamily="18" charset="0"/>
              </a:rPr>
              <a:t> процессия патрициев во главе с </a:t>
            </a:r>
            <a:r>
              <a:rPr lang="ru-RU" dirty="0" err="1">
                <a:latin typeface="Times New Roman" pitchFamily="18" charset="0"/>
                <a:cs typeface="Times New Roman" pitchFamily="18" charset="0"/>
              </a:rPr>
              <a:t>Эгиной</a:t>
            </a:r>
            <a:r>
              <a:rPr lang="ru-RU" dirty="0">
                <a:latin typeface="Times New Roman" pitchFamily="18" charset="0"/>
                <a:cs typeface="Times New Roman" pitchFamily="18" charset="0"/>
              </a:rPr>
              <a:t>.</a:t>
            </a:r>
          </a:p>
          <a:p>
            <a:endParaRPr lang="ru-RU" dirty="0">
              <a:latin typeface="Times New Roman" pitchFamily="18" charset="0"/>
              <a:cs typeface="Times New Roman" pitchFamily="18" charset="0"/>
            </a:endParaRPr>
          </a:p>
          <a:p>
            <a:r>
              <a:rPr lang="ru-RU" b="1" dirty="0">
                <a:solidFill>
                  <a:srgbClr val="00B0F0"/>
                </a:solidFill>
                <a:latin typeface="Times New Roman" pitchFamily="18" charset="0"/>
                <a:cs typeface="Times New Roman" pitchFamily="18" charset="0"/>
              </a:rPr>
              <a:t>Монолог </a:t>
            </a:r>
            <a:r>
              <a:rPr lang="ru-RU" b="1" dirty="0" err="1">
                <a:solidFill>
                  <a:srgbClr val="00B0F0"/>
                </a:solidFill>
                <a:latin typeface="Times New Roman" pitchFamily="18" charset="0"/>
                <a:cs typeface="Times New Roman" pitchFamily="18" charset="0"/>
              </a:rPr>
              <a:t>Эгины</a:t>
            </a:r>
            <a:endParaRPr lang="ru-RU" b="1" dirty="0">
              <a:solidFill>
                <a:srgbClr val="00B0F0"/>
              </a:solidFill>
              <a:latin typeface="Times New Roman" pitchFamily="18" charset="0"/>
              <a:cs typeface="Times New Roman" pitchFamily="18" charset="0"/>
            </a:endParaRPr>
          </a:p>
          <a:p>
            <a:r>
              <a:rPr lang="ru-RU" dirty="0">
                <a:latin typeface="Times New Roman" pitchFamily="18" charset="0"/>
                <a:cs typeface="Times New Roman" pitchFamily="18" charset="0"/>
              </a:rPr>
              <a:t>Она давно жаждет обольстить и под­чинить себе Красса. Ей надо завоевать его и законно войти в мир римской знати.</a:t>
            </a:r>
          </a:p>
        </p:txBody>
      </p:sp>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Прямоугольник 7"/>
          <p:cNvSpPr/>
          <p:nvPr/>
        </p:nvSpPr>
        <p:spPr>
          <a:xfrm>
            <a:off x="935298" y="3609070"/>
            <a:ext cx="7254241"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smtClean="0">
                <a:solidFill>
                  <a:srgbClr val="FF0000"/>
                </a:solidFill>
                <a:latin typeface="Times New Roman" pitchFamily="18" charset="0"/>
                <a:cs typeface="Times New Roman" pitchFamily="18" charset="0"/>
              </a:rPr>
              <a:t>Картина  7</a:t>
            </a:r>
            <a:endParaRPr lang="en-US" b="1" dirty="0" smtClean="0">
              <a:solidFill>
                <a:srgbClr val="FF0000"/>
              </a:solidFill>
              <a:latin typeface="Times New Roman" pitchFamily="18" charset="0"/>
              <a:cs typeface="Times New Roman" pitchFamily="18" charset="0"/>
            </a:endParaRPr>
          </a:p>
          <a:p>
            <a:r>
              <a:rPr lang="ru-RU" b="1" dirty="0" smtClean="0">
                <a:solidFill>
                  <a:srgbClr val="00B0F0"/>
                </a:solidFill>
                <a:latin typeface="Times New Roman" pitchFamily="18" charset="0"/>
                <a:cs typeface="Times New Roman" pitchFamily="18" charset="0"/>
              </a:rPr>
              <a:t>Пир </a:t>
            </a:r>
            <a:r>
              <a:rPr lang="ru-RU" b="1" dirty="0">
                <a:solidFill>
                  <a:srgbClr val="00B0F0"/>
                </a:solidFill>
                <a:latin typeface="Times New Roman" pitchFamily="18" charset="0"/>
                <a:cs typeface="Times New Roman" pitchFamily="18" charset="0"/>
              </a:rPr>
              <a:t>у Красса</a:t>
            </a:r>
          </a:p>
          <a:p>
            <a:r>
              <a:rPr lang="ru-RU" dirty="0">
                <a:latin typeface="Times New Roman" pitchFamily="18" charset="0"/>
                <a:cs typeface="Times New Roman" pitchFamily="18" charset="0"/>
              </a:rPr>
              <a:t>Красс празднует свои победы. Патриции славят его. Но войска Спартака окружают дворец. Гости разбегаются. Бегут в страхе и Красс с </a:t>
            </a:r>
            <a:r>
              <a:rPr lang="ru-RU" dirty="0" err="1">
                <a:latin typeface="Times New Roman" pitchFamily="18" charset="0"/>
                <a:cs typeface="Times New Roman" pitchFamily="18" charset="0"/>
              </a:rPr>
              <a:t>Эгиной.Спартак</a:t>
            </a:r>
            <a:r>
              <a:rPr lang="ru-RU" dirty="0">
                <a:latin typeface="Times New Roman" pitchFamily="18" charset="0"/>
                <a:cs typeface="Times New Roman" pitchFamily="18" charset="0"/>
              </a:rPr>
              <a:t> врывается на виллу.</a:t>
            </a:r>
          </a:p>
          <a:p>
            <a:endParaRPr lang="ru-RU" dirty="0">
              <a:latin typeface="Times New Roman" pitchFamily="18" charset="0"/>
              <a:cs typeface="Times New Roman" pitchFamily="18" charset="0"/>
            </a:endParaRPr>
          </a:p>
          <a:p>
            <a:r>
              <a:rPr lang="ru-RU" b="1" dirty="0">
                <a:solidFill>
                  <a:srgbClr val="00B0F0"/>
                </a:solidFill>
                <a:latin typeface="Times New Roman" pitchFamily="18" charset="0"/>
                <a:cs typeface="Times New Roman" pitchFamily="18" charset="0"/>
              </a:rPr>
              <a:t>Монолог Спартака</a:t>
            </a:r>
          </a:p>
          <a:p>
            <a:r>
              <a:rPr lang="ru-RU" dirty="0">
                <a:latin typeface="Times New Roman" pitchFamily="18" charset="0"/>
                <a:cs typeface="Times New Roman" pitchFamily="18" charset="0"/>
              </a:rPr>
              <a:t>Он пере­полнен радостью победы.</a:t>
            </a:r>
          </a:p>
        </p:txBody>
      </p:sp>
    </p:spTree>
    <p:extLst>
      <p:ext uri="{BB962C8B-B14F-4D97-AF65-F5344CB8AC3E}">
        <p14:creationId xmlns:p14="http://schemas.microsoft.com/office/powerpoint/2010/main" val="1461217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4876" y="944881"/>
            <a:ext cx="7254241"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smtClean="0">
                <a:solidFill>
                  <a:srgbClr val="FF0000"/>
                </a:solidFill>
              </a:rPr>
              <a:t>Картина 8</a:t>
            </a:r>
          </a:p>
          <a:p>
            <a:r>
              <a:rPr lang="ru-RU" b="1" dirty="0" smtClean="0">
                <a:solidFill>
                  <a:srgbClr val="00B0F0"/>
                </a:solidFill>
              </a:rPr>
              <a:t>Победа </a:t>
            </a:r>
            <a:r>
              <a:rPr lang="ru-RU" b="1" dirty="0">
                <a:solidFill>
                  <a:srgbClr val="00B0F0"/>
                </a:solidFill>
              </a:rPr>
              <a:t>Спартака</a:t>
            </a:r>
          </a:p>
          <a:p>
            <a:r>
              <a:rPr lang="ru-RU" dirty="0"/>
              <a:t>Красс попадает в плен к гладиаторам. Но Спартак не хочет расправы. Он предлагает Крассу в открытом честном поединке решить свою судьбу. Красс принимает вызов, но терпит поражение. Спартак гонит его прочь — пусть все узнают о его позоре. Ликующие повстанцы славят победу Спартака.</a:t>
            </a:r>
          </a:p>
        </p:txBody>
      </p:sp>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Прямоугольник 7"/>
          <p:cNvSpPr/>
          <p:nvPr/>
        </p:nvSpPr>
        <p:spPr>
          <a:xfrm>
            <a:off x="921947" y="3212976"/>
            <a:ext cx="737154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a:solidFill>
                  <a:srgbClr val="FF0000"/>
                </a:solidFill>
              </a:rPr>
              <a:t>Картина 9</a:t>
            </a:r>
          </a:p>
          <a:p>
            <a:r>
              <a:rPr lang="ru-RU" b="1" dirty="0">
                <a:solidFill>
                  <a:srgbClr val="00B0F0"/>
                </a:solidFill>
              </a:rPr>
              <a:t>Месть Красса</a:t>
            </a:r>
          </a:p>
          <a:p>
            <a:r>
              <a:rPr lang="ru-RU" dirty="0" err="1"/>
              <a:t>Эгина</a:t>
            </a:r>
            <a:r>
              <a:rPr lang="ru-RU" dirty="0"/>
              <a:t> стремится вселить мужество в Красса. Восстание должно быть подавлено. Красс собирает легионеров. </a:t>
            </a:r>
            <a:r>
              <a:rPr lang="ru-RU" dirty="0" err="1"/>
              <a:t>Эгина</a:t>
            </a:r>
            <a:r>
              <a:rPr lang="ru-RU" dirty="0"/>
              <a:t> напутствует его.</a:t>
            </a:r>
          </a:p>
          <a:p>
            <a:endParaRPr lang="ru-RU" dirty="0"/>
          </a:p>
          <a:p>
            <a:r>
              <a:rPr lang="ru-RU" b="1" dirty="0">
                <a:solidFill>
                  <a:srgbClr val="00B0F0"/>
                </a:solidFill>
              </a:rPr>
              <a:t>Монолог </a:t>
            </a:r>
            <a:r>
              <a:rPr lang="ru-RU" b="1" dirty="0" err="1">
                <a:solidFill>
                  <a:srgbClr val="00B0F0"/>
                </a:solidFill>
              </a:rPr>
              <a:t>Эгины</a:t>
            </a:r>
            <a:endParaRPr lang="ru-RU" b="1" dirty="0">
              <a:solidFill>
                <a:srgbClr val="00B0F0"/>
              </a:solidFill>
            </a:endParaRPr>
          </a:p>
          <a:p>
            <a:r>
              <a:rPr lang="ru-RU" dirty="0"/>
              <a:t>Для нее Спартак — тоже враг, ибо поражение Красса сулит гибель и ей. </a:t>
            </a:r>
            <a:r>
              <a:rPr lang="ru-RU" dirty="0" err="1"/>
              <a:t>Эгина</a:t>
            </a:r>
            <a:r>
              <a:rPr lang="ru-RU" dirty="0"/>
              <a:t> замышляет коварный план — посеять раздор в стане восставших.</a:t>
            </a:r>
          </a:p>
        </p:txBody>
      </p:sp>
    </p:spTree>
    <p:extLst>
      <p:ext uri="{BB962C8B-B14F-4D97-AF65-F5344CB8AC3E}">
        <p14:creationId xmlns:p14="http://schemas.microsoft.com/office/powerpoint/2010/main" val="4004077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6167" y="941080"/>
            <a:ext cx="7254241"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smtClean="0">
                <a:solidFill>
                  <a:srgbClr val="FF0000"/>
                </a:solidFill>
                <a:latin typeface="Times New Roman" pitchFamily="18" charset="0"/>
                <a:cs typeface="Times New Roman" pitchFamily="18" charset="0"/>
              </a:rPr>
              <a:t>Картина 10</a:t>
            </a:r>
          </a:p>
          <a:p>
            <a:r>
              <a:rPr lang="ru-RU" b="1" dirty="0" smtClean="0">
                <a:solidFill>
                  <a:srgbClr val="00B0F0"/>
                </a:solidFill>
                <a:latin typeface="Times New Roman" pitchFamily="18" charset="0"/>
                <a:cs typeface="Times New Roman" pitchFamily="18" charset="0"/>
              </a:rPr>
              <a:t>Лагерь </a:t>
            </a:r>
            <a:r>
              <a:rPr lang="ru-RU" b="1" dirty="0">
                <a:solidFill>
                  <a:srgbClr val="00B0F0"/>
                </a:solidFill>
                <a:latin typeface="Times New Roman" pitchFamily="18" charset="0"/>
                <a:cs typeface="Times New Roman" pitchFamily="18" charset="0"/>
              </a:rPr>
              <a:t>Спартака</a:t>
            </a:r>
          </a:p>
          <a:p>
            <a:r>
              <a:rPr lang="ru-RU" dirty="0">
                <a:latin typeface="Times New Roman" pitchFamily="18" charset="0"/>
                <a:cs typeface="Times New Roman" pitchFamily="18" charset="0"/>
              </a:rPr>
              <a:t>Спартак счастлив с Фригией. Но внезапной бедой обрушивается весть о новом походе Красса. Спартак предлагает принять бой. Но многие из его военачальников проявляют слабость и покидают своего вождя.</a:t>
            </a:r>
          </a:p>
          <a:p>
            <a:endParaRPr lang="ru-RU" dirty="0">
              <a:latin typeface="Times New Roman" pitchFamily="18" charset="0"/>
              <a:cs typeface="Times New Roman" pitchFamily="18" charset="0"/>
            </a:endParaRPr>
          </a:p>
          <a:p>
            <a:r>
              <a:rPr lang="ru-RU" b="1" dirty="0">
                <a:solidFill>
                  <a:srgbClr val="00B0F0"/>
                </a:solidFill>
                <a:latin typeface="Times New Roman" pitchFamily="18" charset="0"/>
                <a:cs typeface="Times New Roman" pitchFamily="18" charset="0"/>
              </a:rPr>
              <a:t>Монолог Спартака</a:t>
            </a:r>
          </a:p>
          <a:p>
            <a:r>
              <a:rPr lang="ru-RU" dirty="0">
                <a:latin typeface="Times New Roman" pitchFamily="18" charset="0"/>
                <a:cs typeface="Times New Roman" pitchFamily="18" charset="0"/>
              </a:rPr>
              <a:t>Спартак предчувст­вует трагический конец. Но свобода превыше всего. И ради нее он готов отдать свою жизнь.</a:t>
            </a:r>
          </a:p>
        </p:txBody>
      </p:sp>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565236"/>
            <a:ext cx="4260116" cy="239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36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5" y="0"/>
            <a:ext cx="9144005" cy="6858000"/>
            <a:chOff x="-5" y="0"/>
            <a:chExt cx="9144005" cy="6858000"/>
          </a:xfrm>
        </p:grpSpPr>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Прямоугольник 1"/>
          <p:cNvSpPr/>
          <p:nvPr/>
        </p:nvSpPr>
        <p:spPr>
          <a:xfrm>
            <a:off x="1187625" y="980728"/>
            <a:ext cx="6840760"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a:solidFill>
                  <a:srgbClr val="00B0F0"/>
                </a:solidFill>
                <a:latin typeface="Times New Roman" pitchFamily="18" charset="0"/>
                <a:cs typeface="Times New Roman" pitchFamily="18" charset="0"/>
              </a:rPr>
              <a:t>Разложение</a:t>
            </a:r>
          </a:p>
          <a:p>
            <a:r>
              <a:rPr lang="ru-RU" dirty="0">
                <a:latin typeface="Times New Roman" pitchFamily="18" charset="0"/>
                <a:cs typeface="Times New Roman" pitchFamily="18" charset="0"/>
              </a:rPr>
              <a:t>Пробравшись к струсившим гладиаторам, которые еще могли бы присоединиться к Спартаку, </a:t>
            </a:r>
            <a:r>
              <a:rPr lang="ru-RU" dirty="0" err="1">
                <a:latin typeface="Times New Roman" pitchFamily="18" charset="0"/>
                <a:cs typeface="Times New Roman" pitchFamily="18" charset="0"/>
              </a:rPr>
              <a:t>Эгина</a:t>
            </a:r>
            <a:r>
              <a:rPr lang="ru-RU" dirty="0">
                <a:latin typeface="Times New Roman" pitchFamily="18" charset="0"/>
                <a:cs typeface="Times New Roman" pitchFamily="18" charset="0"/>
              </a:rPr>
              <a:t> вместе с куртизанками соблазняет их и заманивает в ловушку, предавая в руки отрядов Красса.</a:t>
            </a:r>
          </a:p>
          <a:p>
            <a:endParaRPr lang="ru-RU" dirty="0">
              <a:latin typeface="Times New Roman" pitchFamily="18" charset="0"/>
              <a:cs typeface="Times New Roman" pitchFamily="18" charset="0"/>
            </a:endParaRPr>
          </a:p>
          <a:p>
            <a:r>
              <a:rPr lang="ru-RU" b="1" dirty="0">
                <a:solidFill>
                  <a:srgbClr val="00B0F0"/>
                </a:solidFill>
                <a:latin typeface="Times New Roman" pitchFamily="18" charset="0"/>
                <a:cs typeface="Times New Roman" pitchFamily="18" charset="0"/>
              </a:rPr>
              <a:t>Монолог Красса</a:t>
            </a:r>
          </a:p>
          <a:p>
            <a:r>
              <a:rPr lang="ru-RU" dirty="0">
                <a:latin typeface="Times New Roman" pitchFamily="18" charset="0"/>
                <a:cs typeface="Times New Roman" pitchFamily="18" charset="0"/>
              </a:rPr>
              <a:t>Красс преисполнен жажды мести. Ему недостаточно одержать победу. Ему нужна гибель унизившего его Спартака.</a:t>
            </a: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99366" y="3573016"/>
            <a:ext cx="2982578" cy="198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44008" y="4021390"/>
            <a:ext cx="3154809" cy="206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53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1552" y="941080"/>
            <a:ext cx="7247566"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b="1" dirty="0">
                <a:solidFill>
                  <a:srgbClr val="00B0F0"/>
                </a:solidFill>
                <a:latin typeface="Times New Roman" pitchFamily="18" charset="0"/>
                <a:cs typeface="Times New Roman" pitchFamily="18" charset="0"/>
              </a:rPr>
              <a:t>Последний бой</a:t>
            </a:r>
          </a:p>
          <a:p>
            <a:r>
              <a:rPr lang="ru-RU" dirty="0">
                <a:latin typeface="Times New Roman" pitchFamily="18" charset="0"/>
                <a:cs typeface="Times New Roman" pitchFamily="18" charset="0"/>
              </a:rPr>
              <a:t>Легионеры окружают войска Спартака. В нерав­ном бою гибнут его друзья и он сам. Спартак сражается до последнего вздоха.</a:t>
            </a:r>
          </a:p>
          <a:p>
            <a:endParaRPr lang="ru-RU" sz="1400" dirty="0">
              <a:latin typeface="Times New Roman" pitchFamily="18" charset="0"/>
              <a:cs typeface="Times New Roman" pitchFamily="18" charset="0"/>
            </a:endParaRPr>
          </a:p>
          <a:p>
            <a:r>
              <a:rPr lang="ru-RU" b="1" dirty="0">
                <a:solidFill>
                  <a:srgbClr val="00B0F0"/>
                </a:solidFill>
                <a:latin typeface="Times New Roman" pitchFamily="18" charset="0"/>
                <a:cs typeface="Times New Roman" pitchFamily="18" charset="0"/>
              </a:rPr>
              <a:t>Реквием</a:t>
            </a:r>
          </a:p>
          <a:p>
            <a:r>
              <a:rPr lang="ru-RU" dirty="0">
                <a:latin typeface="Times New Roman" pitchFamily="18" charset="0"/>
                <a:cs typeface="Times New Roman" pitchFamily="18" charset="0"/>
              </a:rPr>
              <a:t>Фригия находит тело Спартака. Она опла­кивает его, полная веры в бессмертие его подвига.</a:t>
            </a:r>
          </a:p>
        </p:txBody>
      </p:sp>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399" y="2708920"/>
            <a:ext cx="4077072" cy="271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776" t="14727"/>
          <a:stretch/>
        </p:blipFill>
        <p:spPr bwMode="auto">
          <a:xfrm>
            <a:off x="967681" y="3433007"/>
            <a:ext cx="3616889" cy="223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000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5" y="0"/>
            <a:ext cx="9144005" cy="6858000"/>
            <a:chOff x="-5" y="0"/>
            <a:chExt cx="9144005" cy="68580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73" b="9366"/>
          <a:stretch/>
        </p:blipFill>
        <p:spPr bwMode="auto">
          <a:xfrm>
            <a:off x="1365857" y="810838"/>
            <a:ext cx="6412286" cy="523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468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5" y="0"/>
            <a:ext cx="9144005" cy="6858000"/>
            <a:chOff x="-5" y="0"/>
            <a:chExt cx="9144005" cy="6858000"/>
          </a:xfrm>
        </p:grpSpPr>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E:\уроки музыки\4 четверть\8 класс\8 класс 2 урок\4 слайд Портрет Гарибальди.jpg"/>
          <p:cNvPicPr>
            <a:picLocks noChangeAspect="1" noChangeArrowheads="1"/>
          </p:cNvPicPr>
          <p:nvPr/>
        </p:nvPicPr>
        <p:blipFill rotWithShape="1">
          <a:blip r:embed="rId3">
            <a:extLst>
              <a:ext uri="{28A0092B-C50C-407E-A947-70E740481C1C}">
                <a14:useLocalDpi xmlns:a14="http://schemas.microsoft.com/office/drawing/2010/main" val="0"/>
              </a:ext>
            </a:extLst>
          </a:blip>
          <a:srcRect l="10950" r="10754"/>
          <a:stretch/>
        </p:blipFill>
        <p:spPr bwMode="auto">
          <a:xfrm>
            <a:off x="1137884" y="992089"/>
            <a:ext cx="2365828" cy="30216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24654" y="4149080"/>
            <a:ext cx="2592288"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dirty="0" smtClean="0">
                <a:latin typeface="Times New Roman" panose="02020603050405020304" pitchFamily="18" charset="0"/>
                <a:cs typeface="Times New Roman" panose="02020603050405020304" pitchFamily="18" charset="0"/>
              </a:rPr>
              <a:t>Спустя 2 века </a:t>
            </a:r>
            <a:r>
              <a:rPr lang="ru-RU" dirty="0">
                <a:latin typeface="Times New Roman" panose="02020603050405020304" pitchFamily="18" charset="0"/>
                <a:cs typeface="Times New Roman" panose="02020603050405020304" pitchFamily="18" charset="0"/>
              </a:rPr>
              <a:t>и</a:t>
            </a:r>
            <a:r>
              <a:rPr lang="ru-RU" dirty="0" smtClean="0">
                <a:latin typeface="Times New Roman" panose="02020603050405020304" pitchFamily="18" charset="0"/>
                <a:cs typeface="Times New Roman" panose="02020603050405020304" pitchFamily="18" charset="0"/>
              </a:rPr>
              <a:t>тальянский </a:t>
            </a:r>
            <a:r>
              <a:rPr lang="ru-RU" dirty="0">
                <a:latin typeface="Times New Roman" panose="02020603050405020304" pitchFamily="18" charset="0"/>
                <a:cs typeface="Times New Roman" panose="02020603050405020304" pitchFamily="18" charset="0"/>
              </a:rPr>
              <a:t>полководец </a:t>
            </a:r>
            <a:endParaRPr lang="ru-RU" dirty="0" smtClean="0">
              <a:latin typeface="Times New Roman" panose="02020603050405020304" pitchFamily="18" charset="0"/>
              <a:cs typeface="Times New Roman" panose="02020603050405020304" pitchFamily="18" charset="0"/>
            </a:endParaRPr>
          </a:p>
          <a:p>
            <a:pPr algn="ctr"/>
            <a:r>
              <a:rPr lang="ru-RU" dirty="0" err="1" smtClean="0">
                <a:latin typeface="Times New Roman" panose="02020603050405020304" pitchFamily="18" charset="0"/>
                <a:cs typeface="Times New Roman" panose="02020603050405020304" pitchFamily="18" charset="0"/>
              </a:rPr>
              <a:t>Джовани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Гарибальди </a:t>
            </a:r>
            <a:r>
              <a:rPr lang="ru-RU" dirty="0" smtClean="0">
                <a:latin typeface="Times New Roman" panose="02020603050405020304" pitchFamily="18" charset="0"/>
                <a:cs typeface="Times New Roman" panose="02020603050405020304" pitchFamily="18" charset="0"/>
              </a:rPr>
              <a:t>написал </a:t>
            </a:r>
            <a:r>
              <a:rPr lang="ru-RU" dirty="0">
                <a:latin typeface="Times New Roman" panose="02020603050405020304" pitchFamily="18" charset="0"/>
                <a:cs typeface="Times New Roman" panose="02020603050405020304" pitchFamily="18" charset="0"/>
              </a:rPr>
              <a:t>книгу «Спартак».</a:t>
            </a:r>
          </a:p>
        </p:txBody>
      </p:sp>
      <p:sp>
        <p:nvSpPr>
          <p:cNvPr id="3" name="Прямоугольник 2"/>
          <p:cNvSpPr/>
          <p:nvPr/>
        </p:nvSpPr>
        <p:spPr>
          <a:xfrm>
            <a:off x="3692060" y="931683"/>
            <a:ext cx="4507057" cy="48013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700" dirty="0">
                <a:latin typeface="Times New Roman" panose="02020603050405020304" pitchFamily="18" charset="0"/>
                <a:cs typeface="Times New Roman" panose="02020603050405020304" pitchFamily="18" charset="0"/>
              </a:rPr>
              <a:t>Но не только в книгах увековечен подвиг Спартака. </a:t>
            </a:r>
            <a:r>
              <a:rPr lang="ru-RU" sz="1700" dirty="0">
                <a:solidFill>
                  <a:srgbClr val="FF0000"/>
                </a:solidFill>
                <a:latin typeface="Times New Roman" panose="02020603050405020304" pitchFamily="18" charset="0"/>
                <a:cs typeface="Times New Roman" panose="02020603050405020304" pitchFamily="18" charset="0"/>
              </a:rPr>
              <a:t>В декабре 1941 года</a:t>
            </a:r>
            <a:r>
              <a:rPr lang="ru-RU" sz="1700" dirty="0">
                <a:latin typeface="Times New Roman" panose="02020603050405020304" pitchFamily="18" charset="0"/>
                <a:cs typeface="Times New Roman" panose="02020603050405020304" pitchFamily="18" charset="0"/>
              </a:rPr>
              <a:t>, в самые трагические дни Великой Отечественной войны, советский композитор Арам Хачатурян в газетной статье сообщал о своих творческих планах: </a:t>
            </a:r>
            <a:r>
              <a:rPr lang="ru-RU" sz="1700" b="1" dirty="0">
                <a:solidFill>
                  <a:srgbClr val="FF0000"/>
                </a:solidFill>
                <a:latin typeface="Times New Roman" panose="02020603050405020304" pitchFamily="18" charset="0"/>
                <a:cs typeface="Times New Roman" panose="02020603050405020304" pitchFamily="18" charset="0"/>
              </a:rPr>
              <a:t>«В 1941 году по заказу Большого театра СССР, совместно с либреттистом Н. Д. Волковым и балетмейстером И. А. Моисеевым я приступаю к работе над балетом «Спартак».</a:t>
            </a:r>
            <a:r>
              <a:rPr lang="ru-RU" sz="1700" dirty="0">
                <a:latin typeface="Times New Roman" panose="02020603050405020304" pitchFamily="18" charset="0"/>
                <a:cs typeface="Times New Roman" panose="02020603050405020304" pitchFamily="18" charset="0"/>
              </a:rPr>
              <a:t> Это должен быть монументальный героический спектакль, который покажет советскому зрителю самого лучшего человека всей древней истории, каким, по выражению Маркса, является Спартак». Этот образ, давно привлекавший Хачатуряна, казался ему особенно актуальным в связи с ожесточенной борьбой, которую приходилось вести нашему народу</a:t>
            </a:r>
          </a:p>
        </p:txBody>
      </p:sp>
    </p:spTree>
    <p:extLst>
      <p:ext uri="{BB962C8B-B14F-4D97-AF65-F5344CB8AC3E}">
        <p14:creationId xmlns:p14="http://schemas.microsoft.com/office/powerpoint/2010/main" val="1276733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1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71600" y="1052736"/>
            <a:ext cx="3149068" cy="457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120668" y="941377"/>
            <a:ext cx="4051732" cy="504753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2300" dirty="0">
                <a:latin typeface="Times New Roman" panose="02020603050405020304" pitchFamily="18" charset="0"/>
                <a:cs typeface="Times New Roman" panose="02020603050405020304" pitchFamily="18" charset="0"/>
              </a:rPr>
              <a:t>Советский и российский артист балета, танцовщик, балетмейстер, хореограф, педагог, общественный деятель. Народный артист СССР. Герой Социалистического Труда. Лауреат Ленинской, трёх Сталинских и Государственной премии СССР. Википедия</a:t>
            </a:r>
          </a:p>
          <a:p>
            <a:r>
              <a:rPr lang="ru-RU" sz="2300" dirty="0">
                <a:solidFill>
                  <a:srgbClr val="FF0000"/>
                </a:solidFill>
                <a:latin typeface="Times New Roman" panose="02020603050405020304" pitchFamily="18" charset="0"/>
                <a:cs typeface="Times New Roman" panose="02020603050405020304" pitchFamily="18" charset="0"/>
              </a:rPr>
              <a:t>Родился:</a:t>
            </a:r>
            <a:r>
              <a:rPr lang="ru-RU" sz="2300" dirty="0">
                <a:latin typeface="Times New Roman" panose="02020603050405020304" pitchFamily="18" charset="0"/>
                <a:cs typeface="Times New Roman" panose="02020603050405020304" pitchFamily="18" charset="0"/>
              </a:rPr>
              <a:t> 8 января 1906 г., Киев</a:t>
            </a:r>
          </a:p>
          <a:p>
            <a:r>
              <a:rPr lang="ru-RU" sz="2300" dirty="0">
                <a:solidFill>
                  <a:srgbClr val="FF0000"/>
                </a:solidFill>
                <a:latin typeface="Times New Roman" panose="02020603050405020304" pitchFamily="18" charset="0"/>
                <a:cs typeface="Times New Roman" panose="02020603050405020304" pitchFamily="18" charset="0"/>
              </a:rPr>
              <a:t>Умер:</a:t>
            </a:r>
            <a:r>
              <a:rPr lang="ru-RU" sz="2300" dirty="0">
                <a:latin typeface="Times New Roman" panose="02020603050405020304" pitchFamily="18" charset="0"/>
                <a:cs typeface="Times New Roman" panose="02020603050405020304" pitchFamily="18" charset="0"/>
              </a:rPr>
              <a:t> 2 ноября 2007 г., Москва</a:t>
            </a:r>
          </a:p>
        </p:txBody>
      </p:sp>
    </p:spTree>
    <p:extLst>
      <p:ext uri="{BB962C8B-B14F-4D97-AF65-F5344CB8AC3E}">
        <p14:creationId xmlns:p14="http://schemas.microsoft.com/office/powerpoint/2010/main" val="458907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1052736"/>
            <a:ext cx="6264696" cy="1584176"/>
          </a:xfrm>
        </p:spPr>
        <p:style>
          <a:lnRef idx="2">
            <a:schemeClr val="accent2"/>
          </a:lnRef>
          <a:fillRef idx="1">
            <a:schemeClr val="lt1"/>
          </a:fillRef>
          <a:effectRef idx="0">
            <a:schemeClr val="accent2"/>
          </a:effectRef>
          <a:fontRef idx="minor">
            <a:schemeClr val="dk1"/>
          </a:fontRef>
        </p:style>
        <p:txBody>
          <a:bodyPr>
            <a:noAutofit/>
          </a:bodyPr>
          <a:lstStyle/>
          <a:p>
            <a:r>
              <a:rPr lang="ru-RU" sz="5400" dirty="0" smtClean="0">
                <a:solidFill>
                  <a:srgbClr val="FF0000"/>
                </a:solidFill>
                <a:latin typeface="Times New Roman" panose="02020603050405020304" pitchFamily="18" charset="0"/>
                <a:cs typeface="Times New Roman" panose="02020603050405020304" pitchFamily="18" charset="0"/>
              </a:rPr>
              <a:t>А. Хачатурян</a:t>
            </a:r>
            <a:br>
              <a:rPr lang="ru-RU" sz="5400" dirty="0" smtClean="0">
                <a:solidFill>
                  <a:srgbClr val="FF0000"/>
                </a:solidFill>
                <a:latin typeface="Times New Roman" panose="02020603050405020304" pitchFamily="18" charset="0"/>
                <a:cs typeface="Times New Roman" panose="02020603050405020304" pitchFamily="18" charset="0"/>
              </a:rPr>
            </a:br>
            <a:r>
              <a:rPr lang="ru-RU" sz="5400" dirty="0" smtClean="0">
                <a:solidFill>
                  <a:srgbClr val="FF0000"/>
                </a:solidFill>
                <a:latin typeface="Times New Roman" panose="02020603050405020304" pitchFamily="18" charset="0"/>
                <a:cs typeface="Times New Roman" panose="02020603050405020304" pitchFamily="18" charset="0"/>
              </a:rPr>
              <a:t>Балет «Спартак»</a:t>
            </a:r>
            <a:endParaRPr lang="ru-RU" sz="5400" dirty="0">
              <a:solidFill>
                <a:srgbClr val="FF0000"/>
              </a:solidFill>
              <a:latin typeface="Times New Roman" panose="02020603050405020304" pitchFamily="18" charset="0"/>
              <a:cs typeface="Times New Roman" panose="02020603050405020304" pitchFamily="18" charset="0"/>
            </a:endParaRPr>
          </a:p>
        </p:txBody>
      </p:sp>
      <p:grpSp>
        <p:nvGrpSpPr>
          <p:cNvPr id="4" name="Группа 3"/>
          <p:cNvGrpSpPr/>
          <p:nvPr/>
        </p:nvGrpSpPr>
        <p:grpSpPr>
          <a:xfrm>
            <a:off x="-5" y="0"/>
            <a:ext cx="9144005" cy="6858000"/>
            <a:chOff x="-5" y="0"/>
            <a:chExt cx="9144005" cy="6858000"/>
          </a:xfrm>
        </p:grpSpPr>
        <p:pic>
          <p:nvPicPr>
            <p:cNvPr id="2052"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2780928"/>
            <a:ext cx="5048250" cy="284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606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86628" y="907065"/>
            <a:ext cx="4216548"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2800" dirty="0" smtClean="0">
                <a:latin typeface="Times New Roman" panose="02020603050405020304" pitchFamily="18" charset="0"/>
                <a:cs typeface="Times New Roman" panose="02020603050405020304" pitchFamily="18" charset="0"/>
              </a:rPr>
              <a:t>Автор </a:t>
            </a:r>
            <a:r>
              <a:rPr lang="ru-RU" sz="2800" dirty="0">
                <a:latin typeface="Times New Roman" panose="02020603050405020304" pitchFamily="18" charset="0"/>
                <a:cs typeface="Times New Roman" panose="02020603050405020304" pitchFamily="18" charset="0"/>
              </a:rPr>
              <a:t>балета </a:t>
            </a:r>
            <a:endParaRPr lang="en-US" sz="2800" dirty="0" smtClean="0">
              <a:latin typeface="Times New Roman" panose="02020603050405020304" pitchFamily="18" charset="0"/>
              <a:cs typeface="Times New Roman" panose="02020603050405020304" pitchFamily="18" charset="0"/>
            </a:endParaRPr>
          </a:p>
          <a:p>
            <a:pPr algn="ctr"/>
            <a:r>
              <a:rPr lang="ru-RU" sz="2800" dirty="0" smtClean="0">
                <a:latin typeface="Times New Roman" panose="02020603050405020304" pitchFamily="18" charset="0"/>
                <a:cs typeface="Times New Roman" panose="02020603050405020304" pitchFamily="18" charset="0"/>
              </a:rPr>
              <a:t>Арам </a:t>
            </a:r>
            <a:r>
              <a:rPr lang="ru-RU" sz="2800" dirty="0">
                <a:latin typeface="Times New Roman" panose="02020603050405020304" pitchFamily="18" charset="0"/>
                <a:cs typeface="Times New Roman" panose="02020603050405020304" pitchFamily="18" charset="0"/>
              </a:rPr>
              <a:t>Ильич Хачатурян</a:t>
            </a:r>
          </a:p>
          <a:p>
            <a:pPr algn="ctr"/>
            <a:r>
              <a:rPr lang="ru-RU" sz="2800" dirty="0">
                <a:latin typeface="Times New Roman" panose="02020603050405020304" pitchFamily="18" charset="0"/>
                <a:cs typeface="Times New Roman" panose="02020603050405020304" pitchFamily="18" charset="0"/>
              </a:rPr>
              <a:t>Либретто </a:t>
            </a:r>
            <a:endParaRPr lang="en-US" sz="2800" dirty="0" smtClean="0">
              <a:latin typeface="Times New Roman" panose="02020603050405020304" pitchFamily="18" charset="0"/>
              <a:cs typeface="Times New Roman" panose="02020603050405020304" pitchFamily="18" charset="0"/>
            </a:endParaRPr>
          </a:p>
          <a:p>
            <a:pPr algn="ctr"/>
            <a:r>
              <a:rPr lang="ru-RU" sz="2800" dirty="0" smtClean="0">
                <a:latin typeface="Times New Roman" panose="02020603050405020304" pitchFamily="18" charset="0"/>
                <a:cs typeface="Times New Roman" panose="02020603050405020304" pitchFamily="18" charset="0"/>
              </a:rPr>
              <a:t>Н</a:t>
            </a:r>
            <a:r>
              <a:rPr lang="ru-RU" sz="2800" dirty="0">
                <a:latin typeface="Times New Roman" panose="02020603050405020304" pitchFamily="18" charset="0"/>
                <a:cs typeface="Times New Roman" panose="02020603050405020304" pitchFamily="18" charset="0"/>
              </a:rPr>
              <a:t>. Волкова.</a:t>
            </a:r>
          </a:p>
          <a:p>
            <a:pPr algn="ctr"/>
            <a:r>
              <a:rPr lang="ru-RU" sz="2800" dirty="0">
                <a:latin typeface="Times New Roman" panose="02020603050405020304" pitchFamily="18" charset="0"/>
                <a:cs typeface="Times New Roman" panose="02020603050405020304" pitchFamily="18" charset="0"/>
              </a:rPr>
              <a:t>Балетмейстер </a:t>
            </a:r>
            <a:endParaRPr lang="en-US" sz="2800" dirty="0" smtClean="0">
              <a:latin typeface="Times New Roman" panose="02020603050405020304" pitchFamily="18" charset="0"/>
              <a:cs typeface="Times New Roman" panose="02020603050405020304" pitchFamily="18" charset="0"/>
            </a:endParaRPr>
          </a:p>
          <a:p>
            <a:pPr algn="ctr"/>
            <a:r>
              <a:rPr lang="ru-RU" sz="2800" dirty="0" smtClean="0">
                <a:latin typeface="Times New Roman" panose="02020603050405020304" pitchFamily="18" charset="0"/>
                <a:cs typeface="Times New Roman" panose="02020603050405020304" pitchFamily="18" charset="0"/>
              </a:rPr>
              <a:t>Л</a:t>
            </a:r>
            <a:r>
              <a:rPr lang="ru-RU" sz="2800" dirty="0">
                <a:latin typeface="Times New Roman" panose="02020603050405020304" pitchFamily="18" charset="0"/>
                <a:cs typeface="Times New Roman" panose="02020603050405020304" pitchFamily="18" charset="0"/>
              </a:rPr>
              <a:t>. Якобсон</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944877" y="4528124"/>
            <a:ext cx="7083502"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ru-RU" sz="2800" dirty="0">
                <a:solidFill>
                  <a:prstClr val="black"/>
                </a:solidFill>
                <a:latin typeface="Times New Roman" panose="02020603050405020304" pitchFamily="18" charset="0"/>
                <a:cs typeface="Times New Roman" panose="02020603050405020304" pitchFamily="18" charset="0"/>
              </a:rPr>
              <a:t>Первое представление: </a:t>
            </a:r>
            <a:endParaRPr lang="ru-RU" sz="2800" dirty="0" smtClean="0">
              <a:solidFill>
                <a:prstClr val="black"/>
              </a:solidFill>
              <a:latin typeface="Times New Roman" panose="02020603050405020304" pitchFamily="18" charset="0"/>
              <a:cs typeface="Times New Roman" panose="02020603050405020304" pitchFamily="18" charset="0"/>
            </a:endParaRPr>
          </a:p>
          <a:p>
            <a:pPr algn="ctr"/>
            <a:r>
              <a:rPr lang="ru-RU" sz="2800" dirty="0" smtClean="0">
                <a:solidFill>
                  <a:prstClr val="black"/>
                </a:solidFill>
                <a:latin typeface="Times New Roman" panose="02020603050405020304" pitchFamily="18" charset="0"/>
                <a:cs typeface="Times New Roman" panose="02020603050405020304" pitchFamily="18" charset="0"/>
              </a:rPr>
              <a:t>В Ленинграде </a:t>
            </a:r>
            <a:r>
              <a:rPr lang="ru-RU" sz="2800" dirty="0">
                <a:solidFill>
                  <a:prstClr val="black"/>
                </a:solidFill>
                <a:latin typeface="Times New Roman" panose="02020603050405020304" pitchFamily="18" charset="0"/>
                <a:cs typeface="Times New Roman" panose="02020603050405020304" pitchFamily="18" charset="0"/>
              </a:rPr>
              <a:t>27 декабря 1956 г.</a:t>
            </a:r>
          </a:p>
          <a:p>
            <a:pPr lvl="0" algn="ctr"/>
            <a:r>
              <a:rPr lang="ru-RU" sz="2800" dirty="0" smtClean="0">
                <a:solidFill>
                  <a:prstClr val="black"/>
                </a:solidFill>
                <a:latin typeface="Times New Roman" panose="02020603050405020304" pitchFamily="18" charset="0"/>
                <a:cs typeface="Times New Roman" panose="02020603050405020304" pitchFamily="18" charset="0"/>
              </a:rPr>
              <a:t>Театр </a:t>
            </a:r>
            <a:r>
              <a:rPr lang="ru-RU" sz="2800" dirty="0">
                <a:solidFill>
                  <a:prstClr val="black"/>
                </a:solidFill>
                <a:latin typeface="Times New Roman" panose="02020603050405020304" pitchFamily="18" charset="0"/>
                <a:cs typeface="Times New Roman" panose="02020603050405020304" pitchFamily="18" charset="0"/>
              </a:rPr>
              <a:t>оперы и балета </a:t>
            </a:r>
            <a:r>
              <a:rPr lang="ru-RU" sz="2800" dirty="0" smtClean="0">
                <a:solidFill>
                  <a:prstClr val="black"/>
                </a:solidFill>
                <a:latin typeface="Times New Roman" panose="02020603050405020304" pitchFamily="18" charset="0"/>
                <a:cs typeface="Times New Roman" panose="02020603050405020304" pitchFamily="18" charset="0"/>
              </a:rPr>
              <a:t>им</a:t>
            </a:r>
            <a:r>
              <a:rPr lang="ru-RU" sz="2800" dirty="0">
                <a:solidFill>
                  <a:prstClr val="black"/>
                </a:solidFill>
                <a:latin typeface="Times New Roman" panose="02020603050405020304" pitchFamily="18" charset="0"/>
                <a:cs typeface="Times New Roman" panose="02020603050405020304" pitchFamily="18" charset="0"/>
              </a:rPr>
              <a:t>. С. М. </a:t>
            </a:r>
            <a:r>
              <a:rPr lang="ru-RU" sz="2800" dirty="0" smtClean="0">
                <a:solidFill>
                  <a:prstClr val="black"/>
                </a:solidFill>
                <a:latin typeface="Times New Roman" panose="02020603050405020304" pitchFamily="18" charset="0"/>
                <a:cs typeface="Times New Roman" panose="02020603050405020304" pitchFamily="18" charset="0"/>
              </a:rPr>
              <a:t>Кирова </a:t>
            </a:r>
            <a:endParaRPr lang="ru-RU" sz="2800" dirty="0">
              <a:solidFill>
                <a:prstClr val="black"/>
              </a:solidFill>
              <a:latin typeface="Times New Roman" panose="02020603050405020304" pitchFamily="18" charset="0"/>
              <a:cs typeface="Times New Roman" panose="02020603050405020304" pitchFamily="18" charset="0"/>
            </a:endParaRPr>
          </a:p>
        </p:txBody>
      </p:sp>
      <p:grpSp>
        <p:nvGrpSpPr>
          <p:cNvPr id="5" name="Группа 4"/>
          <p:cNvGrpSpPr/>
          <p:nvPr/>
        </p:nvGrpSpPr>
        <p:grpSpPr>
          <a:xfrm>
            <a:off x="-5" y="0"/>
            <a:ext cx="9144005" cy="6858000"/>
            <a:chOff x="-5" y="0"/>
            <a:chExt cx="9144005" cy="6858000"/>
          </a:xfrm>
        </p:grpSpPr>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76" y="885608"/>
            <a:ext cx="3541751" cy="354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720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hachaturian.am/eng/imagegal/gal2/images/1.jpg"/>
          <p:cNvPicPr>
            <a:picLocks noChangeAspect="1" noChangeArrowheads="1"/>
          </p:cNvPicPr>
          <p:nvPr/>
        </p:nvPicPr>
        <p:blipFill rotWithShape="1">
          <a:blip r:embed="rId2">
            <a:extLst>
              <a:ext uri="{28A0092B-C50C-407E-A947-70E740481C1C}">
                <a14:useLocalDpi xmlns:a14="http://schemas.microsoft.com/office/drawing/2010/main" val="0"/>
              </a:ext>
            </a:extLst>
          </a:blip>
          <a:srcRect l="27270" t="9732" r="31374" b="10268"/>
          <a:stretch/>
        </p:blipFill>
        <p:spPr bwMode="auto">
          <a:xfrm>
            <a:off x="944877" y="902304"/>
            <a:ext cx="2174474" cy="30656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27984" y="3967957"/>
            <a:ext cx="3008259" cy="2031325"/>
          </a:xfrm>
          <a:prstGeom prst="rect">
            <a:avLst/>
          </a:prstGeom>
        </p:spPr>
        <p:txBody>
          <a:bodyPr wrap="square">
            <a:spAutoFit/>
          </a:bodyPr>
          <a:lstStyle/>
          <a:p>
            <a:pPr algn="ctr"/>
            <a:r>
              <a:rPr lang="ru-RU" dirty="0" smtClean="0">
                <a:latin typeface="Times New Roman" panose="02020603050405020304" pitchFamily="18" charset="0"/>
                <a:cs typeface="Times New Roman" panose="02020603050405020304" pitchFamily="18" charset="0"/>
              </a:rPr>
              <a:t>24 </a:t>
            </a:r>
            <a:r>
              <a:rPr lang="ru-RU" dirty="0">
                <a:latin typeface="Times New Roman" panose="02020603050405020304" pitchFamily="18" charset="0"/>
                <a:cs typeface="Times New Roman" panose="02020603050405020304" pitchFamily="18" charset="0"/>
              </a:rPr>
              <a:t>мая (6 июня) </a:t>
            </a:r>
            <a:r>
              <a:rPr lang="ru-RU" dirty="0" smtClean="0">
                <a:latin typeface="Times New Roman" panose="02020603050405020304" pitchFamily="18" charset="0"/>
                <a:cs typeface="Times New Roman" panose="02020603050405020304" pitchFamily="18" charset="0"/>
              </a:rPr>
              <a:t>1903</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г</a:t>
            </a:r>
          </a:p>
          <a:p>
            <a:pPr algn="ctr"/>
            <a:r>
              <a:rPr lang="ru-RU" dirty="0" err="1" smtClean="0">
                <a:latin typeface="Times New Roman" panose="02020603050405020304" pitchFamily="18" charset="0"/>
                <a:cs typeface="Times New Roman" panose="02020603050405020304" pitchFamily="18" charset="0"/>
              </a:rPr>
              <a:t>Коджори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Тифлисская </a:t>
            </a:r>
            <a:r>
              <a:rPr lang="ru-RU" dirty="0">
                <a:latin typeface="Times New Roman" panose="02020603050405020304" pitchFamily="18" charset="0"/>
                <a:cs typeface="Times New Roman" panose="02020603050405020304" pitchFamily="18" charset="0"/>
              </a:rPr>
              <a:t>губерния, </a:t>
            </a:r>
            <a:endParaRPr lang="ru-RU" dirty="0" smtClean="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Российская Империя </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 мая </a:t>
            </a:r>
            <a:r>
              <a:rPr lang="ru-RU" dirty="0" smtClean="0">
                <a:latin typeface="Times New Roman" panose="02020603050405020304" pitchFamily="18" charset="0"/>
                <a:cs typeface="Times New Roman" panose="02020603050405020304" pitchFamily="18" charset="0"/>
              </a:rPr>
              <a:t>1978 г </a:t>
            </a:r>
          </a:p>
          <a:p>
            <a:pPr algn="ctr"/>
            <a:r>
              <a:rPr lang="ru-RU" dirty="0" smtClean="0">
                <a:latin typeface="Times New Roman" panose="02020603050405020304" pitchFamily="18" charset="0"/>
                <a:cs typeface="Times New Roman" panose="02020603050405020304" pitchFamily="18" charset="0"/>
              </a:rPr>
              <a:t>Москва</a:t>
            </a:r>
            <a:r>
              <a:rPr lang="ru-RU" dirty="0">
                <a:latin typeface="Times New Roman" panose="02020603050405020304" pitchFamily="18" charset="0"/>
                <a:cs typeface="Times New Roman" panose="02020603050405020304" pitchFamily="18" charset="0"/>
              </a:rPr>
              <a:t>, СССР</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похоронен в </a:t>
            </a:r>
            <a:r>
              <a:rPr lang="ru-RU" dirty="0" smtClean="0">
                <a:latin typeface="Times New Roman" panose="02020603050405020304" pitchFamily="18" charset="0"/>
                <a:cs typeface="Times New Roman" panose="02020603050405020304" pitchFamily="18" charset="0"/>
              </a:rPr>
              <a:t>Ереване</a:t>
            </a:r>
            <a:endParaRPr lang="ru-RU" dirty="0">
              <a:latin typeface="Times New Roman" panose="02020603050405020304" pitchFamily="18" charset="0"/>
              <a:cs typeface="Times New Roman" panose="02020603050405020304" pitchFamily="18" charset="0"/>
            </a:endParaRPr>
          </a:p>
        </p:txBody>
      </p:sp>
      <p:pic>
        <p:nvPicPr>
          <p:cNvPr id="1028" name="Picture 4" descr="https://upload.wikimedia.org/wikipedia/ru/e/e1/Volkov_Nikolay_Dmitrievi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40" y="944881"/>
            <a:ext cx="1866919" cy="307733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24929" y="4302967"/>
            <a:ext cx="2427312" cy="1015663"/>
          </a:xfrm>
          <a:prstGeom prst="rect">
            <a:avLst/>
          </a:prstGeom>
        </p:spPr>
        <p:txBody>
          <a:bodyPr wrap="square">
            <a:spAutoFit/>
          </a:bodyPr>
          <a:lstStyle/>
          <a:p>
            <a:pPr algn="ctr"/>
            <a:r>
              <a:rPr lang="ru-RU" sz="2000" dirty="0" smtClean="0">
                <a:latin typeface="Times New Roman" panose="02020603050405020304" pitchFamily="18" charset="0"/>
                <a:cs typeface="Times New Roman" panose="02020603050405020304" pitchFamily="18" charset="0"/>
              </a:rPr>
              <a:t>10 </a:t>
            </a:r>
            <a:r>
              <a:rPr lang="ru-RU" sz="2000" dirty="0">
                <a:latin typeface="Times New Roman" panose="02020603050405020304" pitchFamily="18" charset="0"/>
                <a:cs typeface="Times New Roman" panose="02020603050405020304" pitchFamily="18" charset="0"/>
              </a:rPr>
              <a:t>декабря 1894, Пенза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3 апреля 1965, </a:t>
            </a:r>
            <a:r>
              <a:rPr lang="ru-RU" sz="2000" dirty="0" smtClean="0">
                <a:latin typeface="Times New Roman" panose="02020603050405020304" pitchFamily="18" charset="0"/>
                <a:cs typeface="Times New Roman" panose="02020603050405020304" pitchFamily="18" charset="0"/>
              </a:rPr>
              <a:t>Москва</a:t>
            </a:r>
            <a:endParaRPr lang="ru-RU" sz="2000" dirty="0">
              <a:latin typeface="Times New Roman" panose="02020603050405020304" pitchFamily="18" charset="0"/>
              <a:cs typeface="Times New Roman" panose="02020603050405020304" pitchFamily="18" charset="0"/>
            </a:endParaRPr>
          </a:p>
        </p:txBody>
      </p:sp>
      <p:pic>
        <p:nvPicPr>
          <p:cNvPr id="1030" name="Picture 6" descr="http://balletacademy.ru/wp-content/uploads/2017/03/YAkobson-Leonid-Veniaminovich.jpg"/>
          <p:cNvPicPr>
            <a:picLocks noChangeAspect="1" noChangeArrowheads="1"/>
          </p:cNvPicPr>
          <p:nvPr/>
        </p:nvPicPr>
        <p:blipFill rotWithShape="1">
          <a:blip r:embed="rId4">
            <a:extLst>
              <a:ext uri="{28A0092B-C50C-407E-A947-70E740481C1C}">
                <a14:useLocalDpi xmlns:a14="http://schemas.microsoft.com/office/drawing/2010/main" val="0"/>
              </a:ext>
            </a:extLst>
          </a:blip>
          <a:srcRect l="16390" t="15126" r="19609"/>
          <a:stretch/>
        </p:blipFill>
        <p:spPr bwMode="auto">
          <a:xfrm>
            <a:off x="5952688" y="941080"/>
            <a:ext cx="2319387" cy="307587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852241" y="4149080"/>
            <a:ext cx="2520280" cy="132343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2 </a:t>
            </a:r>
            <a:r>
              <a:rPr lang="ru-RU" sz="2000" dirty="0">
                <a:latin typeface="Times New Roman" panose="02020603050405020304" pitchFamily="18" charset="0"/>
                <a:cs typeface="Times New Roman" panose="02020603050405020304" pitchFamily="18" charset="0"/>
              </a:rPr>
              <a:t>(15 января) </a:t>
            </a:r>
            <a:r>
              <a:rPr lang="ru-RU" sz="2000" dirty="0" smtClean="0">
                <a:latin typeface="Times New Roman" panose="02020603050405020304" pitchFamily="18" charset="0"/>
                <a:cs typeface="Times New Roman" panose="02020603050405020304" pitchFamily="18" charset="0"/>
              </a:rPr>
              <a:t>1904</a:t>
            </a:r>
            <a:r>
              <a:rPr lang="ru-RU" sz="2000" dirty="0">
                <a:latin typeface="Times New Roman" panose="02020603050405020304" pitchFamily="18" charset="0"/>
                <a:cs typeface="Times New Roman" panose="02020603050405020304" pitchFamily="18" charset="0"/>
              </a:rPr>
              <a:t>г</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Санкт-Петербург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17 октября </a:t>
            </a:r>
            <a:r>
              <a:rPr lang="ru-RU" sz="2000" dirty="0" smtClean="0">
                <a:latin typeface="Times New Roman" panose="02020603050405020304" pitchFamily="18" charset="0"/>
                <a:cs typeface="Times New Roman" panose="02020603050405020304" pitchFamily="18" charset="0"/>
              </a:rPr>
              <a:t>1975г Санкт-Петербург</a:t>
            </a:r>
            <a:endParaRPr lang="ru-RU" sz="2000" dirty="0">
              <a:latin typeface="Times New Roman" panose="02020603050405020304" pitchFamily="18" charset="0"/>
              <a:cs typeface="Times New Roman" panose="02020603050405020304" pitchFamily="18" charset="0"/>
            </a:endParaRPr>
          </a:p>
        </p:txBody>
      </p:sp>
      <p:grpSp>
        <p:nvGrpSpPr>
          <p:cNvPr id="8" name="Группа 7"/>
          <p:cNvGrpSpPr/>
          <p:nvPr/>
        </p:nvGrpSpPr>
        <p:grpSpPr>
          <a:xfrm>
            <a:off x="-5" y="0"/>
            <a:ext cx="9144005" cy="6858000"/>
            <a:chOff x="-5" y="0"/>
            <a:chExt cx="9144005" cy="6858000"/>
          </a:xfrm>
        </p:grpSpPr>
        <p:pic>
          <p:nvPicPr>
            <p:cNvPr id="9" name="Picture 4" descr="https://st2.depositphotos.com/5613078/10524/v/950/depositphotos_105247758-stock-illustration-vector-greek-ornament.jpg"/>
            <p:cNvPicPr>
              <a:picLocks noChangeAspect="1" noChangeArrowheads="1"/>
            </p:cNvPicPr>
            <p:nvPr/>
          </p:nvPicPr>
          <p:blipFill rotWithShape="1">
            <a:blip r:embed="rId5">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st2.depositphotos.com/5613078/10524/v/950/depositphotos_105247758-stock-illustration-vector-greek-ornament.jpg"/>
            <p:cNvPicPr>
              <a:picLocks noChangeAspect="1" noChangeArrowheads="1"/>
            </p:cNvPicPr>
            <p:nvPr/>
          </p:nvPicPr>
          <p:blipFill rotWithShape="1">
            <a:blip r:embed="rId5">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st2.depositphotos.com/5613078/10524/v/950/depositphotos_105247758-stock-illustration-vector-greek-ornament.jpg"/>
            <p:cNvPicPr>
              <a:picLocks noChangeAspect="1" noChangeArrowheads="1"/>
            </p:cNvPicPr>
            <p:nvPr/>
          </p:nvPicPr>
          <p:blipFill rotWithShape="1">
            <a:blip r:embed="rId5">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st2.depositphotos.com/5613078/10524/v/950/depositphotos_105247758-stock-illustration-vector-greek-ornament.jpg"/>
            <p:cNvPicPr>
              <a:picLocks noChangeAspect="1" noChangeArrowheads="1"/>
            </p:cNvPicPr>
            <p:nvPr/>
          </p:nvPicPr>
          <p:blipFill rotWithShape="1">
            <a:blip r:embed="rId5">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8625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7984" y="2769998"/>
            <a:ext cx="3345288"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smtClean="0">
                <a:solidFill>
                  <a:srgbClr val="FF0000"/>
                </a:solidFill>
                <a:latin typeface="Times New Roman" panose="02020603050405020304" pitchFamily="18" charset="0"/>
                <a:cs typeface="Times New Roman" panose="02020603050405020304" pitchFamily="18" charset="0"/>
              </a:rPr>
              <a:t>Спартак</a:t>
            </a:r>
            <a:r>
              <a:rPr lang="ru-RU" dirty="0" smtClean="0">
                <a:latin typeface="Times New Roman" panose="02020603050405020304" pitchFamily="18" charset="0"/>
                <a:cs typeface="Times New Roman" panose="02020603050405020304" pitchFamily="18" charset="0"/>
              </a:rPr>
              <a:t> - фракиец</a:t>
            </a:r>
            <a:endParaRPr lang="en-US" dirty="0" smtClean="0">
              <a:latin typeface="Times New Roman" panose="02020603050405020304" pitchFamily="18" charset="0"/>
              <a:cs typeface="Times New Roman" panose="02020603050405020304" pitchFamily="18" charset="0"/>
            </a:endParaRPr>
          </a:p>
          <a:p>
            <a:r>
              <a:rPr lang="ru-RU" dirty="0">
                <a:solidFill>
                  <a:srgbClr val="FF0000"/>
                </a:solidFill>
                <a:latin typeface="Times New Roman" panose="02020603050405020304" pitchFamily="18" charset="0"/>
                <a:cs typeface="Times New Roman" panose="02020603050405020304" pitchFamily="18" charset="0"/>
              </a:rPr>
              <a:t>Фригия</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фракийка</a:t>
            </a:r>
            <a:r>
              <a:rPr lang="ru-RU" dirty="0">
                <a:latin typeface="Times New Roman" panose="02020603050405020304" pitchFamily="18" charset="0"/>
                <a:cs typeface="Times New Roman" panose="02020603050405020304" pitchFamily="18" charset="0"/>
              </a:rPr>
              <a:t>, его жена </a:t>
            </a:r>
            <a:endParaRPr lang="en-US" dirty="0" smtClean="0">
              <a:latin typeface="Times New Roman" panose="02020603050405020304" pitchFamily="18" charset="0"/>
              <a:cs typeface="Times New Roman" panose="02020603050405020304" pitchFamily="18" charset="0"/>
            </a:endParaRPr>
          </a:p>
          <a:p>
            <a:r>
              <a:rPr lang="ru-RU" dirty="0" err="1" smtClean="0">
                <a:solidFill>
                  <a:srgbClr val="FF0000"/>
                </a:solidFill>
                <a:latin typeface="Times New Roman" panose="02020603050405020304" pitchFamily="18" charset="0"/>
                <a:cs typeface="Times New Roman" panose="02020603050405020304" pitchFamily="18" charset="0"/>
              </a:rPr>
              <a:t>Эгина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греческая танцовщица, возлюбленная Красса</a:t>
            </a:r>
            <a:endParaRPr lang="en-US" dirty="0" smtClean="0">
              <a:latin typeface="Times New Roman" panose="02020603050405020304" pitchFamily="18" charset="0"/>
              <a:cs typeface="Times New Roman" panose="02020603050405020304" pitchFamily="18" charset="0"/>
            </a:endParaRPr>
          </a:p>
          <a:p>
            <a:r>
              <a:rPr lang="ru-RU" dirty="0" smtClean="0">
                <a:solidFill>
                  <a:srgbClr val="FF0000"/>
                </a:solidFill>
                <a:latin typeface="Times New Roman" panose="02020603050405020304" pitchFamily="18" charset="0"/>
                <a:cs typeface="Times New Roman" panose="02020603050405020304" pitchFamily="18" charset="0"/>
              </a:rPr>
              <a:t>Крассе</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римский богач, полководец</a:t>
            </a:r>
            <a:endParaRPr lang="en-US" dirty="0">
              <a:latin typeface="Times New Roman" panose="02020603050405020304" pitchFamily="18" charset="0"/>
              <a:cs typeface="Times New Roman" panose="02020603050405020304" pitchFamily="18" charset="0"/>
            </a:endParaRPr>
          </a:p>
          <a:p>
            <a:r>
              <a:rPr lang="ru-RU" dirty="0" err="1" smtClean="0">
                <a:solidFill>
                  <a:srgbClr val="FF0000"/>
                </a:solidFill>
                <a:latin typeface="Times New Roman" panose="02020603050405020304" pitchFamily="18" charset="0"/>
                <a:cs typeface="Times New Roman" panose="02020603050405020304" pitchFamily="18" charset="0"/>
              </a:rPr>
              <a:t>Гармодий</a:t>
            </a:r>
            <a:r>
              <a:rPr lang="ru-RU" dirty="0" smtClean="0">
                <a:solidFill>
                  <a:srgbClr val="FF0000"/>
                </a:solidFill>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молодой фракиец</a:t>
            </a:r>
            <a:endParaRPr lang="en-US"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Умирающий </a:t>
            </a:r>
            <a:r>
              <a:rPr lang="ru-RU" dirty="0">
                <a:latin typeface="Times New Roman" panose="02020603050405020304" pitchFamily="18" charset="0"/>
                <a:cs typeface="Times New Roman" panose="02020603050405020304" pitchFamily="18" charset="0"/>
              </a:rPr>
              <a:t>раб. </a:t>
            </a:r>
            <a:endParaRPr lang="en-US" dirty="0" smtClean="0">
              <a:latin typeface="Times New Roman" panose="02020603050405020304" pitchFamily="18" charset="0"/>
              <a:cs typeface="Times New Roman" panose="02020603050405020304" pitchFamily="18" charset="0"/>
            </a:endParaRPr>
          </a:p>
          <a:p>
            <a:r>
              <a:rPr lang="ru-RU" dirty="0" err="1" smtClean="0">
                <a:solidFill>
                  <a:srgbClr val="FF0000"/>
                </a:solidFill>
                <a:latin typeface="Times New Roman" panose="02020603050405020304" pitchFamily="18" charset="0"/>
                <a:cs typeface="Times New Roman" panose="02020603050405020304" pitchFamily="18" charset="0"/>
              </a:rPr>
              <a:t>Лентулл</a:t>
            </a:r>
            <a:r>
              <a:rPr lang="ru-RU" dirty="0" smtClean="0">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Батиат</a:t>
            </a:r>
            <a:r>
              <a:rPr lang="ru-RU" dirty="0">
                <a:latin typeface="Times New Roman" panose="02020603050405020304" pitchFamily="18" charset="0"/>
                <a:cs typeface="Times New Roman" panose="02020603050405020304" pitchFamily="18" charset="0"/>
              </a:rPr>
              <a:t> - владелец школы </a:t>
            </a:r>
            <a:r>
              <a:rPr lang="ru-RU" dirty="0" smtClean="0">
                <a:latin typeface="Times New Roman" panose="02020603050405020304" pitchFamily="18" charset="0"/>
                <a:cs typeface="Times New Roman" panose="02020603050405020304" pitchFamily="18" charset="0"/>
              </a:rPr>
              <a:t>гладиаторов.</a:t>
            </a:r>
          </a:p>
          <a:p>
            <a:r>
              <a:rPr lang="ru-RU" dirty="0" smtClean="0">
                <a:solidFill>
                  <a:srgbClr val="FF0000"/>
                </a:solidFill>
                <a:latin typeface="Times New Roman" panose="02020603050405020304" pitchFamily="18" charset="0"/>
                <a:cs typeface="Times New Roman" panose="02020603050405020304" pitchFamily="18" charset="0"/>
              </a:rPr>
              <a:t>Глашатай</a:t>
            </a:r>
            <a:r>
              <a:rPr lang="ru-RU"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468547" y="2732866"/>
            <a:ext cx="3565336"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smtClean="0">
                <a:latin typeface="Times New Roman" panose="02020603050405020304" pitchFamily="18" charset="0"/>
                <a:cs typeface="Times New Roman" panose="02020603050405020304" pitchFamily="18" charset="0"/>
              </a:rPr>
              <a:t> </a:t>
            </a:r>
            <a:r>
              <a:rPr lang="ru-RU" dirty="0" smtClean="0">
                <a:solidFill>
                  <a:srgbClr val="FF0000"/>
                </a:solidFill>
                <a:latin typeface="Times New Roman" panose="02020603050405020304" pitchFamily="18" charset="0"/>
                <a:cs typeface="Times New Roman" panose="02020603050405020304" pitchFamily="18" charset="0"/>
              </a:rPr>
              <a:t>Египтянка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танцовщица</a:t>
            </a:r>
            <a:endParaRPr lang="en-US" dirty="0">
              <a:latin typeface="Times New Roman" panose="02020603050405020304" pitchFamily="18" charset="0"/>
              <a:cs typeface="Times New Roman" panose="02020603050405020304" pitchFamily="18" charset="0"/>
            </a:endParaRPr>
          </a:p>
          <a:p>
            <a:r>
              <a:rPr lang="ru-RU" dirty="0" smtClean="0">
                <a:solidFill>
                  <a:srgbClr val="FF0000"/>
                </a:solidFill>
                <a:latin typeface="Times New Roman" panose="02020603050405020304" pitchFamily="18" charset="0"/>
                <a:cs typeface="Times New Roman" panose="02020603050405020304" pitchFamily="18" charset="0"/>
              </a:rPr>
              <a:t>Африканец</a:t>
            </a:r>
            <a:r>
              <a:rPr lang="ru-RU" dirty="0">
                <a:latin typeface="Times New Roman" panose="02020603050405020304" pitchFamily="18" charset="0"/>
                <a:cs typeface="Times New Roman" panose="02020603050405020304" pitchFamily="18" charset="0"/>
              </a:rPr>
              <a:t>. </a:t>
            </a:r>
          </a:p>
          <a:p>
            <a:r>
              <a:rPr lang="ru-RU" dirty="0" err="1">
                <a:solidFill>
                  <a:srgbClr val="FF0000"/>
                </a:solidFill>
                <a:latin typeface="Times New Roman" panose="02020603050405020304" pitchFamily="18" charset="0"/>
                <a:cs typeface="Times New Roman" panose="02020603050405020304" pitchFamily="18" charset="0"/>
              </a:rPr>
              <a:t>Нумидиец</a:t>
            </a:r>
            <a:r>
              <a:rPr lang="ru-RU" dirty="0" smtClean="0">
                <a:solidFill>
                  <a:srgbClr val="FF0000"/>
                </a:solidFill>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Галл</a:t>
            </a:r>
            <a:r>
              <a:rPr lang="ru-RU" dirty="0">
                <a:latin typeface="Times New Roman" panose="02020603050405020304" pitchFamily="18" charset="0"/>
                <a:cs typeface="Times New Roman" panose="02020603050405020304" pitchFamily="18" charset="0"/>
              </a:rPr>
              <a:t>. </a:t>
            </a:r>
          </a:p>
          <a:p>
            <a:r>
              <a:rPr lang="ru-RU" dirty="0">
                <a:solidFill>
                  <a:srgbClr val="FF0000"/>
                </a:solidFill>
                <a:latin typeface="Times New Roman" panose="02020603050405020304" pitchFamily="18" charset="0"/>
                <a:cs typeface="Times New Roman" panose="02020603050405020304" pitchFamily="18" charset="0"/>
              </a:rPr>
              <a:t>Афинский шут</a:t>
            </a:r>
            <a:r>
              <a:rPr lang="ru-RU" dirty="0">
                <a:latin typeface="Times New Roman" panose="02020603050405020304" pitchFamily="18" charset="0"/>
                <a:cs typeface="Times New Roman" panose="02020603050405020304" pitchFamily="18" charset="0"/>
              </a:rPr>
              <a:t>. </a:t>
            </a:r>
          </a:p>
          <a:p>
            <a:r>
              <a:rPr lang="ru-RU" dirty="0">
                <a:solidFill>
                  <a:srgbClr val="FF0000"/>
                </a:solidFill>
                <a:latin typeface="Times New Roman" panose="02020603050405020304" pitchFamily="18" charset="0"/>
                <a:cs typeface="Times New Roman" panose="02020603050405020304" pitchFamily="18" charset="0"/>
              </a:rPr>
              <a:t>Этруски</a:t>
            </a:r>
            <a:r>
              <a:rPr lang="ru-RU"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r>
              <a:rPr lang="ru-RU" dirty="0" err="1" smtClean="0">
                <a:solidFill>
                  <a:srgbClr val="FF0000"/>
                </a:solidFill>
                <a:latin typeface="Times New Roman" panose="02020603050405020304" pitchFamily="18" charset="0"/>
                <a:cs typeface="Times New Roman" panose="02020603050405020304" pitchFamily="18" charset="0"/>
              </a:rPr>
              <a:t>Гадитанские</a:t>
            </a:r>
            <a:r>
              <a:rPr lang="ru-RU" dirty="0" smtClean="0">
                <a:solidFill>
                  <a:srgbClr val="FF0000"/>
                </a:solidFill>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девы, </a:t>
            </a:r>
            <a:endParaRPr lang="ru-RU" dirty="0" smtClean="0">
              <a:solidFill>
                <a:srgbClr val="FF0000"/>
              </a:solidFill>
              <a:latin typeface="Times New Roman" panose="02020603050405020304" pitchFamily="18" charset="0"/>
              <a:cs typeface="Times New Roman" panose="02020603050405020304" pitchFamily="18" charset="0"/>
            </a:endParaRPr>
          </a:p>
          <a:p>
            <a:r>
              <a:rPr lang="ru-RU" dirty="0" smtClean="0">
                <a:solidFill>
                  <a:srgbClr val="FF0000"/>
                </a:solidFill>
                <a:latin typeface="Times New Roman" panose="02020603050405020304" pitchFamily="18" charset="0"/>
                <a:cs typeface="Times New Roman" panose="02020603050405020304" pitchFamily="18" charset="0"/>
              </a:rPr>
              <a:t>Гетеры</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solidFill>
                  <a:srgbClr val="FF0000"/>
                </a:solidFill>
                <a:latin typeface="Times New Roman" panose="02020603050405020304" pitchFamily="18" charset="0"/>
                <a:cs typeface="Times New Roman" panose="02020603050405020304" pitchFamily="18" charset="0"/>
              </a:rPr>
              <a:t>Мимы</a:t>
            </a:r>
            <a:r>
              <a:rPr lang="ru-RU" dirty="0">
                <a:solidFill>
                  <a:srgbClr val="FF0000"/>
                </a:solidFill>
                <a:latin typeface="Times New Roman" panose="02020603050405020304" pitchFamily="18" charset="0"/>
                <a:cs typeface="Times New Roman" panose="02020603050405020304" pitchFamily="18" charset="0"/>
              </a:rPr>
              <a:t>. </a:t>
            </a:r>
            <a:endParaRPr lang="ru-RU" dirty="0" smtClean="0">
              <a:solidFill>
                <a:srgbClr val="FF0000"/>
              </a:solidFill>
              <a:latin typeface="Times New Roman" panose="02020603050405020304" pitchFamily="18" charset="0"/>
              <a:cs typeface="Times New Roman" panose="02020603050405020304" pitchFamily="18" charset="0"/>
            </a:endParaRPr>
          </a:p>
          <a:p>
            <a:r>
              <a:rPr lang="ru-RU" sz="1700" dirty="0" smtClean="0">
                <a:solidFill>
                  <a:srgbClr val="FF0000"/>
                </a:solidFill>
                <a:latin typeface="Times New Roman" panose="02020603050405020304" pitchFamily="18" charset="0"/>
                <a:cs typeface="Times New Roman" panose="02020603050405020304" pitchFamily="18" charset="0"/>
              </a:rPr>
              <a:t>Центурионы</a:t>
            </a:r>
            <a:r>
              <a:rPr lang="ru-RU" sz="1700" dirty="0">
                <a:latin typeface="Times New Roman" panose="02020603050405020304" pitchFamily="18" charset="0"/>
                <a:cs typeface="Times New Roman" panose="02020603050405020304" pitchFamily="18" charset="0"/>
              </a:rPr>
              <a:t>. </a:t>
            </a:r>
            <a:endParaRPr lang="ru-RU" sz="1700" dirty="0" smtClean="0">
              <a:latin typeface="Times New Roman" panose="02020603050405020304" pitchFamily="18" charset="0"/>
              <a:cs typeface="Times New Roman" panose="02020603050405020304" pitchFamily="18" charset="0"/>
            </a:endParaRPr>
          </a:p>
          <a:p>
            <a:r>
              <a:rPr lang="ru-RU" dirty="0" smtClean="0">
                <a:solidFill>
                  <a:srgbClr val="FF0000"/>
                </a:solidFill>
                <a:latin typeface="Times New Roman" panose="02020603050405020304" pitchFamily="18" charset="0"/>
                <a:cs typeface="Times New Roman" panose="02020603050405020304" pitchFamily="18" charset="0"/>
              </a:rPr>
              <a:t>Сподвижники </a:t>
            </a:r>
            <a:r>
              <a:rPr lang="ru-RU" dirty="0">
                <a:solidFill>
                  <a:srgbClr val="FF0000"/>
                </a:solidFill>
                <a:latin typeface="Times New Roman" panose="02020603050405020304" pitchFamily="18" charset="0"/>
                <a:cs typeface="Times New Roman" panose="02020603050405020304" pitchFamily="18" charset="0"/>
              </a:rPr>
              <a:t>Спартака</a:t>
            </a:r>
            <a:r>
              <a:rPr lang="ru-RU" dirty="0">
                <a:latin typeface="Times New Roman" panose="02020603050405020304" pitchFamily="18" charset="0"/>
                <a:cs typeface="Times New Roman" panose="02020603050405020304" pitchFamily="18" charset="0"/>
              </a:rPr>
              <a:t>.</a:t>
            </a:r>
          </a:p>
        </p:txBody>
      </p:sp>
      <p:sp>
        <p:nvSpPr>
          <p:cNvPr id="4" name="Прямоугольник 3"/>
          <p:cNvSpPr/>
          <p:nvPr/>
        </p:nvSpPr>
        <p:spPr>
          <a:xfrm>
            <a:off x="3200419" y="2369888"/>
            <a:ext cx="2536256"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ru-RU" sz="2000" dirty="0">
                <a:solidFill>
                  <a:prstClr val="black"/>
                </a:solidFill>
                <a:latin typeface="Times New Roman" panose="02020603050405020304" pitchFamily="18" charset="0"/>
                <a:cs typeface="Times New Roman" panose="02020603050405020304" pitchFamily="18" charset="0"/>
              </a:rPr>
              <a:t>Действующие лица</a:t>
            </a:r>
          </a:p>
        </p:txBody>
      </p:sp>
      <p:grpSp>
        <p:nvGrpSpPr>
          <p:cNvPr id="5" name="Группа 4"/>
          <p:cNvGrpSpPr/>
          <p:nvPr/>
        </p:nvGrpSpPr>
        <p:grpSpPr>
          <a:xfrm>
            <a:off x="-5" y="0"/>
            <a:ext cx="9144005" cy="6858000"/>
            <a:chOff x="-5" y="0"/>
            <a:chExt cx="9144005" cy="6858000"/>
          </a:xfrm>
        </p:grpSpPr>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0"/>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Прямоугольник 9"/>
          <p:cNvSpPr/>
          <p:nvPr/>
        </p:nvSpPr>
        <p:spPr>
          <a:xfrm>
            <a:off x="1115616" y="962406"/>
            <a:ext cx="6912768"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ru-RU" sz="2000" dirty="0">
                <a:solidFill>
                  <a:prstClr val="black"/>
                </a:solidFill>
                <a:latin typeface="Times New Roman" panose="02020603050405020304" pitchFamily="18" charset="0"/>
                <a:cs typeface="Times New Roman" panose="02020603050405020304" pitchFamily="18" charset="0"/>
              </a:rPr>
              <a:t>Сцены из римской, жизни</a:t>
            </a:r>
            <a:r>
              <a:rPr lang="ru-RU" sz="2000" dirty="0" smtClean="0">
                <a:solidFill>
                  <a:prstClr val="black"/>
                </a:solidFill>
                <a:latin typeface="Times New Roman" panose="02020603050405020304" pitchFamily="18" charset="0"/>
                <a:cs typeface="Times New Roman" panose="02020603050405020304" pitchFamily="18" charset="0"/>
              </a:rPr>
              <a:t>.</a:t>
            </a:r>
          </a:p>
          <a:p>
            <a:pPr lvl="0" algn="ctr"/>
            <a:r>
              <a:rPr lang="ru-RU" sz="2000" dirty="0">
                <a:solidFill>
                  <a:prstClr val="black"/>
                </a:solidFill>
                <a:latin typeface="Times New Roman" panose="02020603050405020304" pitchFamily="18" charset="0"/>
                <a:cs typeface="Times New Roman" panose="02020603050405020304" pitchFamily="18" charset="0"/>
              </a:rPr>
              <a:t>Действие происходит в Римской империи </a:t>
            </a:r>
            <a:endParaRPr lang="ru-RU" sz="2000" dirty="0" smtClean="0">
              <a:solidFill>
                <a:prstClr val="black"/>
              </a:solidFill>
              <a:latin typeface="Times New Roman" panose="02020603050405020304" pitchFamily="18" charset="0"/>
              <a:cs typeface="Times New Roman" panose="02020603050405020304" pitchFamily="18" charset="0"/>
            </a:endParaRPr>
          </a:p>
          <a:p>
            <a:pPr lvl="0" algn="ctr"/>
            <a:r>
              <a:rPr lang="ru-RU" sz="2000" dirty="0" smtClean="0">
                <a:solidFill>
                  <a:prstClr val="black"/>
                </a:solidFill>
                <a:latin typeface="Times New Roman" panose="02020603050405020304" pitchFamily="18" charset="0"/>
                <a:cs typeface="Times New Roman" panose="02020603050405020304" pitchFamily="18" charset="0"/>
              </a:rPr>
              <a:t>в </a:t>
            </a:r>
            <a:r>
              <a:rPr lang="ru-RU" sz="2000" dirty="0">
                <a:solidFill>
                  <a:prstClr val="black"/>
                </a:solidFill>
                <a:latin typeface="Times New Roman" panose="02020603050405020304" pitchFamily="18" charset="0"/>
                <a:cs typeface="Times New Roman" panose="02020603050405020304" pitchFamily="18" charset="0"/>
              </a:rPr>
              <a:t>73—71 годах до н.э. </a:t>
            </a:r>
            <a:endParaRPr lang="ru-RU" sz="2000" dirty="0" smtClean="0">
              <a:solidFill>
                <a:prstClr val="black"/>
              </a:solidFill>
              <a:latin typeface="Times New Roman" panose="02020603050405020304" pitchFamily="18" charset="0"/>
              <a:cs typeface="Times New Roman" panose="02020603050405020304" pitchFamily="18" charset="0"/>
            </a:endParaRPr>
          </a:p>
          <a:p>
            <a:pPr lvl="0" algn="ctr"/>
            <a:r>
              <a:rPr lang="ru-RU" sz="2000" dirty="0" smtClean="0">
                <a:solidFill>
                  <a:prstClr val="black"/>
                </a:solidFill>
                <a:latin typeface="Times New Roman" panose="02020603050405020304" pitchFamily="18" charset="0"/>
                <a:cs typeface="Times New Roman" panose="02020603050405020304" pitchFamily="18" charset="0"/>
              </a:rPr>
              <a:t>Балет </a:t>
            </a:r>
            <a:r>
              <a:rPr lang="ru-RU" sz="2000" dirty="0">
                <a:solidFill>
                  <a:prstClr val="black"/>
                </a:solidFill>
                <a:latin typeface="Times New Roman" panose="02020603050405020304" pitchFamily="18" charset="0"/>
                <a:cs typeface="Times New Roman" panose="02020603050405020304" pitchFamily="18" charset="0"/>
              </a:rPr>
              <a:t>в четырех действиях</a:t>
            </a:r>
          </a:p>
        </p:txBody>
      </p:sp>
    </p:spTree>
    <p:extLst>
      <p:ext uri="{BB962C8B-B14F-4D97-AF65-F5344CB8AC3E}">
        <p14:creationId xmlns:p14="http://schemas.microsoft.com/office/powerpoint/2010/main" val="3373377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4877" y="888516"/>
            <a:ext cx="7254241"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1600" b="1" dirty="0">
                <a:solidFill>
                  <a:srgbClr val="FF0000"/>
                </a:solidFill>
                <a:latin typeface="Times New Roman" panose="02020603050405020304" pitchFamily="18" charset="0"/>
                <a:cs typeface="Times New Roman" panose="02020603050405020304" pitchFamily="18" charset="0"/>
              </a:rPr>
              <a:t>Картина 1</a:t>
            </a:r>
          </a:p>
          <a:p>
            <a:r>
              <a:rPr lang="ru-RU" sz="1600" b="1" dirty="0">
                <a:solidFill>
                  <a:srgbClr val="0070C0"/>
                </a:solidFill>
                <a:latin typeface="Times New Roman" panose="02020603050405020304" pitchFamily="18" charset="0"/>
                <a:cs typeface="Times New Roman" panose="02020603050405020304" pitchFamily="18" charset="0"/>
              </a:rPr>
              <a:t>Нашествие</a:t>
            </a:r>
          </a:p>
          <a:p>
            <a:r>
              <a:rPr lang="ru-RU" sz="1600" dirty="0">
                <a:latin typeface="Times New Roman" panose="02020603050405020304" pitchFamily="18" charset="0"/>
                <a:cs typeface="Times New Roman" panose="02020603050405020304" pitchFamily="18" charset="0"/>
              </a:rPr>
              <a:t>Гибель мирной жизни несут легионы Римской империи, возглавляемые жестоким и коварным Крассом. Захваченные им в плен люди обре­чены на рабство. Среди них — Спартак.</a:t>
            </a:r>
          </a:p>
          <a:p>
            <a:endParaRPr lang="ru-RU" sz="1600" dirty="0">
              <a:latin typeface="Times New Roman" panose="02020603050405020304" pitchFamily="18" charset="0"/>
              <a:cs typeface="Times New Roman" panose="02020603050405020304" pitchFamily="18" charset="0"/>
            </a:endParaRPr>
          </a:p>
          <a:p>
            <a:r>
              <a:rPr lang="ru-RU" sz="1600" b="1" dirty="0">
                <a:solidFill>
                  <a:srgbClr val="0070C0"/>
                </a:solidFill>
                <a:latin typeface="Times New Roman" panose="02020603050405020304" pitchFamily="18" charset="0"/>
                <a:cs typeface="Times New Roman" panose="02020603050405020304" pitchFamily="18" charset="0"/>
              </a:rPr>
              <a:t>Монолог Спартака</a:t>
            </a:r>
          </a:p>
          <a:p>
            <a:r>
              <a:rPr lang="ru-RU" sz="1600" dirty="0">
                <a:latin typeface="Times New Roman" panose="02020603050405020304" pitchFamily="18" charset="0"/>
                <a:cs typeface="Times New Roman" panose="02020603050405020304" pitchFamily="18" charset="0"/>
              </a:rPr>
              <a:t>У Спартака отняли свободу, но он не может смириться с этим. Гордый и мужественный человек, он не мыс­лит свою жизнь в рабстве.</a:t>
            </a:r>
          </a:p>
        </p:txBody>
      </p:sp>
      <p:grpSp>
        <p:nvGrpSpPr>
          <p:cNvPr id="3" name="Группа 2"/>
          <p:cNvGrpSpPr/>
          <p:nvPr/>
        </p:nvGrpSpPr>
        <p:grpSpPr>
          <a:xfrm>
            <a:off x="-5" y="0"/>
            <a:ext cx="9144005" cy="6858000"/>
            <a:chOff x="-5" y="101600"/>
            <a:chExt cx="9144005" cy="67564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60" b="74240"/>
            <a:stretch/>
          </p:blipFill>
          <p:spPr bwMode="auto">
            <a:xfrm>
              <a:off x="0" y="101600"/>
              <a:ext cx="9144000" cy="843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08" b="74240"/>
            <a:stretch/>
          </p:blipFill>
          <p:spPr bwMode="auto">
            <a:xfrm>
              <a:off x="0" y="6080204"/>
              <a:ext cx="9144000" cy="7777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2011683" y="2956559"/>
              <a:ext cx="4968238" cy="94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rot="5400000">
              <a:off x="6187440" y="2952759"/>
              <a:ext cx="4968238" cy="94488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218" y="3255278"/>
            <a:ext cx="3629973" cy="281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26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4879" y="855962"/>
            <a:ext cx="7254241"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1600" b="1" dirty="0">
                <a:solidFill>
                  <a:srgbClr val="FF0000"/>
                </a:solidFill>
                <a:latin typeface="Times New Roman" panose="02020603050405020304" pitchFamily="18" charset="0"/>
                <a:cs typeface="Times New Roman" panose="02020603050405020304" pitchFamily="18" charset="0"/>
              </a:rPr>
              <a:t>Картина 2</a:t>
            </a:r>
          </a:p>
          <a:p>
            <a:r>
              <a:rPr lang="ru-RU" sz="1600" dirty="0">
                <a:solidFill>
                  <a:srgbClr val="0070C0"/>
                </a:solidFill>
                <a:latin typeface="Times New Roman" panose="02020603050405020304" pitchFamily="18" charset="0"/>
                <a:cs typeface="Times New Roman" panose="02020603050405020304" pitchFamily="18" charset="0"/>
              </a:rPr>
              <a:t>Рынок рабов</a:t>
            </a:r>
          </a:p>
          <a:p>
            <a:r>
              <a:rPr lang="ru-RU" sz="1600" dirty="0">
                <a:latin typeface="Times New Roman" panose="02020603050405020304" pitchFamily="18" charset="0"/>
                <a:cs typeface="Times New Roman" panose="02020603050405020304" pitchFamily="18" charset="0"/>
              </a:rPr>
              <a:t>Пленных гонят на рынок рабов. Силой разлу­чают мужчин и женщин, в том числе и Спартака с Фригией.</a:t>
            </a:r>
          </a:p>
          <a:p>
            <a:r>
              <a:rPr lang="ru-RU" sz="1600" dirty="0">
                <a:latin typeface="Times New Roman" panose="02020603050405020304" pitchFamily="18" charset="0"/>
                <a:cs typeface="Times New Roman" panose="02020603050405020304" pitchFamily="18" charset="0"/>
              </a:rPr>
              <a:t>Спартак протестует против бесчеловечности римлян. Но силы не равны.</a:t>
            </a:r>
          </a:p>
          <a:p>
            <a:endParaRPr lang="ru-RU" sz="1200" dirty="0">
              <a:latin typeface="Times New Roman" panose="02020603050405020304" pitchFamily="18" charset="0"/>
              <a:cs typeface="Times New Roman" panose="02020603050405020304" pitchFamily="18" charset="0"/>
            </a:endParaRPr>
          </a:p>
          <a:p>
            <a:r>
              <a:rPr lang="ru-RU" sz="1600" b="1" dirty="0">
                <a:solidFill>
                  <a:srgbClr val="0070C0"/>
                </a:solidFill>
                <a:latin typeface="Times New Roman" panose="02020603050405020304" pitchFamily="18" charset="0"/>
                <a:cs typeface="Times New Roman" panose="02020603050405020304" pitchFamily="18" charset="0"/>
              </a:rPr>
              <a:t>Монолог Фригии</a:t>
            </a:r>
          </a:p>
          <a:p>
            <a:r>
              <a:rPr lang="ru-RU" sz="1600" dirty="0">
                <a:latin typeface="Times New Roman" panose="02020603050405020304" pitchFamily="18" charset="0"/>
                <a:cs typeface="Times New Roman" panose="02020603050405020304" pitchFamily="18" charset="0"/>
              </a:rPr>
              <a:t>Фригия тоскует об ут­раченном счастье, с ужасом думая о предстоя­щих ей испытаниях.</a:t>
            </a:r>
          </a:p>
        </p:txBody>
      </p:sp>
      <p:grpSp>
        <p:nvGrpSpPr>
          <p:cNvPr id="3" name="Группа 2"/>
          <p:cNvGrpSpPr/>
          <p:nvPr/>
        </p:nvGrpSpPr>
        <p:grpSpPr>
          <a:xfrm>
            <a:off x="-4" y="0"/>
            <a:ext cx="9324532" cy="6858000"/>
            <a:chOff x="-4" y="101600"/>
            <a:chExt cx="9144004" cy="6756400"/>
          </a:xfrm>
        </p:grpSpPr>
        <p:pic>
          <p:nvPicPr>
            <p:cNvPr id="4"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60" b="74240"/>
            <a:stretch/>
          </p:blipFill>
          <p:spPr bwMode="auto">
            <a:xfrm>
              <a:off x="0" y="101600"/>
              <a:ext cx="9144000" cy="843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91" b="74240"/>
            <a:stretch/>
          </p:blipFill>
          <p:spPr bwMode="auto">
            <a:xfrm>
              <a:off x="0" y="5913119"/>
              <a:ext cx="9144000" cy="944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085" b="74241"/>
            <a:stretch/>
          </p:blipFill>
          <p:spPr bwMode="auto">
            <a:xfrm rot="5400000">
              <a:off x="-2080607" y="3025483"/>
              <a:ext cx="4968238" cy="807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t2.depositphotos.com/5613078/10524/v/950/depositphotos_105247758-stock-illustration-vector-greek-orna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60" b="74240"/>
            <a:stretch/>
          </p:blipFill>
          <p:spPr bwMode="auto">
            <a:xfrm rot="5400000">
              <a:off x="6136640" y="3003559"/>
              <a:ext cx="4968238" cy="84328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178"/>
          <a:stretch/>
        </p:blipFill>
        <p:spPr bwMode="auto">
          <a:xfrm>
            <a:off x="1619672" y="3164285"/>
            <a:ext cx="5711874" cy="271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785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987</Words>
  <Application>Microsoft Office PowerPoint</Application>
  <PresentationFormat>Экран (4:3)</PresentationFormat>
  <Paragraphs>117</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Значение музыки в жизни человека.  «Вечные» проблемы жизни  в творчестве композиторов.</vt:lpstr>
      <vt:lpstr>Презентация PowerPoint</vt:lpstr>
      <vt:lpstr>Презентация PowerPoint</vt:lpstr>
      <vt:lpstr>А. Хачатурян Балет «Спартак»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Балет «Спартак»</dc:title>
  <dc:creator>Филипова Алёна Анатольевна</dc:creator>
  <cp:lastModifiedBy>Зыкова Валерия</cp:lastModifiedBy>
  <cp:revision>21</cp:revision>
  <dcterms:created xsi:type="dcterms:W3CDTF">2019-04-11T06:26:51Z</dcterms:created>
  <dcterms:modified xsi:type="dcterms:W3CDTF">2019-04-12T03:55:13Z</dcterms:modified>
</cp:coreProperties>
</file>