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5" r:id="rId6"/>
    <p:sldId id="258" r:id="rId7"/>
    <p:sldId id="266" r:id="rId8"/>
    <p:sldId id="267" r:id="rId9"/>
    <p:sldId id="268" r:id="rId10"/>
    <p:sldId id="269" r:id="rId11"/>
    <p:sldId id="279" r:id="rId12"/>
    <p:sldId id="281" r:id="rId13"/>
    <p:sldId id="280" r:id="rId14"/>
    <p:sldId id="284" r:id="rId15"/>
    <p:sldId id="285" r:id="rId16"/>
    <p:sldId id="283" r:id="rId17"/>
    <p:sldId id="260" r:id="rId18"/>
    <p:sldId id="262" r:id="rId19"/>
    <p:sldId id="263" r:id="rId20"/>
    <p:sldId id="264" r:id="rId21"/>
    <p:sldId id="270" r:id="rId22"/>
    <p:sldId id="276" r:id="rId23"/>
    <p:sldId id="277" r:id="rId24"/>
    <p:sldId id="290" r:id="rId25"/>
    <p:sldId id="291" r:id="rId26"/>
    <p:sldId id="289" r:id="rId27"/>
    <p:sldId id="286" r:id="rId28"/>
    <p:sldId id="287" r:id="rId29"/>
    <p:sldId id="271" r:id="rId30"/>
    <p:sldId id="272" r:id="rId31"/>
    <p:sldId id="278" r:id="rId32"/>
    <p:sldId id="292" r:id="rId33"/>
    <p:sldId id="293" r:id="rId34"/>
    <p:sldId id="273" r:id="rId35"/>
    <p:sldId id="28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CC3399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256" autoAdjust="0"/>
    <p:restoredTop sz="94660"/>
  </p:normalViewPr>
  <p:slideViewPr>
    <p:cSldViewPr>
      <p:cViewPr varScale="1">
        <p:scale>
          <a:sx n="69" d="100"/>
          <a:sy n="69" d="100"/>
        </p:scale>
        <p:origin x="-7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95680"/>
            <a:ext cx="522007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04664"/>
            <a:ext cx="8786874" cy="14700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Развитие образов и персонажей </a:t>
            </a:r>
            <a:b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оперной драматургии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Опера А. П. Бородина «Князь Игорь»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subTitle" idx="1"/>
          </p:nvPr>
        </p:nvSpPr>
        <p:spPr>
          <a:xfrm>
            <a:off x="323528" y="1916832"/>
            <a:ext cx="8424936" cy="115497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Русская  эпическая  опера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Авторский  замысел</a:t>
            </a:r>
            <a:r>
              <a:rPr lang="ru-RU" sz="24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 опере А.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 Бородина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Князь  Игорь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2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28596" y="142852"/>
            <a:ext cx="8001056" cy="6715148"/>
            <a:chOff x="428596" y="142852"/>
            <a:chExt cx="8001056" cy="6715148"/>
          </a:xfrm>
        </p:grpSpPr>
        <p:sp>
          <p:nvSpPr>
            <p:cNvPr id="14337" name="Rectangle 1"/>
            <p:cNvSpPr>
              <a:spLocks noChangeArrowheads="1"/>
            </p:cNvSpPr>
            <p:nvPr/>
          </p:nvSpPr>
          <p:spPr bwMode="auto">
            <a:xfrm>
              <a:off x="428596" y="214290"/>
              <a:ext cx="3571900" cy="20313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b="1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Бояре</a:t>
              </a:r>
              <a:endParaRPr kumimoji="0" lang="en-US" sz="1400" b="1" i="0" u="none" strike="noStrike" normalizeH="0" baseline="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Мужайся, княгиня, </a:t>
              </a:r>
              <a:endParaRPr kumimoji="0" lang="en-US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Недобрые вести тебе мы несем, княгиня. </a:t>
              </a:r>
              <a:endParaRPr kumimoji="0" lang="en-US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Пришли мы к тебе </a:t>
              </a:r>
              <a:endParaRPr kumimoji="0" lang="en-US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Поведать, княгиня, недобрую весть. </a:t>
              </a:r>
              <a:endParaRPr kumimoji="0" lang="en-US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Мужайся! </a:t>
              </a:r>
              <a:endParaRPr kumimoji="0" lang="en-US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Ярославна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Что случилось? Говорите! </a:t>
              </a:r>
              <a:endParaRPr kumimoji="0" lang="ru-RU" sz="32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38" name="Rectangle 2"/>
            <p:cNvSpPr>
              <a:spLocks noChangeArrowheads="1"/>
            </p:cNvSpPr>
            <p:nvPr/>
          </p:nvSpPr>
          <p:spPr bwMode="auto">
            <a:xfrm>
              <a:off x="428596" y="2285992"/>
              <a:ext cx="3571900" cy="160043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Бояре</a:t>
              </a: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en-US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На Русь перешли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К нам вражьи полки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И близко от нас идут.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Ярославна</a:t>
              </a: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О, Боже! </a:t>
              </a:r>
            </a:p>
          </p:txBody>
        </p:sp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428596" y="3857628"/>
              <a:ext cx="3571900" cy="28931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Бояре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К нам идут;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И грозные силы к нам на Путивль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Ведет половецкий хан </a:t>
              </a:r>
              <a:r>
                <a:rPr kumimoji="0" lang="ru-RU" sz="1400" b="1" i="0" u="none" strike="noStrike" normalizeH="0" baseline="0" dirty="0" err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Гзак</a:t>
              </a: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Грозный хан!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Ярославна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Ужели мало было горя нам!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А где ж наша рать?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А где ж наш князь?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Скажите, бояре, где князь?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Ужели побита наша рать?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Ужели князь погиб? </a:t>
              </a:r>
            </a:p>
          </p:txBody>
        </p:sp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>
              <a:off x="5000628" y="142852"/>
              <a:ext cx="3429024" cy="20313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Бояре</a:t>
              </a: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Грозу за грозой,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Беду за бедой Господь посылает нам!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От Божья суда никто не уйдет,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Никто, поверь.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Никто!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Ярославна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Скажите мне! </a:t>
              </a:r>
            </a:p>
          </p:txBody>
        </p:sp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5000628" y="2143116"/>
              <a:ext cx="3429024" cy="160043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Бояре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В неравном бою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С несметным врагом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Костьми полегла вся рать...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Ярославна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Ах! </a:t>
              </a:r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5000628" y="3749457"/>
              <a:ext cx="3429024" cy="310854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Бояре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Все полки: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И ранен сам князь,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И с братом своим,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И с сыном в плен он взят...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Ярославна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Ужели лада ранен и в плену?!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Бояре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Все в плену.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Ярославна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normalizeH="0" baseline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Нет! Нет!.. Не верю!.. Нет!.. Нет!..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6757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8286808" cy="17004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Какие эмоции передаёт музыка и слова хора?</a:t>
            </a:r>
          </a:p>
          <a:p>
            <a:pPr algn="ctr"/>
            <a:endParaRPr lang="ru-RU" sz="105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Передаёт ли эмоциональное напряжение реплики княгини?</a:t>
            </a:r>
          </a:p>
          <a:p>
            <a:pPr algn="ctr"/>
            <a:endParaRPr lang="ru-RU" sz="11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Какие тембральные краски исполнителей хора вы услышали?</a:t>
            </a:r>
          </a:p>
          <a:p>
            <a:pPr algn="ctr"/>
            <a:endParaRPr lang="ru-RU" sz="11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Какую роль играет музыкальное сопровождение оркестра в этом хоре?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2357430"/>
            <a:ext cx="7620053" cy="428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ballet-imperial.ru/wp-content/uploads/2016/08/Polovetskie-plyaski-Russkij-Imperskij-Balet-5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4396932" y="214290"/>
            <a:ext cx="4485642" cy="3214710"/>
          </a:xfrm>
          <a:prstGeom prst="rect">
            <a:avLst/>
          </a:prstGeom>
          <a:noFill/>
        </p:spPr>
      </p:pic>
      <p:pic>
        <p:nvPicPr>
          <p:cNvPr id="38916" name="Picture 4" descr="http://900igr.net/up/datai/160340/0006-005-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428596" y="3214686"/>
            <a:ext cx="5146751" cy="34290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85728"/>
            <a:ext cx="3643338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А.П. Бородин  </a:t>
            </a:r>
          </a:p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Опера «Князь Игорь».   </a:t>
            </a:r>
          </a:p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Хор половецких  девушек  </a:t>
            </a:r>
          </a:p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«Улетай на крыльях ветра»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-71436865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Улетай на крыльях ветра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Ты в край родной, родная песня наша,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Туда, где мы тебя свободно пели,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Где было так привольно нам с тобою.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Источник text-pesni.com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Улетай на крыльях ветра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Ты в край родной, родная песня наша,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Туда, где мы тебя свободно пели,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Где было так привольно нам с тобою.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Там, под знойным небом,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Негой воздух полон,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под говор моря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Дремлют горы в облаках;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так ярко солнце светит,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Родные горы светом заливая,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В долинах пышно розы расцветают,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И соловьи поют в лесах зеленых.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Там, под знойным небом,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Негой воздух полон,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под говор моря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Дремлют горы в облаках.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Улетай на крыльях ветра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Ты в край родной, родная песня наша,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Туда, где мы тебя свободно пели,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Где было так привольно нам с тобою.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Там, под знойным небом,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Негой воздух полон,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под говор моря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Дремлют горы в облаках.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Улетай на крыльях ветра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Ты в край родной, родная песня наша,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Туда, где мы тебя свободно пели,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Где было так привольно нам с тобою.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так ярко солнце светит,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Родные горы светом заливая,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В долинах пышно розы расцветают,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И соловьи поют в лесах зеленых.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Читать на сайте: https://text-pesni.com/lgcz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71436865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Улетай на крыльях ветра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Ты в край родной, родная песня наша,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Туда, где мы тебя свободно пели,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Где было так привольно нам с тобою.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Источник text-pesni.com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Улетай на крыльях ветра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Ты в край родной, родная песня наша,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Туда, где мы тебя свободно пели,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Где было так привольно нам с тобою.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Там, под знойным небом,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Негой воздух полон,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под говор моря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Дремлют горы в облаках;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так ярко солнце светит,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Родные горы светом заливая,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В долинах пышно розы расцветают,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И соловьи поют в лесах зеленых.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Там, под знойным небом,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Негой воздух полон,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под говор моря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Дремлют горы в облаках.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Улетай на крыльях ветра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Ты в край родной, родная песня наша,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Туда, где мы тебя свободно пели,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Где было так привольно нам с тобою.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Там, под знойным небом,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Негой воздух полон,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под говор моря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Дремлют горы в облаках.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Улетай на крыльях ветра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Ты в край родной, родная песня наша,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Туда, где мы тебя свободно пели,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Где было так привольно нам с тобою.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Там так ярко солнце светит,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Родные горы светом заливая,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В долинах пышно розы расцветают,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И соловьи поют в лесах зеленых.</a:t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Читать на сайте: https://text-pesni.com/lgcz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500174"/>
            <a:ext cx="792961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Улетай на крыльях ветра ты </a:t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край родной, родная песня наша.</a:t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Туда, где мы тебя свободно пели,</a:t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Где было так привольно нам с тобою.</a:t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Там под знойным небом негой воздух полон.</a:t>
            </a:r>
            <a:b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Там под говор моря дремлют горы в облаках.</a:t>
            </a:r>
            <a:b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Там так ярко солнце светит, </a:t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Родные горы светом заливая.</a:t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долинах пышно розы расцветают, </a:t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соловьи поют в лесах зеленых.</a:t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Там под знойным небом негой воздух полон.</a:t>
            </a:r>
            <a:b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Там под говор моря дремлют горы в облаках.</a:t>
            </a:r>
            <a:endParaRPr lang="ru-RU" sz="2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28604"/>
            <a:ext cx="850112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А.П. Бородин  Опера «Князь Игорь».  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Хор половецких  девушек  «Улетай на крыльях ветра»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84976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 чём поют половецкие девушки?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движется мелодия, что она изображает?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Похож ли данный хор на предыдущие?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Делится ли музыка на разнохарактерные и эмоциональные части?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968" y="2492896"/>
            <a:ext cx="6189077" cy="412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484784"/>
            <a:ext cx="763284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en-US" sz="4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драматургия 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оперы 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"Князь Игорь".</a:t>
            </a:r>
          </a:p>
        </p:txBody>
      </p:sp>
    </p:spTree>
    <p:extLst>
      <p:ext uri="{BB962C8B-B14F-4D97-AF65-F5344CB8AC3E}">
        <p14:creationId xmlns:p14="http://schemas.microsoft.com/office/powerpoint/2010/main" xmlns="" val="3195031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95680"/>
            <a:ext cx="522007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Опера А. П. Бородина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«Князь Игорь»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subTitle" idx="1"/>
          </p:nvPr>
        </p:nvSpPr>
        <p:spPr>
          <a:xfrm>
            <a:off x="323528" y="1916832"/>
            <a:ext cx="8424936" cy="17526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Русская  эпическая  опера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Авторский  замысел</a:t>
            </a:r>
            <a:r>
              <a:rPr lang="ru-RU" sz="32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 опере А.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 Бородина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Князь  Игорь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62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65" r="13564"/>
          <a:stretch>
            <a:fillRect/>
          </a:stretch>
        </p:blipFill>
        <p:spPr bwMode="auto">
          <a:xfrm>
            <a:off x="107125" y="2991798"/>
            <a:ext cx="4857784" cy="37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4282" y="2364186"/>
            <a:ext cx="4643470" cy="6417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Ария князя Игоря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4282" y="0"/>
            <a:ext cx="87154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ария?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C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главная песнь героя в опере, мысли героя, высказанные вслух.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C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357298"/>
            <a:ext cx="85011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Центральным и самым известным фрагментом оперы  "Князь Игорь",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выражающим главную мысль произведения, является </a:t>
            </a:r>
            <a:endParaRPr lang="en-US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ария князя Игоря.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4564" y="2924944"/>
            <a:ext cx="38853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Композитор Бородин подарил арию своему главному герою в трудный момент его жизни. </a:t>
            </a:r>
            <a:r>
              <a:rPr lang="ru-RU" sz="2200" u="sng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Ведь можно было сделать так, </a:t>
            </a:r>
            <a:r>
              <a:rPr lang="ru-RU" sz="2200" u="sng" dirty="0" smtClean="0">
                <a:solidFill>
                  <a:srgbClr val="CC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князь Игорь пел, когда собирался в поход, </a:t>
            </a:r>
            <a:r>
              <a:rPr lang="ru-RU" sz="2200" u="sng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 в момент </a:t>
            </a:r>
            <a:r>
              <a:rPr lang="ru-RU" sz="2200" u="sng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солнечного затмения</a:t>
            </a:r>
            <a:r>
              <a:rPr lang="ru-RU" sz="2200" u="sng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или в час</a:t>
            </a:r>
            <a:r>
              <a:rPr lang="ru-RU" sz="2200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победы над половцами</a:t>
            </a:r>
            <a:r>
              <a:rPr lang="ru-RU" sz="2200" u="sng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u="sng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Нет, князь Игорь поет в плену.</a:t>
            </a:r>
            <a:endParaRPr lang="ru-RU" sz="22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7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359898"/>
            <a:ext cx="7406640" cy="7648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Ария князя Игоря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51520" y="1268760"/>
            <a:ext cx="871296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" indent="0" algn="ctr">
              <a:buNone/>
            </a:pPr>
            <a:r>
              <a:rPr lang="ru-RU" sz="3600" b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1. </a:t>
            </a:r>
            <a:r>
              <a:rPr lang="en-US" sz="3600" b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’’ </a:t>
            </a:r>
            <a:r>
              <a:rPr lang="ru-RU" sz="3600" b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Ни сна, ни отдыха измученной душе</a:t>
            </a:r>
            <a:r>
              <a:rPr lang="en-US" sz="3600" b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’’</a:t>
            </a:r>
            <a:endParaRPr lang="ru-RU" sz="3600" b="1" dirty="0" smtClean="0">
              <a:solidFill>
                <a:srgbClr val="0033CC"/>
              </a:solidFill>
              <a:latin typeface="Times New Roman"/>
              <a:ea typeface="Times New Roman"/>
            </a:endParaRPr>
          </a:p>
          <a:p>
            <a:pPr marL="27432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2.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’’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О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дайте, дайте мне свободу! </a:t>
            </a:r>
            <a:endParaRPr lang="ru-RU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27432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Я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свой позор сумею искупить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!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’’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marL="27432" indent="0" algn="ctr">
              <a:buNone/>
            </a:pPr>
            <a:r>
              <a:rPr lang="ru-RU" sz="3600" b="1" dirty="0" smtClean="0">
                <a:solidFill>
                  <a:srgbClr val="00B0F0"/>
                </a:solidFill>
                <a:latin typeface="Times New Roman"/>
                <a:ea typeface="Times New Roman"/>
              </a:rPr>
              <a:t>3.</a:t>
            </a:r>
            <a:r>
              <a:rPr lang="en-US" sz="3600" b="1" dirty="0" smtClean="0">
                <a:solidFill>
                  <a:srgbClr val="00B0F0"/>
                </a:solidFill>
                <a:latin typeface="Times New Roman"/>
                <a:ea typeface="Times New Roman"/>
              </a:rPr>
              <a:t>’’</a:t>
            </a:r>
            <a:r>
              <a:rPr lang="ru-RU" sz="3600" b="1" dirty="0" smtClean="0">
                <a:solidFill>
                  <a:srgbClr val="00B0F0"/>
                </a:solidFill>
                <a:latin typeface="Times New Roman"/>
                <a:ea typeface="Times New Roman"/>
              </a:rPr>
              <a:t> Ты моя голуба лада</a:t>
            </a:r>
            <a:r>
              <a:rPr lang="en-US" sz="3600" b="1" dirty="0" smtClean="0">
                <a:solidFill>
                  <a:srgbClr val="00B0F0"/>
                </a:solidFill>
                <a:latin typeface="Times New Roman"/>
                <a:ea typeface="Times New Roman"/>
              </a:rPr>
              <a:t>’’</a:t>
            </a:r>
            <a:endParaRPr lang="ru-RU" sz="3600" b="1" dirty="0" smtClean="0">
              <a:solidFill>
                <a:srgbClr val="00B0F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3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0-tub-ru.yandex.net/i?id=ee683bfd6fe814cd4df4725359007afc-srl&amp;n=13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640274" cy="573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75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4"/>
          <p:cNvSpPr txBox="1">
            <a:spLocks/>
          </p:cNvSpPr>
          <p:nvPr/>
        </p:nvSpPr>
        <p:spPr>
          <a:xfrm>
            <a:off x="3995936" y="260648"/>
            <a:ext cx="5113392" cy="144016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русский композитор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века, член содружества русских композиторов «Могучая кучка», профессор, 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– химик.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1608"/>
            <a:ext cx="3554413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539552" y="5852626"/>
            <a:ext cx="31263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 Бородин. Фотография. </a:t>
            </a: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4320607" y="1844824"/>
            <a:ext cx="4464050" cy="448600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 лет Александр блестяще выдержал экзамен на аттестат зрелости и поступил в Медико-хирургическую академию, здесь он проявил себя как талантливый ученый-химик. 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23 года, окончив с отличием академию, он получил назначение в госпиталь в качестве врача-ординатора, где проработал четыре года. В дальнейшем стал профессором, академиком химии и медицины, опубликовал более 40 серьезных научных работ!</a:t>
            </a:r>
          </a:p>
        </p:txBody>
      </p:sp>
    </p:spTree>
    <p:extLst>
      <p:ext uri="{BB962C8B-B14F-4D97-AF65-F5344CB8AC3E}">
        <p14:creationId xmlns:p14="http://schemas.microsoft.com/office/powerpoint/2010/main" xmlns="" val="40820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95661"/>
            <a:ext cx="4464496" cy="39703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сна, ни отдыха измученной душе,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ночь не шлёт надежды на спасенье,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Князь Игорь страдает в плену.</a:t>
            </a: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Князь Игорь страдает в плену.</a:t>
            </a:r>
          </a:p>
          <a:p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прошлое я вновь переживаю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в тиши ночей.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божья знаменья, угрозу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бранной славы пир весёлый.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Мою победу над врагом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бранной славы горестный конец,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Погром и рану, и мой плен,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гибель всех моих полков, 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Честно за Родину головы сложивших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Снова и снова он вспоминает прошлое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295661"/>
            <a:ext cx="3643338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Ария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Игоря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оперы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"Князь Игорь"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301400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голубка-лада,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одна винить не станешь,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Сердцем чутким всё поймешь ты,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ты мне простишь.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терему своём высоком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Вдаль глаза ты проглядела,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ждёшь ты дни и ночи,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Горько слёзы льёшь</a:t>
            </a:r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2834817"/>
            <a:ext cx="4392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Игорь желает искупить свою вину, он рвется в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бой.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Князь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восклицает:</a:t>
            </a:r>
            <a:endParaRPr lang="en-US" sz="1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дайте, дайте мне свободу,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мой позор сумею искупить.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Спасу я честь свою и славу,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Русь от недругов спасу.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00356" y="4978508"/>
            <a:ext cx="4259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Игорь вспоминает свою жену, он нежно называет ее "голубкой-ладой". Он знает, что она ждет его, страдает. Но, думает князь, и она считает его виновным в том, что враги захватили Русь.</a:t>
            </a:r>
          </a:p>
        </p:txBody>
      </p:sp>
    </p:spTree>
    <p:extLst>
      <p:ext uri="{BB962C8B-B14F-4D97-AF65-F5344CB8AC3E}">
        <p14:creationId xmlns:p14="http://schemas.microsoft.com/office/powerpoint/2010/main" xmlns="" val="19232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19406" cy="18573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Игорь – прирожденный воин и полководец, цельная, могучая натура. Подчеркивая его воинскую отвагу и мужество, душевное благородство и верность долгу, Бородин создает героический образ.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Рисунок 22" descr="Певец Виктор Курин в образе князя Игоря."/>
          <p:cNvPicPr>
            <a:picLocks noChangeAspect="1" noChangeArrowheads="1"/>
          </p:cNvPicPr>
          <p:nvPr/>
        </p:nvPicPr>
        <p:blipFill>
          <a:blip r:embed="rId2" cstate="print">
            <a:lum bright="40000" contrast="20000"/>
          </a:blip>
          <a:srcRect/>
          <a:stretch>
            <a:fillRect/>
          </a:stretch>
        </p:blipFill>
        <p:spPr bwMode="auto">
          <a:xfrm>
            <a:off x="5929322" y="2000240"/>
            <a:ext cx="2714644" cy="427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gor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285719" y="2071678"/>
            <a:ext cx="5026661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J:\уроки музыки\4 четверть\7 класс\ФГОС\7 класс 4 урок\konchak-mariinka_1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7224" y="1500174"/>
            <a:ext cx="7215238" cy="514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34" y="357166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 П. Бородин опера «Князь Игорь» 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Ария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Кончака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«Здоров ли, князь» из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8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56895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Ария хана </a:t>
            </a:r>
            <a:r>
              <a:rPr lang="ru-RU" sz="20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Кончака</a:t>
            </a:r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</a:t>
            </a:r>
            <a:endParaRPr lang="ru-RU" sz="2000" b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определим, что основной сюжета  </a:t>
            </a:r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</a:t>
            </a:r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оперы</a:t>
            </a:r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противопоставление </a:t>
            </a:r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 русского народа и половцев.</a:t>
            </a:r>
          </a:p>
          <a:p>
            <a:pPr algn="ctr"/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Аналогичный конфликт ещё был в опере «</a:t>
            </a:r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 Сусанин» </a:t>
            </a:r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 И. Глинки. </a:t>
            </a:r>
          </a:p>
          <a:p>
            <a:pPr algn="ctr"/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Слушаем Арию </a:t>
            </a:r>
            <a:r>
              <a:rPr lang="ru-RU" sz="20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Кончака</a:t>
            </a:r>
            <a:endParaRPr lang="en-US" sz="2000" b="1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2" r="10001"/>
          <a:stretch/>
        </p:blipFill>
        <p:spPr bwMode="auto">
          <a:xfrm>
            <a:off x="1619672" y="2348880"/>
            <a:ext cx="5862424" cy="407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83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816" y="45586"/>
            <a:ext cx="4392488" cy="68172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 ли, князь?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приуныл ты, гость мой?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ты так призадумался?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 сети порвались?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 ястребы не злы и с лёту птицу не сбивают?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 моих!</a:t>
            </a:r>
          </a:p>
          <a:p>
            <a:r>
              <a:rPr lang="ru-RU" sz="1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(Князь Игорь:</a:t>
            </a:r>
          </a:p>
          <a:p>
            <a:r>
              <a:rPr lang="ru-RU" sz="1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сеть крепка, и ястребы надёжны,</a:t>
            </a:r>
          </a:p>
          <a:p>
            <a:r>
              <a:rPr lang="ru-RU" sz="1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соколу в неволе не живётся.)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пленником себя ты здесь считаешь.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разве ты живёшь как пленник, а не гость мой?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ранен в битве при </a:t>
            </a:r>
            <a:r>
              <a:rPr lang="ru-RU" sz="19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Каяле</a:t>
            </a:r>
            <a:endParaRPr lang="ru-RU" sz="19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взят с дружиной в плен;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отдан на поруки, а у меня ты гость!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Тебе почёт у нас, как хану,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моё к твоим услугам.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 с тобой, дружина тоже,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как хан здесь живёшь,</a:t>
            </a:r>
          </a:p>
          <a:p>
            <a:r>
              <a:rPr lang="ru-RU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Живёшь ты так, как 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45586"/>
            <a:ext cx="4355976" cy="65248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Сознайся: разве пленники так живут? Так ли?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нет, нет, друг, нет, князь,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здесь не пленник мой,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ведь гость у меня дорогой!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Знай, друг, верь мне,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Ты, князь, мне полюбился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отвагу твою да за удаль в бою.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уважаю тебя, князь,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люб мне был всегда, знай!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я не враг тебе здесь, а хозяин я твой,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мне гость дорогой!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поведай же мне,</a:t>
            </a:r>
          </a:p>
          <a:p>
            <a:r>
              <a:rPr lang="ru-RU" sz="1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же худо тебе, ты скажи </a:t>
            </a:r>
            <a:r>
              <a:rPr lang="ru-RU" sz="19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</a:t>
            </a:r>
            <a:endParaRPr lang="en-US" sz="19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Хочешь, возьми коня любого,</a:t>
            </a:r>
            <a:b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 любой шатёр,</a:t>
            </a:r>
            <a:b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 булат заветный, меч дедов</a:t>
            </a:r>
            <a:r>
              <a:rPr lang="ru-RU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 вражьей крови мечом я этим пролил;</a:t>
            </a:r>
            <a:b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 раз в боях кровавых</a:t>
            </a:r>
            <a:b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Ужас смерти сеял мой булат!</a:t>
            </a:r>
          </a:p>
        </p:txBody>
      </p:sp>
    </p:spTree>
    <p:extLst>
      <p:ext uri="{BB962C8B-B14F-4D97-AF65-F5344CB8AC3E}">
        <p14:creationId xmlns:p14="http://schemas.microsoft.com/office/powerpoint/2010/main" xmlns="" val="39776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5472608" cy="4093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князь, всё здесь,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хану здесь подвластно!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грозою для всех был давно.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храбр, я смел, страха я не знаю,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боятся меня, всё трепещет кругом!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ты меня не боялся,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Пощады не просил, князь.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Ах, не врагом бы твоим, а союзником верным,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другом надёжным, а братом твоим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хотелось бы быть, ты поверь мне!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ли пленницу с моря дальнего,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Чагу, невольницу, из-за Каспия?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55544" y="4037808"/>
            <a:ext cx="5009376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хочешь, скажи только слово мне,</a:t>
            </a:r>
          </a:p>
          <a:p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тебе подарю.</a:t>
            </a:r>
          </a:p>
          <a:p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есть красавицы чудные:</a:t>
            </a:r>
          </a:p>
          <a:p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Косы, как змеи, на плечи спускаются,</a:t>
            </a:r>
          </a:p>
          <a:p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 чёрные, влагой подёрнуты,</a:t>
            </a:r>
          </a:p>
          <a:p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Нежно и страстно глядят из-под тёмных бровей.</a:t>
            </a:r>
          </a:p>
          <a:p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 молчишь ты?</a:t>
            </a:r>
          </a:p>
          <a:p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хочешь, любую из них выбирай!</a:t>
            </a:r>
          </a:p>
        </p:txBody>
      </p:sp>
    </p:spTree>
    <p:extLst>
      <p:ext uri="{BB962C8B-B14F-4D97-AF65-F5344CB8AC3E}">
        <p14:creationId xmlns:p14="http://schemas.microsoft.com/office/powerpoint/2010/main" xmlns="" val="36231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0502" y="2060847"/>
            <a:ext cx="6163866" cy="446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856984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1Как же А.П. Бородин охарактеризует главного врага князя </a:t>
            </a:r>
            <a:endParaRPr lang="en-U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хана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Кончака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2Обратите внимание на сопровождение, какова его роль ? </a:t>
            </a:r>
          </a:p>
          <a:p>
            <a:pPr algn="ctr"/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Выступает ли на первый план изобразительные моменты в оркестровой партии, которые воссоздают эпизоды скачки?</a:t>
            </a:r>
          </a:p>
        </p:txBody>
      </p:sp>
    </p:spTree>
    <p:extLst>
      <p:ext uri="{BB962C8B-B14F-4D97-AF65-F5344CB8AC3E}">
        <p14:creationId xmlns:p14="http://schemas.microsoft.com/office/powerpoint/2010/main" xmlns="" val="409011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670" y="980728"/>
            <a:ext cx="873673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следующем разделе хан проявляет искреннее уважение к Игорю. </a:t>
            </a:r>
            <a:endParaRPr lang="en-US" b="1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мелодии появляются интонации, близкие восточным лирическим напевам. </a:t>
            </a:r>
          </a:p>
          <a:p>
            <a:pPr algn="ctr"/>
            <a:endParaRPr lang="ru-RU" b="1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качества в этом разделе мы находим у хана </a:t>
            </a:r>
            <a:r>
              <a:rPr lang="ru-RU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Кончака</a:t>
            </a:r>
            <a:r>
              <a:rPr lang="ru-RU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какие средства музыкальной выразительности нам в этом помогают? </a:t>
            </a:r>
            <a:endParaRPr lang="ru-RU" b="1" dirty="0" smtClean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 </a:t>
            </a:r>
            <a:r>
              <a:rPr lang="ru-RU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на ритм, тембр</a:t>
            </a:r>
            <a:r>
              <a:rPr lang="ru-RU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651" y="357832"/>
            <a:ext cx="835292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арии ощущается воинственность,  властность.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603" y="2852936"/>
            <a:ext cx="6654773" cy="374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52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6848" y="3354249"/>
            <a:ext cx="444964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князя Игоря тоже разносторонне представлен. Как вы думаете, зачем композитор представляет этих героев такими разными? </a:t>
            </a:r>
          </a:p>
          <a:p>
            <a:pPr algn="ctr"/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Кончак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Игорь представлены в опере как достойные противники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5832648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Вкрадчивость, горделивость,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упрямость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движений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Кончака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звучащей в исполнении барабанчика.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заключительном разделе в музыкальной характеристике хана проступают воинственные черты своенравного и жестокого предводителя кочевой орды. 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</a:t>
            </a:r>
            <a:r>
              <a:rPr lang="ru-RU" b="1" u="sng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Кончака</a:t>
            </a:r>
            <a:r>
              <a:rPr lang="ru-RU" b="1" u="sng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Бородин показал разносторонне: смелым, сильным, порой великодушным. В нем сочетаются различные признаки: жестокость и великодушие, хитрость и благородство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08" r="5389"/>
          <a:stretch/>
        </p:blipFill>
        <p:spPr bwMode="auto">
          <a:xfrm>
            <a:off x="6084168" y="188640"/>
            <a:ext cx="2952328" cy="253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25416" y="5657671"/>
            <a:ext cx="555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слушали музыкальную характеристику князя Игоря и хана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Кончака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они находятся в разных лагерях, они противники,  и соответственно их характеристики контрастны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31" t="6240" r="12819"/>
          <a:stretch/>
        </p:blipFill>
        <p:spPr bwMode="auto">
          <a:xfrm>
            <a:off x="1453716" y="3058954"/>
            <a:ext cx="1642120" cy="364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25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42852"/>
            <a:ext cx="3714808" cy="857256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«Плач Ярославны»</a:t>
            </a:r>
            <a:br>
              <a:rPr lang="ru-RU" sz="24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опера «Князь Игорь»</a:t>
            </a:r>
            <a:endParaRPr lang="ru-RU" sz="2400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4130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l="12341" t="12121" r="11083"/>
          <a:stretch>
            <a:fillRect/>
          </a:stretch>
        </p:blipFill>
        <p:spPr bwMode="auto">
          <a:xfrm>
            <a:off x="1071538" y="1214422"/>
            <a:ext cx="6786610" cy="5179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3524250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5200798" y="6071712"/>
            <a:ext cx="3706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И.Е. Репин. Портрет А.П. Бородина. </a:t>
            </a: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0" y="428922"/>
            <a:ext cx="5200798" cy="631244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 была увлечением всей его жизни. 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-  автор симфоний (среди них "Богатырская", "Русская"), инструментальных, вокальных и других сочинений.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 создана монументальная героическая опера "Князь Игорь", которая увидела свет год спустя после смерти Александра Порфирьевича. </a:t>
            </a:r>
          </a:p>
          <a:p>
            <a:pPr>
              <a:buFont typeface="Arial" pitchFamily="34" charset="0"/>
              <a:buNone/>
              <a:defRPr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5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" y="566337"/>
            <a:ext cx="4569688" cy="61093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«Плач Ярославны»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Ах! Плачу я, горько плачу я, слёзы лью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к милому на море шлю рано по утрам.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кукушкой перелётной полечу к реке Дунаю,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Окуну в реку </a:t>
            </a:r>
            <a:r>
              <a:rPr kumimoji="0" lang="ru-RU" sz="1700" b="1" i="0" u="none" strike="noStrike" normalizeH="0" baseline="0" dirty="0" err="1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Каялу</a:t>
            </a: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мой рукав бобровый.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омою князю раны на его кровавом теле.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Ох! Ты, ветер, ветер буйный, что ты в поле веешь?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Стрелы вражьи ты навеял на дружины князя.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не веял, ветер буйный, вверх под облака,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море синем корабли лелея?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Ах, зачем ты, ветер буйный, в поле долго веял?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kumimoji="0" lang="ru-RU" sz="1700" b="1" i="0" u="none" strike="noStrike" normalizeH="0" baseline="0" dirty="0" err="1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ковыль-траве</a:t>
            </a: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рассеял ты моё веселье?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Ах! Плачу я, горько плачу я, слёзы лью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к милому на море шлю рано по утрам.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Гой, ты, Днепр мой, Днепр широкий,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каменные горы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половецкий край дорогу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normalizeH="0" baseline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пробил,</a:t>
            </a:r>
            <a:endParaRPr kumimoji="0" lang="ru-RU" sz="1700" b="1" i="0" u="none" strike="noStrike" normalizeH="0" baseline="0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9688" y="913910"/>
            <a:ext cx="4574312" cy="5355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 насады Святослава до </a:t>
            </a:r>
            <a:r>
              <a:rPr lang="ru-RU" b="1" dirty="0" err="1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кобякова</a:t>
            </a: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полку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лелеял, мой широкий славный Днепр,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Днепр, родной наш Днепр!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Вороти ко мне милого,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не лить мне горьких слёз,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к милому на море не слать рано по утрам.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Ох, ты, солнце, солнце красно,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небе ясном ярко светишь ты,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ты греешь, всех лелеешь,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Всем ты любо, солнце;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Ох, красно солнце!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же ты дружину князя зноем жгучим обожгло?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Ах! Что ж в безводном поле жаждой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стрелкам луки стянуло,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колчаны им истомой горем запекло?</a:t>
            </a:r>
            <a:endParaRPr lang="ru-RU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Зачем?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77931"/>
            <a:ext cx="2503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«Плач Ярославны»</a:t>
            </a:r>
            <a:endParaRPr lang="ru-RU" sz="20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8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428604"/>
            <a:ext cx="4286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1520" y="428604"/>
            <a:ext cx="8784976" cy="19202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Каким предстает перед нами образ Ярославны?</a:t>
            </a:r>
            <a:endParaRPr lang="ru-RU" sz="2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 каким силам природы обращается героиня за помощью?</a:t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Какая знакомая мелодия звучит в средней части этой композиции?</a:t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74" r="6135"/>
          <a:stretch/>
        </p:blipFill>
        <p:spPr bwMode="auto">
          <a:xfrm>
            <a:off x="2657909" y="2388649"/>
            <a:ext cx="4828250" cy="44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67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75968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6800" y="1833384"/>
            <a:ext cx="8593672" cy="4511744"/>
            <a:chOff x="226800" y="1833384"/>
            <a:chExt cx="8593672" cy="451174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08568" y="3573016"/>
              <a:ext cx="2952328" cy="11521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Опера «Князь Игорь»</a:t>
              </a:r>
              <a:endParaRPr lang="ru-RU" dirty="0"/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>
              <a:off x="7020272" y="3861048"/>
              <a:ext cx="1692188" cy="5760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379380" y="5746928"/>
              <a:ext cx="2005352" cy="5760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Образ Востока</a:t>
              </a:r>
              <a:endParaRPr lang="ru-RU" dirty="0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5783577" y="5769064"/>
              <a:ext cx="1656184" cy="5760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</a:t>
              </a:r>
              <a:endParaRPr lang="ru-RU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36636" y="2039496"/>
              <a:ext cx="2371931" cy="7399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384732" y="1833384"/>
              <a:ext cx="4435740" cy="94601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Древний литературный памятник «Слово о полку Игореве», а так же и исторические факты</a:t>
              </a:r>
              <a:endParaRPr lang="ru-RU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26800" y="4437112"/>
              <a:ext cx="1872208" cy="5760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H="1" flipV="1">
              <a:off x="1544749" y="2924944"/>
              <a:ext cx="1192605" cy="4888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H="1">
              <a:off x="3258769" y="4883616"/>
              <a:ext cx="593151" cy="6336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H="1">
              <a:off x="2208166" y="4149080"/>
              <a:ext cx="529188" cy="5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5279215" y="4883616"/>
              <a:ext cx="995553" cy="6336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6055406" y="4170392"/>
              <a:ext cx="82809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V="1">
              <a:off x="5092562" y="2852172"/>
              <a:ext cx="741127" cy="6343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1544749" y="548680"/>
            <a:ext cx="58950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Создаём кластер оперы 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«Князь Игорь» А. </a:t>
            </a: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Бородина</a:t>
            </a:r>
            <a:endParaRPr lang="ru-RU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07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4749" y="548680"/>
            <a:ext cx="58950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 оперы 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«Князь Игорь» А. </a:t>
            </a:r>
            <a:r>
              <a:rPr lang="ru-RU" sz="32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Бородина</a:t>
            </a:r>
            <a:endParaRPr lang="ru-RU" sz="3200" b="1" cap="none" spc="0" dirty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26800" y="1833384"/>
            <a:ext cx="8593672" cy="4511744"/>
            <a:chOff x="226800" y="1833384"/>
            <a:chExt cx="8593672" cy="451174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08568" y="3573016"/>
              <a:ext cx="2952328" cy="11521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Опера «Князь Игорь»</a:t>
              </a:r>
              <a:endParaRPr lang="ru-RU" dirty="0"/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>
              <a:off x="7020272" y="3861048"/>
              <a:ext cx="1692188" cy="5760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Князь Игорь</a:t>
              </a:r>
              <a:endParaRPr lang="ru-RU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379380" y="5746928"/>
              <a:ext cx="2005352" cy="5760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Образ Востока</a:t>
              </a:r>
              <a:endParaRPr lang="ru-RU" dirty="0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5783577" y="5769064"/>
              <a:ext cx="1656184" cy="5760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Ярославна </a:t>
              </a:r>
              <a:endParaRPr lang="ru-RU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36636" y="2039496"/>
              <a:ext cx="2371931" cy="7399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А. П. Бородин</a:t>
              </a:r>
            </a:p>
            <a:p>
              <a:pPr algn="ctr"/>
              <a:r>
                <a:rPr lang="ru-RU" dirty="0" smtClean="0"/>
                <a:t>Музыка и либретто</a:t>
              </a:r>
              <a:endParaRPr lang="ru-RU" dirty="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384732" y="1833384"/>
              <a:ext cx="4435740" cy="94601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Древний литературный памятник «Слово о полку Игореве», а так же и исторические факты</a:t>
              </a:r>
              <a:endParaRPr lang="ru-RU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26800" y="4437112"/>
              <a:ext cx="1872208" cy="5760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Хан </a:t>
              </a:r>
              <a:r>
                <a:rPr lang="ru-RU" dirty="0" err="1" smtClean="0"/>
                <a:t>Кончак</a:t>
              </a:r>
              <a:endParaRPr lang="ru-RU" dirty="0"/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H="1" flipV="1">
              <a:off x="1544749" y="2924944"/>
              <a:ext cx="1192605" cy="4888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H="1">
              <a:off x="3258769" y="4883616"/>
              <a:ext cx="593151" cy="6336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2208166" y="4149080"/>
              <a:ext cx="529188" cy="5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5279215" y="4883616"/>
              <a:ext cx="995553" cy="6336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6055406" y="4170392"/>
              <a:ext cx="82809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V="1">
              <a:off x="5092562" y="2852172"/>
              <a:ext cx="741127" cy="6343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2598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0"/>
            <a:ext cx="6768752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Драматургия оперы Бородина строиться на сопоставлении двух противоборствующих миров, двух сил: </a:t>
            </a: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152400" y="1890504"/>
            <a:ext cx="4114800" cy="4953000"/>
          </a:xfrm>
          <a:prstGeom prst="right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РУССКИЕ: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Князь Игорь и его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сын Владимир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Дружина;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Ярославна и её брат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Владимир Галицкий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4343400" y="1885528"/>
            <a:ext cx="4648200" cy="4953000"/>
          </a:xfrm>
          <a:prstGeom prst="left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ПОЛОВЦЫ:</a:t>
            </a:r>
          </a:p>
          <a:p>
            <a:pPr algn="ctr">
              <a:defRPr/>
            </a:pPr>
            <a:r>
              <a:rPr lang="ru-RU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Хан Кончак</a:t>
            </a:r>
          </a:p>
          <a:p>
            <a:pPr algn="ctr">
              <a:defRPr/>
            </a:pPr>
            <a:r>
              <a:rPr lang="ru-RU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И его воины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57158" y="169277"/>
            <a:ext cx="857256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Событие, о котором пойдет речь, произошло благодаря одному из русских князей того времени - Игорю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Святославичу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Новгород-Северскому</a:t>
            </a:r>
            <a:endParaRPr kumimoji="0" lang="ru-RU" sz="22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Есть такое выдающееся произведение литературы Древней Руси - "Слово о полку Игореве". Чтобы рассказать о нем подробно, не хватит даже нескольких наших уроков. Вы обязательно будете изучать его на уроках литературы.</a:t>
            </a:r>
            <a:endParaRPr kumimoji="0" lang="ru-RU" sz="22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14314" y="2803099"/>
            <a:ext cx="882218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Музыку и либретто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опере </a:t>
            </a:r>
            <a:r>
              <a:rPr lang="ru-RU" sz="2400" dirty="0" smtClean="0">
                <a:solidFill>
                  <a:srgbClr val="55555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«Князь Игорь»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написал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А.П. Бородина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Профессии</a:t>
            </a:r>
            <a:r>
              <a:rPr lang="ru-RU" sz="2400" dirty="0" smtClean="0">
                <a:solidFill>
                  <a:srgbClr val="55555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 П. Бородина: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химик, профессор в медико-хирургической академии, музыкант, композитор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Стиль оперы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Народно-эпическая,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в разных источниках написано по-разному: лирико-эпическая, эпическая.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Главные герои оперы: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Князь Игорь, Княгиня Ярославна, Владимир сын, князь Галицкий, хан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Кончак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Кончаковна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Скула,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Ерошка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опере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действия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6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3582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А.П.Бородин получает письмо от В.В.Стасова. «Предлагаю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А. Порфирьевич, весь готовый сценарий. Я нашёл несколько подробностей, так что пришлось иное изменить, а другое прибавить».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Композитор сразу же ответил взволнованным письмом «Не знаю как и благодарить Вас В.Владимирович…»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4230" y="2480824"/>
            <a:ext cx="79296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А. П. Бородин работал над многочисленными источниками стараясь как можно глубже проникнуть в смысл и дух «Слово о полку Игореве». </a:t>
            </a:r>
          </a:p>
          <a:p>
            <a:pPr lvl="0"/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Однако как бы ему не нравился </a:t>
            </a:r>
            <a:r>
              <a:rPr lang="ru-RU" sz="2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Стасовский</a:t>
            </a:r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сценарий, он добавил пролог и 1 картину 1-го действия, благодаря этому опера обогатилась великолепными музыкальными номерами.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355" y="4725144"/>
            <a:ext cx="8175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 открывается с пролога, который посвящён единению русского народа, поднявшегося на врага.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 «Солнцу красному слава!».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7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60" y="548680"/>
            <a:ext cx="865060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3813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Слушаем хор «Солнцу красному слава!»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9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52" y="1052736"/>
            <a:ext cx="4274016" cy="584775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Солнцу 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красному слава! Слава!</a:t>
            </a: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 в небе у нас!</a:t>
            </a: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Князю Игорю слава, слава,</a:t>
            </a: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 у нас на Руси!</a:t>
            </a: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Туру ли ярому, князю </a:t>
            </a:r>
            <a:r>
              <a:rPr lang="ru-RU" sz="2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Трубчевскому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Буй-туру Всеволоду </a:t>
            </a:r>
            <a:r>
              <a:rPr lang="ru-RU" sz="2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Святославичу</a:t>
            </a:r>
            <a:endParaRPr lang="ru-RU" sz="2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Слава, слава, 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князю</a:t>
            </a:r>
            <a:r>
              <a:rPr lang="en-US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слава, слава!</a:t>
            </a: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Млад </a:t>
            </a:r>
            <a:r>
              <a:rPr lang="ru-RU" sz="2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Володимиру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 на Путивле,</a:t>
            </a: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Млад Святославу да князю на Рыльске,</a:t>
            </a:r>
          </a:p>
          <a:p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Слава, слава князю!</a:t>
            </a:r>
          </a:p>
          <a:p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Слава, слава! 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Руси!</a:t>
            </a:r>
          </a:p>
          <a:p>
            <a:endParaRPr lang="ru-RU" sz="2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75976" y="948690"/>
            <a:ext cx="48680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Дона великого до Лукоморья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 звенит по степям половецким.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землях незнаемых славу поют вам.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Слава! Слава! Славным князьям нашим!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Слава! Слава! Храбрым дружинам их!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на Дунай-реке славу поют вам,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Славу поют вам да красные девицы;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Льется их голос от моря до Киева!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Слава! Слава! Славным князьям нашим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Слава! Слава! Храбрым дружинам их слава!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Всем князьям нашим слава, слава! Слава!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Рати хороброй их слава, слава, слава!</a:t>
            </a:r>
          </a:p>
          <a:p>
            <a:r>
              <a:rPr lang="ru-RU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Слава! Слава!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512" y="141903"/>
            <a:ext cx="874846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Пролог 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оперы 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«Князь Игорь» - Хор 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"Солнцу красному слава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!"</a:t>
            </a:r>
            <a:endParaRPr lang="ru-RU" sz="2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7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428604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звучало произведение?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его исполнял? (вид хора)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звучал именно хор?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 пел хор?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i.ytimg.com/vi/YjMovFUS00c/hqdefault.jpg"/>
          <p:cNvPicPr>
            <a:picLocks noChangeAspect="1" noChangeArrowheads="1"/>
          </p:cNvPicPr>
          <p:nvPr/>
        </p:nvPicPr>
        <p:blipFill>
          <a:blip r:embed="rId2">
            <a:lum bright="30000" contrast="20000"/>
          </a:blip>
          <a:srcRect t="10417" b="10416"/>
          <a:stretch>
            <a:fillRect/>
          </a:stretch>
        </p:blipFill>
        <p:spPr bwMode="auto">
          <a:xfrm>
            <a:off x="1500166" y="2734708"/>
            <a:ext cx="6500858" cy="3859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49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AutoShape 6" descr="https://primamedia.gcdn.co/f/main/1446/1445032.jpg?b197194826ea21570730a720ed0bd1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https://primamedia.gcdn.co/f/main/1446/1445032.jpg?b197194826ea21570730a720ed0bd1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9" name="Picture 9" descr="J:\уроки музыки\4 четверть\7 класс\1445032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l="1868" t="4206" r="996" b="3270"/>
          <a:stretch>
            <a:fillRect/>
          </a:stretch>
        </p:blipFill>
        <p:spPr bwMode="auto">
          <a:xfrm>
            <a:off x="928662" y="1857364"/>
            <a:ext cx="7429552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596" y="500042"/>
            <a:ext cx="835824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Опера «Князь Игорь» 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Хор бояр «Мужайся, княгиня».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3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2383</Words>
  <Application>Microsoft Office PowerPoint</Application>
  <PresentationFormat>Экран (4:3)</PresentationFormat>
  <Paragraphs>331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Развитие образов и персонажей  в оперной драматургии Опера А. П. Бородина «Князь Игорь»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Опера А. П. Бородина  «Князь Игорь»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«Плач Ярославны» опера «Князь Игорь»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Опера А. П. Бородина  «Князь Игорь»</dc:title>
  <dc:creator>Зыкова Валерия</dc:creator>
  <cp:lastModifiedBy>filipova</cp:lastModifiedBy>
  <cp:revision>49</cp:revision>
  <dcterms:created xsi:type="dcterms:W3CDTF">2019-04-17T07:46:24Z</dcterms:created>
  <dcterms:modified xsi:type="dcterms:W3CDTF">2019-04-30T07:01:07Z</dcterms:modified>
</cp:coreProperties>
</file>