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3" r:id="rId5"/>
    <p:sldId id="264" r:id="rId6"/>
    <p:sldId id="261" r:id="rId7"/>
    <p:sldId id="265" r:id="rId8"/>
    <p:sldId id="266" r:id="rId9"/>
    <p:sldId id="258" r:id="rId10"/>
    <p:sldId id="267" r:id="rId11"/>
    <p:sldId id="268" r:id="rId12"/>
    <p:sldId id="262" r:id="rId13"/>
    <p:sldId id="269" r:id="rId14"/>
    <p:sldId id="270" r:id="rId15"/>
    <p:sldId id="26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1" autoAdjust="0"/>
    <p:restoredTop sz="94660"/>
  </p:normalViewPr>
  <p:slideViewPr>
    <p:cSldViewPr snapToGrid="0">
      <p:cViewPr varScale="1">
        <p:scale>
          <a:sx n="77" d="100"/>
          <a:sy n="77" d="100"/>
        </p:scale>
        <p:origin x="54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985EC54C-1B62-42B0-9A2A-28F9FA803862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3C5A58E-DBC4-45A8-8A06-DFA73FD1F6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2605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EC54C-1B62-42B0-9A2A-28F9FA803862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5A58E-DBC4-45A8-8A06-DFA73FD1F6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66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EC54C-1B62-42B0-9A2A-28F9FA803862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5A58E-DBC4-45A8-8A06-DFA73FD1F6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368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EC54C-1B62-42B0-9A2A-28F9FA803862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5A58E-DBC4-45A8-8A06-DFA73FD1F6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165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985EC54C-1B62-42B0-9A2A-28F9FA803862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F3C5A58E-DBC4-45A8-8A06-DFA73FD1F6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831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EC54C-1B62-42B0-9A2A-28F9FA803862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5A58E-DBC4-45A8-8A06-DFA73FD1F6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413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EC54C-1B62-42B0-9A2A-28F9FA803862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5A58E-DBC4-45A8-8A06-DFA73FD1F6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341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EC54C-1B62-42B0-9A2A-28F9FA803862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5A58E-DBC4-45A8-8A06-DFA73FD1F6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624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EC54C-1B62-42B0-9A2A-28F9FA803862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5A58E-DBC4-45A8-8A06-DFA73FD1F6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938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EC54C-1B62-42B0-9A2A-28F9FA803862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3C5A58E-DBC4-45A8-8A06-DFA73FD1F65B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33482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985EC54C-1B62-42B0-9A2A-28F9FA803862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3C5A58E-DBC4-45A8-8A06-DFA73FD1F65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3526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85EC54C-1B62-42B0-9A2A-28F9FA803862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3C5A58E-DBC4-45A8-8A06-DFA73FD1F6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463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&#1044;&#1072;&#1075;&#1077;&#1089;&#1090;&#1072;&#1085;" TargetMode="External"/><Relationship Id="rId7" Type="http://schemas.openxmlformats.org/officeDocument/2006/relationships/hyperlink" Target="https://www.liveinternet.ru/community/2411424/post77514318/" TargetMode="External"/><Relationship Id="rId2" Type="http://schemas.openxmlformats.org/officeDocument/2006/relationships/hyperlink" Target="https://www.maam.ru/detskijsad/konspekt-temy-narodnye-promysly-narodov-severnogo-kavkaza-dagestan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orgpredrd.ru/node/47" TargetMode="External"/><Relationship Id="rId5" Type="http://schemas.openxmlformats.org/officeDocument/2006/relationships/hyperlink" Target="https://yandex.ru/search/?text=%D0%B4%D0%B0%D0%B3%D0%B5%D1%81%D1%82%D0%B0%D0%BD%20%D0%BA%D0%BE%D0%B2%D1%80%D0%BE%D1%82%D0%BA%D0%B0%D1%87%D0%B5%D1%81%D1%82%D0%B2%D0%BE&amp;lr=66&amp;clid=2270455&amp;win=324" TargetMode="External"/><Relationship Id="rId4" Type="http://schemas.openxmlformats.org/officeDocument/2006/relationships/hyperlink" Target="https://tekstilprofi.com/domashniy-tekstil/dagestanskie-tabasaranskie-kovry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2%D0%B5%D1%80%D0%B5%D0%BA" TargetMode="External"/><Relationship Id="rId2" Type="http://schemas.openxmlformats.org/officeDocument/2006/relationships/hyperlink" Target="https://ru.wikipedia.org/wiki/%D0%91%D0%BE%D0%BB%D1%8C%D1%88%D0%BE%D0%B9_%D0%9A%D0%B0%D0%B2%D0%BA%D0%B0%D0%B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s://ru.wikipedia.org/wiki/%D0%A1%D1%83%D0%BB%D0%B0%D0%BA_(%D1%80%D0%B5%D0%BA%D0%B0)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E65558-A7CD-4E64-A797-C7363C9FFF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6600" dirty="0"/>
              <a:t>Художественные промыслы народов Кавказа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4B1908E-CE44-49CF-8BE1-BDE4CE8B64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Тарасов Кирилл</a:t>
            </a:r>
          </a:p>
        </p:txBody>
      </p:sp>
    </p:spTree>
    <p:extLst>
      <p:ext uri="{BB962C8B-B14F-4D97-AF65-F5344CB8AC3E}">
        <p14:creationId xmlns:p14="http://schemas.microsoft.com/office/powerpoint/2010/main" val="414504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B47D26-1333-430F-A1D6-77325245F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205" y="168499"/>
            <a:ext cx="10058400" cy="685165"/>
          </a:xfrm>
        </p:spPr>
        <p:txBody>
          <a:bodyPr>
            <a:normAutofit/>
          </a:bodyPr>
          <a:lstStyle/>
          <a:p>
            <a:r>
              <a:rPr lang="ru-RU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Этапы изготовления изделия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17EE8E-2295-45F6-B3E5-8D5D9AF462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395" y="1162516"/>
            <a:ext cx="6038870" cy="5441196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AutoNum type="arabicPeriod"/>
            </a:pPr>
            <a:r>
              <a:rPr lang="ru-RU" sz="2400" dirty="0"/>
              <a:t>Из куска железа добывается – выпиливается металлическая кроша</a:t>
            </a:r>
          </a:p>
          <a:p>
            <a:pPr marL="342900" indent="-342900">
              <a:buAutoNum type="arabicPeriod"/>
            </a:pPr>
            <a:r>
              <a:rPr lang="ru-RU" sz="2400" dirty="0"/>
              <a:t>Крошка расплавляется до жидкого состояния и заливается в определённую форму</a:t>
            </a:r>
          </a:p>
          <a:p>
            <a:pPr marL="342900" indent="-342900">
              <a:buAutoNum type="arabicPeriod"/>
            </a:pPr>
            <a:r>
              <a:rPr lang="ru-RU" sz="2400" dirty="0"/>
              <a:t>Ковка нужной формы</a:t>
            </a:r>
          </a:p>
          <a:p>
            <a:pPr marL="342900" indent="-342900">
              <a:buAutoNum type="arabicPeriod"/>
            </a:pPr>
            <a:r>
              <a:rPr lang="ru-RU" sz="2400" dirty="0"/>
              <a:t>Остывшая заготовка нуждается в коррекции – над горячим углём идёт загиб заготовки в нужную сторону</a:t>
            </a:r>
          </a:p>
          <a:p>
            <a:pPr marL="342900" indent="-342900">
              <a:buAutoNum type="arabicPeriod"/>
            </a:pPr>
            <a:r>
              <a:rPr lang="ru-RU" sz="2400" dirty="0"/>
              <a:t>Далее придаётся графический рисунок и затирается наждачкой весь предмет</a:t>
            </a:r>
          </a:p>
          <a:p>
            <a:pPr marL="342900" indent="-342900">
              <a:buAutoNum type="arabicPeriod"/>
            </a:pPr>
            <a:r>
              <a:rPr lang="ru-RU" sz="2400" dirty="0"/>
              <a:t>Изготовление резьбы по железу методом </a:t>
            </a:r>
            <a:r>
              <a:rPr lang="ru-RU" sz="2400" dirty="0" err="1"/>
              <a:t>выцарапывания</a:t>
            </a:r>
            <a:r>
              <a:rPr lang="ru-RU" sz="2400" dirty="0"/>
              <a:t>, либо выжигания</a:t>
            </a:r>
          </a:p>
          <a:p>
            <a:pPr marL="342900" indent="-342900">
              <a:buAutoNum type="arabicPeriod"/>
            </a:pPr>
            <a:r>
              <a:rPr lang="ru-RU" sz="2400" dirty="0"/>
              <a:t>Итоговая зачистка и затирка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287C6E6-CA16-47B6-AB68-F36DC4F754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82" b="27325"/>
          <a:stretch/>
        </p:blipFill>
        <p:spPr bwMode="auto">
          <a:xfrm>
            <a:off x="6419421" y="939453"/>
            <a:ext cx="2263300" cy="15091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E9E1CBF9-C2ED-426C-86C1-43B5B46B6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3439" y="3102221"/>
            <a:ext cx="2345022" cy="15617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AE2C7043-7717-417A-8C70-640DB9796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3439" y="1310958"/>
            <a:ext cx="2345023" cy="15618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36CD6F32-086F-48A6-B4A1-D57968833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579" y="2666079"/>
            <a:ext cx="2240654" cy="15162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>
            <a:extLst>
              <a:ext uri="{FF2B5EF4-FFF2-40B4-BE49-F238E27FC236}">
                <a16:creationId xmlns:a16="http://schemas.microsoft.com/office/drawing/2014/main" id="{08C17FDB-E3E5-4EAD-B52C-52305F25A3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080"/>
          <a:stretch/>
        </p:blipFill>
        <p:spPr bwMode="auto">
          <a:xfrm>
            <a:off x="6409579" y="4405374"/>
            <a:ext cx="2240654" cy="16619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>
            <a:extLst>
              <a:ext uri="{FF2B5EF4-FFF2-40B4-BE49-F238E27FC236}">
                <a16:creationId xmlns:a16="http://schemas.microsoft.com/office/drawing/2014/main" id="{34002841-E482-42C9-B6B6-326FF1D2B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3439" y="4893431"/>
            <a:ext cx="2358333" cy="16845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883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21477A-0184-4EB8-A69F-12DE5F5A4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008" y="5051122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 разных районах Дагестана разные изделия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13728AD4-3A1E-4E5E-ADFE-5E5F94EB9F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5" r="9469"/>
          <a:stretch/>
        </p:blipFill>
        <p:spPr bwMode="auto">
          <a:xfrm>
            <a:off x="8066761" y="568626"/>
            <a:ext cx="3557392" cy="3065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71D19C87-FF3C-4639-AB70-B1EBE4E4EF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" r="5644"/>
          <a:stretch/>
        </p:blipFill>
        <p:spPr bwMode="auto">
          <a:xfrm rot="5400000">
            <a:off x="3827222" y="1536056"/>
            <a:ext cx="4537554" cy="23184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B6A0A03F-03E7-43CD-B0BB-BC5B46AA7F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3" b="7953"/>
          <a:stretch/>
        </p:blipFill>
        <p:spPr bwMode="auto">
          <a:xfrm>
            <a:off x="567847" y="568627"/>
            <a:ext cx="3548782" cy="3065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619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AE3485-C8E0-48F4-B1FA-2855F86B7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816" y="241761"/>
            <a:ext cx="10058400" cy="810425"/>
          </a:xfrm>
        </p:spPr>
        <p:txBody>
          <a:bodyPr>
            <a:normAutofit/>
          </a:bodyPr>
          <a:lstStyle/>
          <a:p>
            <a:r>
              <a:rPr lang="ru-RU" sz="4000" u="sng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Художественная обработка дерева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B9057E-A7A0-4C16-B343-5C522A292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890" y="1052186"/>
            <a:ext cx="11550042" cy="5148197"/>
          </a:xfrm>
        </p:spPr>
        <p:txBody>
          <a:bodyPr>
            <a:noAutofit/>
          </a:bodyPr>
          <a:lstStyle/>
          <a:p>
            <a:r>
              <a:rPr lang="ru-RU" sz="2400" dirty="0"/>
              <a:t>Обработка дерева у народов Дагестана является одним из самых древних видов ремесленного производства. Широкое распространение лесов, богатое разнообразие пород древесины (дуб, граб, бук, орех, береза, сосна, тополь и др.), податливость самого материала обработке издавна способствовали применению деревянных изделий в быту дагестанцев и деревянных конструкций в архитектуре их жилища.</a:t>
            </a:r>
          </a:p>
          <a:p>
            <a:r>
              <a:rPr lang="ru-RU" sz="2400" dirty="0"/>
              <a:t>Деревянные изделия с декоративным убором можно разделить на три группы: архитектурные элементы, мебель, сосуды и предметы быта.</a:t>
            </a:r>
          </a:p>
          <a:p>
            <a:r>
              <a:rPr lang="ru-RU" sz="2400" dirty="0"/>
              <a:t>Одной из главных особенностей художественной обработки дерева в Дагестане является сложение сравнительно большого количества местных школ резьбы по дереву: </a:t>
            </a:r>
            <a:r>
              <a:rPr lang="ru-RU" sz="2400" dirty="0" err="1"/>
              <a:t>Гидатлинская</a:t>
            </a:r>
            <a:r>
              <a:rPr lang="ru-RU" sz="2400" dirty="0"/>
              <a:t>, Лезгинская (цахурская), </a:t>
            </a:r>
            <a:r>
              <a:rPr lang="ru-RU" sz="2400" dirty="0" err="1"/>
              <a:t>Кайтагская</a:t>
            </a:r>
            <a:r>
              <a:rPr lang="ru-RU" sz="2400" dirty="0"/>
              <a:t> (</a:t>
            </a:r>
            <a:r>
              <a:rPr lang="ru-RU" sz="2400" dirty="0" err="1"/>
              <a:t>кубачинская</a:t>
            </a:r>
            <a:r>
              <a:rPr lang="ru-RU" sz="2400" dirty="0"/>
              <a:t>), Лакская (</a:t>
            </a:r>
            <a:r>
              <a:rPr lang="ru-RU" sz="2400" dirty="0" err="1"/>
              <a:t>казикумухская</a:t>
            </a:r>
            <a:r>
              <a:rPr lang="ru-RU" sz="2400" dirty="0"/>
              <a:t>), Табасаранская, Дербентская, Кумыкская и множества направлений в каждой из них.</a:t>
            </a:r>
          </a:p>
        </p:txBody>
      </p:sp>
    </p:spTree>
    <p:extLst>
      <p:ext uri="{BB962C8B-B14F-4D97-AF65-F5344CB8AC3E}">
        <p14:creationId xmlns:p14="http://schemas.microsoft.com/office/powerpoint/2010/main" val="2092427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B5029E-D7EE-403C-9000-ABF9CAC4A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498" y="229235"/>
            <a:ext cx="10058400" cy="1023368"/>
          </a:xfrm>
        </p:spPr>
        <p:txBody>
          <a:bodyPr>
            <a:normAutofit/>
          </a:bodyPr>
          <a:lstStyle/>
          <a:p>
            <a:r>
              <a:rPr lang="ru-RU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Этапы изготовления изделий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AC96CE55-FE25-4B22-A0C5-D2F3F06586B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331" y="1321454"/>
            <a:ext cx="2825368" cy="18816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9A5CC68B-F4CC-48A0-9F69-2A202B70A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266" y="1844568"/>
            <a:ext cx="2798484" cy="18650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E2E05528-B94E-44DB-BE4A-39163C638B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4" r="8018"/>
          <a:stretch/>
        </p:blipFill>
        <p:spPr bwMode="auto">
          <a:xfrm>
            <a:off x="5848121" y="3709649"/>
            <a:ext cx="2861645" cy="16749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>
            <a:extLst>
              <a:ext uri="{FF2B5EF4-FFF2-40B4-BE49-F238E27FC236}">
                <a16:creationId xmlns:a16="http://schemas.microsoft.com/office/drawing/2014/main" id="{EEA0CDA0-DAA1-426F-A818-B83F358E89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57"/>
          <a:stretch/>
        </p:blipFill>
        <p:spPr bwMode="auto">
          <a:xfrm>
            <a:off x="9026140" y="4195699"/>
            <a:ext cx="2714610" cy="20046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бъект 2">
            <a:extLst>
              <a:ext uri="{FF2B5EF4-FFF2-40B4-BE49-F238E27FC236}">
                <a16:creationId xmlns:a16="http://schemas.microsoft.com/office/drawing/2014/main" id="{14534B62-833E-424D-B7CE-A7B587F51CD2}"/>
              </a:ext>
            </a:extLst>
          </p:cNvPr>
          <p:cNvSpPr txBox="1">
            <a:spLocks/>
          </p:cNvSpPr>
          <p:nvPr/>
        </p:nvSpPr>
        <p:spPr>
          <a:xfrm>
            <a:off x="187890" y="1052186"/>
            <a:ext cx="3294346" cy="51481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dirty="0"/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B3312E34-46D3-49CB-B229-66B72FF6460C}"/>
              </a:ext>
            </a:extLst>
          </p:cNvPr>
          <p:cNvSpPr txBox="1">
            <a:spLocks/>
          </p:cNvSpPr>
          <p:nvPr/>
        </p:nvSpPr>
        <p:spPr>
          <a:xfrm>
            <a:off x="187890" y="1052186"/>
            <a:ext cx="5465874" cy="51481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/>
              <a:t>1. Сначала выбирается подходящий материал</a:t>
            </a:r>
          </a:p>
          <a:p>
            <a:r>
              <a:rPr lang="ru-RU" sz="2400" dirty="0"/>
              <a:t>2. Убираются лишние углы и придаётся форма изделия</a:t>
            </a:r>
          </a:p>
          <a:p>
            <a:r>
              <a:rPr lang="ru-RU" sz="2400" dirty="0"/>
              <a:t>3. Начинает вырезаться узор, заранее прорисованный в эскизе.</a:t>
            </a:r>
          </a:p>
          <a:p>
            <a:r>
              <a:rPr lang="ru-RU" sz="2400" dirty="0"/>
              <a:t>4. Изделие раскрашивается, по необходимости.</a:t>
            </a:r>
          </a:p>
          <a:p>
            <a:r>
              <a:rPr lang="ru-RU" sz="2400" dirty="0"/>
              <a:t>5. Покрывается лаком или вымывается.</a:t>
            </a:r>
          </a:p>
        </p:txBody>
      </p:sp>
    </p:spTree>
    <p:extLst>
      <p:ext uri="{BB962C8B-B14F-4D97-AF65-F5344CB8AC3E}">
        <p14:creationId xmlns:p14="http://schemas.microsoft.com/office/powerpoint/2010/main" val="9432403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6BD660-AFE0-4246-A586-4C167D728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02670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Дагестанские изделия имеют свой национальный характер и колорит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DA59969D-7DBF-465B-8703-B3F9B41B9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443" y="690354"/>
            <a:ext cx="4539114" cy="4336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96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734A67-5B95-42AE-893E-C1B6D6D8C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010842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Список источников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0A7249-F2DD-4BA6-B0A5-9CC95A9BF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332" y="1815022"/>
            <a:ext cx="10058400" cy="3931920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https://www.maam.ru/detskijsad/konspekt-temy-narodnye-promysly-narodov-severnogo-kavkaza-dagestan.html</a:t>
            </a:r>
            <a:endParaRPr lang="ru-RU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https://ru.wikipedia.org/wiki/</a:t>
            </a:r>
            <a:r>
              <a:rPr lang="ru-RU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Дагестан</a:t>
            </a:r>
            <a:endParaRPr lang="ru-RU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https://tekstilprofi.com/domashniy-tekstil/dagestanskie-tabasaranskie-kovry/</a:t>
            </a:r>
            <a:r>
              <a:rPr lang="ru-RU" dirty="0">
                <a:solidFill>
                  <a:srgbClr val="0070C0"/>
                </a:solidFill>
              </a:rPr>
              <a:t> </a:t>
            </a:r>
          </a:p>
          <a:p>
            <a:r>
              <a:rPr lang="ru-RU" dirty="0" err="1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дагестан</a:t>
            </a:r>
            <a:r>
              <a:rPr lang="ru-RU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ковроткачество</a:t>
            </a:r>
            <a:endParaRPr lang="ru-RU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http://torgpredrd.ru/node/47</a:t>
            </a:r>
            <a:endParaRPr lang="ru-RU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https://www.liveinternet.ru/community/2411424/post77514318/</a:t>
            </a:r>
            <a:endParaRPr lang="ru-RU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0070C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654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688F3D-C866-48DC-95C8-4671CA6EC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346134"/>
            <a:ext cx="10058400" cy="1371600"/>
          </a:xfrm>
        </p:spPr>
        <p:txBody>
          <a:bodyPr/>
          <a:lstStyle/>
          <a:p>
            <a:pPr algn="ctr"/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715403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F5930C-079A-4B90-9B52-FB31EE5FC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74616"/>
            <a:ext cx="10058400" cy="1371600"/>
          </a:xfrm>
        </p:spPr>
        <p:txBody>
          <a:bodyPr/>
          <a:lstStyle/>
          <a:p>
            <a:pPr algn="ctr"/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Дагестан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D24F4A-0AE7-491C-8564-936A3F0A5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438" y="1460500"/>
            <a:ext cx="10647124" cy="49022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400" dirty="0"/>
              <a:t>Дагестан расположен в северо-восточной части Кавказа, вдоль побережья Каспийского моря. </a:t>
            </a:r>
          </a:p>
          <a:p>
            <a:pPr>
              <a:spcBef>
                <a:spcPts val="0"/>
              </a:spcBef>
            </a:pPr>
            <a:endParaRPr lang="ru-RU" sz="2400" dirty="0"/>
          </a:p>
          <a:p>
            <a:pPr>
              <a:spcBef>
                <a:spcPts val="0"/>
              </a:spcBef>
            </a:pPr>
            <a:r>
              <a:rPr lang="ru-RU" sz="2400" dirty="0"/>
              <a:t>В северной части республики — низменность, в южной — предгорья и горы </a:t>
            </a:r>
            <a:r>
              <a:rPr lang="ru-RU" sz="2400" dirty="0">
                <a:hlinkClick r:id="rId2" tooltip="Большой Кавказ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Большого Кавказа</a:t>
            </a:r>
            <a:r>
              <a:rPr lang="ru-RU" sz="2400" dirty="0"/>
              <a:t>. </a:t>
            </a:r>
          </a:p>
          <a:p>
            <a:pPr>
              <a:spcBef>
                <a:spcPts val="0"/>
              </a:spcBef>
            </a:pPr>
            <a:endParaRPr lang="ru-RU" sz="2400" dirty="0"/>
          </a:p>
          <a:p>
            <a:pPr>
              <a:spcBef>
                <a:spcPts val="0"/>
              </a:spcBef>
            </a:pPr>
            <a:r>
              <a:rPr lang="ru-RU" sz="2400" dirty="0"/>
              <a:t>В Дагестане протекает 6255 рек. Через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/>
              <a:t>   центральную часть республики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/>
              <a:t>   протекают реки </a:t>
            </a:r>
            <a:r>
              <a:rPr lang="ru-RU" sz="2400" dirty="0">
                <a:hlinkClick r:id="rId3" tooltip="Терек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Терек</a:t>
            </a:r>
            <a:r>
              <a:rPr lang="ru-RU" sz="2400" dirty="0"/>
              <a:t> и </a:t>
            </a:r>
            <a:r>
              <a:rPr lang="ru-RU" sz="2400" dirty="0">
                <a:hlinkClick r:id="rId4" tooltip="Сулак (река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Сулак</a:t>
            </a:r>
            <a:r>
              <a:rPr lang="ru-RU" sz="2400" dirty="0"/>
              <a:t>. Много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/>
              <a:t>   озёр. </a:t>
            </a:r>
          </a:p>
          <a:p>
            <a:pPr>
              <a:spcBef>
                <a:spcPts val="0"/>
              </a:spcBef>
            </a:pPr>
            <a:endParaRPr lang="ru-RU" sz="2400" dirty="0"/>
          </a:p>
          <a:p>
            <a:pPr>
              <a:spcBef>
                <a:spcPts val="0"/>
              </a:spcBef>
            </a:pPr>
            <a:r>
              <a:rPr lang="ru-RU" sz="2400" dirty="0"/>
              <a:t>Возможно, благодаря этому и сложился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/>
              <a:t>   промысел республики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83CC0CF-F4A2-466B-8685-46C947D01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121" y="3429000"/>
            <a:ext cx="4398403" cy="29337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91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764757-A5E1-4FE0-BD34-6EBAE0D03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233" y="194153"/>
            <a:ext cx="4389328" cy="864296"/>
          </a:xfrm>
        </p:spPr>
        <p:txBody>
          <a:bodyPr>
            <a:normAutofit/>
          </a:bodyPr>
          <a:lstStyle/>
          <a:p>
            <a:pPr algn="r"/>
            <a:r>
              <a:rPr lang="ru-RU" sz="4000" u="sng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Ковроткачество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0B690A-F67F-4B0B-AFE6-BEF82F208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233" y="876822"/>
            <a:ext cx="11436263" cy="5661764"/>
          </a:xfrm>
        </p:spPr>
        <p:txBody>
          <a:bodyPr>
            <a:noAutofit/>
          </a:bodyPr>
          <a:lstStyle/>
          <a:p>
            <a:r>
              <a:rPr lang="ru-RU" sz="2400" dirty="0"/>
              <a:t>Мастерство ковроткачества традиционно передается из поколения в поколение. Девочки начинают наблюдать за матерями на работе.</a:t>
            </a:r>
          </a:p>
          <a:p>
            <a:r>
              <a:rPr lang="ru-RU" sz="2400" dirty="0"/>
              <a:t>Жители </a:t>
            </a:r>
            <a:r>
              <a:rPr lang="ru-RU" sz="2400" dirty="0" err="1"/>
              <a:t>Табасарана</a:t>
            </a:r>
            <a:r>
              <a:rPr lang="ru-RU" sz="2400" dirty="0"/>
              <a:t>, проживающие в Дагестане, являются единственной этнической группой в России, продолжающей традиционное искусство — ковроткачество.</a:t>
            </a:r>
          </a:p>
          <a:p>
            <a:r>
              <a:rPr lang="ru-RU" sz="2400" dirty="0"/>
              <a:t>Искусство ковроткачества как традиционное народное ремесло развивается и уходит корнями в древние века, передавая секреты мастерства из поколения в поколение, от матери к дочери, совершенствуя дизайн и композицию, внедряя новые идеи.</a:t>
            </a:r>
          </a:p>
          <a:p>
            <a:r>
              <a:rPr lang="ru-RU" sz="2400" dirty="0"/>
              <a:t>Ковроткачество является одним из самых интересных занятий, которое получило наиболее благоприятные условия для своего развития в 20-30-х годах нынешнего столетия. Несколько домов женщин-ремесленников объединились более десяти артелей в населенных пунктах и окрестных деревнях.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65895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882F38-E4B9-442F-BAF5-5D65A7E62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765" y="354496"/>
            <a:ext cx="10058400" cy="860529"/>
          </a:xfrm>
        </p:spPr>
        <p:txBody>
          <a:bodyPr>
            <a:normAutofit/>
          </a:bodyPr>
          <a:lstStyle/>
          <a:p>
            <a:r>
              <a:rPr lang="ru-RU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Этапы изготовления ковра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E578C3-D126-4E9F-9278-C1232E025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765" y="1515649"/>
            <a:ext cx="6047984" cy="47348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/>
              <a:t>1. Сначала нужно сделать базу;</a:t>
            </a:r>
          </a:p>
          <a:p>
            <a:pPr marL="0" indent="0">
              <a:buNone/>
            </a:pPr>
            <a:r>
              <a:rPr lang="ru-RU" sz="2400" dirty="0"/>
              <a:t>2. С помощью специального крючка завязать вокруг каждой нити узел из цветной пряжи. </a:t>
            </a:r>
          </a:p>
          <a:p>
            <a:pPr marL="0" indent="0">
              <a:buNone/>
            </a:pPr>
            <a:r>
              <a:rPr lang="ru-RU" sz="2400" dirty="0"/>
              <a:t>3. Когда один рядок закончен, они отжимают его, используя тяжелый гребень. </a:t>
            </a:r>
          </a:p>
          <a:p>
            <a:pPr marL="0" indent="0">
              <a:buNone/>
            </a:pPr>
            <a:r>
              <a:rPr lang="ru-RU" sz="2400" dirty="0"/>
              <a:t>4. Неровные концы отрезаются при помощи больших ножниц. Так они достигают определенной глубины ворса.</a:t>
            </a:r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36C59294-7721-40A8-B625-B9A6C9DFD3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F2D77BC1-9EB2-4F44-BE56-23AD888E8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0537" y="1111351"/>
            <a:ext cx="3018772" cy="20135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3B7C7A0F-70D7-459B-8A7C-E06FB0BBB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0537" y="4215682"/>
            <a:ext cx="3106790" cy="20722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2FDE51A6-E4E8-4D4A-BB4E-49BE60006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262" y="2721350"/>
            <a:ext cx="3164034" cy="20235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039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953353F-835D-46C1-A229-10B60A31B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022" y="4784942"/>
            <a:ext cx="11047955" cy="147807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Дагестанские ковры самые яркие, самые прочные и самые  долговечные!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F6C2FC0E-5F10-414D-B91F-AA9F7615B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337" y="464255"/>
            <a:ext cx="5907326" cy="39224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68220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3F524B-DE67-4312-936D-5011A4126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181" y="106471"/>
            <a:ext cx="10058400" cy="848003"/>
          </a:xfrm>
        </p:spPr>
        <p:txBody>
          <a:bodyPr>
            <a:normAutofit/>
          </a:bodyPr>
          <a:lstStyle/>
          <a:p>
            <a:r>
              <a:rPr lang="ru-RU" sz="4000" u="sng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Гончарное искусство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A66700-7833-4C9D-809F-BE1EF7B98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606" y="816689"/>
            <a:ext cx="11448788" cy="5759476"/>
          </a:xfrm>
        </p:spPr>
        <p:txBody>
          <a:bodyPr>
            <a:noAutofit/>
          </a:bodyPr>
          <a:lstStyle/>
          <a:p>
            <a:r>
              <a:rPr lang="ru-RU" sz="2400" dirty="0"/>
              <a:t>В Дагестане керамическое дело является одним из самых древних видов ремесел. Его истоки тянутся из эпохи неолита. Самые древние образцы керамики, обнаруженные на территории современного Дагестана, относятся к VI-V тысячелетию до н. э.</a:t>
            </a:r>
          </a:p>
          <a:p>
            <a:r>
              <a:rPr lang="ru-RU" sz="2400" dirty="0"/>
              <a:t>Эпоха раннего Средневековья стала началом образования на территории Дагестана центров гончарного производства. Причем во многих областях и до сегодняшнего времени сохранились секреты и традиции изготовления составов керамических масс, а также техника художественной росписи.</a:t>
            </a:r>
          </a:p>
          <a:p>
            <a:r>
              <a:rPr lang="ru-RU" sz="2400" dirty="0"/>
              <a:t>Кроме прочности при изготовлении керамической посуды была важна еще и </a:t>
            </a:r>
            <a:r>
              <a:rPr lang="ru-RU" sz="2400" dirty="0" err="1"/>
              <a:t>тонкостенность</a:t>
            </a:r>
            <a:r>
              <a:rPr lang="ru-RU" sz="2400" dirty="0"/>
              <a:t>. Ведь чем тоньше стенки посуды, тем она легче. Сосуды с тонкими стенками и широким дном, то есть, устойчивые, пользовались повышенным спросом. В них хранили запасы пресной воды и зерна. Хороши были кувшины и миски для умывания, а также тарелки и миски для сервировки стола.</a:t>
            </a:r>
          </a:p>
        </p:txBody>
      </p:sp>
    </p:spTree>
    <p:extLst>
      <p:ext uri="{BB962C8B-B14F-4D97-AF65-F5344CB8AC3E}">
        <p14:creationId xmlns:p14="http://schemas.microsoft.com/office/powerpoint/2010/main" val="4075407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EFCF3D-F9C8-44DC-AEDB-B7C9EBF07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176" y="270982"/>
            <a:ext cx="10169046" cy="944664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Этапы изготовления гончарной поделки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28B4AA-4EB8-4A0C-9C0E-07A18C34A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684" y="1315233"/>
            <a:ext cx="6005954" cy="5004141"/>
          </a:xfrm>
        </p:spPr>
        <p:txBody>
          <a:bodyPr>
            <a:noAutofit/>
          </a:bodyPr>
          <a:lstStyle/>
          <a:p>
            <a:r>
              <a:rPr lang="ru-RU" sz="2400" dirty="0"/>
              <a:t>1. Сначала из мокрой глины на гончарном диске вылепливаю форму сосуда</a:t>
            </a:r>
          </a:p>
          <a:p>
            <a:r>
              <a:rPr lang="ru-RU" sz="2400" dirty="0"/>
              <a:t>2. Затем, когда кувшин подсохнет, на нём выцарапывают графический рисунок</a:t>
            </a:r>
          </a:p>
          <a:p>
            <a:r>
              <a:rPr lang="ru-RU" sz="2400" dirty="0"/>
              <a:t>3. Далее сосуд высушивают в специальной печи, обжигают при высоких температурах</a:t>
            </a:r>
          </a:p>
          <a:p>
            <a:r>
              <a:rPr lang="ru-RU" sz="2400" dirty="0"/>
              <a:t>4. Наносят художественные узоры и рисунки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94018188-AE84-492D-946D-2363107FB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224" y="1215646"/>
            <a:ext cx="2801461" cy="18657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BB96110-0FE8-43D6-90AE-135EE7476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6570" y="2639171"/>
            <a:ext cx="2617746" cy="15044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D491B078-E8D3-49DD-8AF7-F1C841B38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638" y="3391397"/>
            <a:ext cx="2801462" cy="18657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E369F4CE-DDD4-4A1A-99A9-F9870ADB8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0588" y="4661379"/>
            <a:ext cx="2947547" cy="16579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082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152BC2-24C0-4299-B783-C5EEB5514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7425" y="5104082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Дагестанские сосуды очень хрупкие, тонкие и лёгкие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B109DA7-DEF3-4468-824E-3AB8B3F64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921" y="532630"/>
            <a:ext cx="5830083" cy="43725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379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AF1789-4D17-4CD4-A221-A23E752BE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534" y="254288"/>
            <a:ext cx="10707666" cy="935685"/>
          </a:xfrm>
        </p:spPr>
        <p:txBody>
          <a:bodyPr>
            <a:noAutofit/>
          </a:bodyPr>
          <a:lstStyle/>
          <a:p>
            <a:r>
              <a:rPr lang="ru-RU" sz="4000" u="sng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Художественная обработка металлов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BADF85-3A97-4F8E-BA10-99BC5A1C9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255" y="1189973"/>
            <a:ext cx="11411211" cy="5668027"/>
          </a:xfrm>
        </p:spPr>
        <p:txBody>
          <a:bodyPr>
            <a:noAutofit/>
          </a:bodyPr>
          <a:lstStyle/>
          <a:p>
            <a:r>
              <a:rPr lang="ru-RU" sz="2400" dirty="0"/>
              <a:t>В высокогорных районах Дагестана, которые в древности восточные купцы и путешественники называли неприступной страной оружейников и </a:t>
            </a:r>
            <a:r>
              <a:rPr lang="ru-RU" sz="2400" dirty="0" err="1"/>
              <a:t>кольчужников</a:t>
            </a:r>
            <a:r>
              <a:rPr lang="ru-RU" sz="2400" dirty="0"/>
              <a:t> – </a:t>
            </a:r>
            <a:r>
              <a:rPr lang="ru-RU" sz="2400" dirty="0" err="1"/>
              <a:t>Зирихгераном</a:t>
            </a:r>
            <a:r>
              <a:rPr lang="ru-RU" sz="2400" dirty="0"/>
              <a:t>, расположился старинный аул </a:t>
            </a:r>
            <a:r>
              <a:rPr lang="ru-RU" sz="2400" dirty="0" err="1"/>
              <a:t>Кубачи</a:t>
            </a:r>
            <a:r>
              <a:rPr lang="ru-RU" sz="2400" dirty="0"/>
              <a:t>, родина знаменитых на весь мир златокузнецов, виртуозных мастеров по изготовлению совершенного по форме и убранству холодного оружия, доспехов, драгоценной серебряной посуды, изящных женских украшений.</a:t>
            </a:r>
          </a:p>
          <a:p>
            <a:r>
              <a:rPr lang="ru-RU" sz="2400" dirty="0"/>
              <a:t>Не только на Кавказе, но и в Иране, Турции, других странах на протяжении многих  веков особенно ценилось </a:t>
            </a:r>
            <a:r>
              <a:rPr lang="ru-RU" sz="2400" dirty="0" err="1"/>
              <a:t>кубачинское</a:t>
            </a:r>
            <a:r>
              <a:rPr lang="ru-RU" sz="2400" dirty="0"/>
              <a:t> оружие.</a:t>
            </a:r>
          </a:p>
          <a:p>
            <a:r>
              <a:rPr lang="ru-RU" sz="2400" dirty="0"/>
              <a:t>Современные </a:t>
            </a:r>
            <a:r>
              <a:rPr lang="ru-RU" sz="2400" dirty="0" err="1"/>
              <a:t>кубачинские</a:t>
            </a:r>
            <a:r>
              <a:rPr lang="ru-RU" sz="2400" dirty="0"/>
              <a:t> мастера достойно продолжают дело своих предшественников и учителей, создавая эксклюзивные подарочные изделия, неповторимые  по красоте и виртуозности  исполнения коллекции, а также изделия массового ассортимента.</a:t>
            </a:r>
          </a:p>
        </p:txBody>
      </p:sp>
    </p:spTree>
    <p:extLst>
      <p:ext uri="{BB962C8B-B14F-4D97-AF65-F5344CB8AC3E}">
        <p14:creationId xmlns:p14="http://schemas.microsoft.com/office/powerpoint/2010/main" val="10007295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Савон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Савон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Савон</Template>
  <TotalTime>381</TotalTime>
  <Words>868</Words>
  <Application>Microsoft Office PowerPoint</Application>
  <PresentationFormat>Широкоэкранный</PresentationFormat>
  <Paragraphs>67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Century Gothic</vt:lpstr>
      <vt:lpstr>Garamond</vt:lpstr>
      <vt:lpstr>Савон</vt:lpstr>
      <vt:lpstr>Художественные промыслы народов Кавказа</vt:lpstr>
      <vt:lpstr>Дагестан</vt:lpstr>
      <vt:lpstr>Ковроткачество</vt:lpstr>
      <vt:lpstr>Этапы изготовления ковра</vt:lpstr>
      <vt:lpstr>Презентация PowerPoint</vt:lpstr>
      <vt:lpstr>Гончарное искусство</vt:lpstr>
      <vt:lpstr>Этапы изготовления гончарной поделки</vt:lpstr>
      <vt:lpstr>Дагестанские сосуды очень хрупкие, тонкие и лёгкие</vt:lpstr>
      <vt:lpstr>Художественная обработка металлов</vt:lpstr>
      <vt:lpstr>Этапы изготовления изделия </vt:lpstr>
      <vt:lpstr>В разных районах Дагестана разные изделия</vt:lpstr>
      <vt:lpstr>Художественная обработка дерева</vt:lpstr>
      <vt:lpstr>Этапы изготовления изделий</vt:lpstr>
      <vt:lpstr>Дагестанские изделия имеют свой национальный характер и колорит</vt:lpstr>
      <vt:lpstr>Список источников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Художественные промыслы народов Кавказа</dc:title>
  <dc:creator>Полина Тарасова</dc:creator>
  <cp:lastModifiedBy>Полина Тарасова</cp:lastModifiedBy>
  <cp:revision>23</cp:revision>
  <dcterms:created xsi:type="dcterms:W3CDTF">2020-04-16T15:02:22Z</dcterms:created>
  <dcterms:modified xsi:type="dcterms:W3CDTF">2020-04-17T19:07:45Z</dcterms:modified>
</cp:coreProperties>
</file>