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73" r:id="rId12"/>
    <p:sldId id="274" r:id="rId13"/>
    <p:sldId id="271" r:id="rId14"/>
    <p:sldId id="272" r:id="rId15"/>
    <p:sldId id="270" r:id="rId16"/>
    <p:sldId id="269" r:id="rId17"/>
    <p:sldId id="256" r:id="rId18"/>
    <p:sldId id="257"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5" d="100"/>
          <a:sy n="75" d="100"/>
        </p:scale>
        <p:origin x="-116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2BB3B851-0BE6-4E60-B727-58FB529FCA6C}" type="datetimeFigureOut">
              <a:rPr lang="ru-RU"/>
              <a:pPr>
                <a:defRPr/>
              </a:pPr>
              <a:t>25.03.2018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EDA6332-093C-437F-97B6-D42527A78F3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C645B7E-A366-4F29-9E82-EEFA18FF7614}" type="datetimeFigureOut">
              <a:rPr lang="ru-RU"/>
              <a:pPr>
                <a:defRPr/>
              </a:pPr>
              <a:t>25.03.2018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317DAF0-0AB3-4BDF-8EF0-FE6E65EBEA1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E504BED-4AC2-4D59-AE5C-6885A642D5F5}" type="datetimeFigureOut">
              <a:rPr lang="ru-RU"/>
              <a:pPr>
                <a:defRPr/>
              </a:pPr>
              <a:t>25.03.2018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CB492D-79C1-4EE2-9BDC-21A8F8F11DF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CB87530-3208-448E-9B72-730F7F58BBA0}" type="datetimeFigureOut">
              <a:rPr lang="ru-RU"/>
              <a:pPr>
                <a:defRPr/>
              </a:pPr>
              <a:t>25.03.2018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49490DB-48CD-499D-A248-2A3C85EC925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D080F2E9-1F87-4FE3-A40A-95FF614A89FA}" type="datetimeFigureOut">
              <a:rPr lang="ru-RU"/>
              <a:pPr>
                <a:defRPr/>
              </a:pPr>
              <a:t>25.03.2018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7C349CF-DC71-4883-93C7-FCBEE90A971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AF0F9950-B7AB-436C-AD7F-5F33EF111A44}" type="datetimeFigureOut">
              <a:rPr lang="ru-RU"/>
              <a:pPr>
                <a:defRPr/>
              </a:pPr>
              <a:t>25.03.2018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0A063E5-6760-40D5-ADEC-E310F7810BA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018064CF-E3FB-47AB-8613-3B1FA26309D1}" type="datetimeFigureOut">
              <a:rPr lang="ru-RU"/>
              <a:pPr>
                <a:defRPr/>
              </a:pPr>
              <a:t>25.03.2018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9047598-FB82-4BB9-9327-76369DBD02B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EEA6D36-C853-4AF0-996D-EED8E4CDAF99}" type="datetimeFigureOut">
              <a:rPr lang="ru-RU"/>
              <a:pPr>
                <a:defRPr/>
              </a:pPr>
              <a:t>25.03.2018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1E85206-AB53-471F-A9D7-4ACA2930735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59D6363-6124-4D9C-BB69-5247957E4B1A}" type="datetimeFigureOut">
              <a:rPr lang="ru-RU"/>
              <a:pPr>
                <a:defRPr/>
              </a:pPr>
              <a:t>25.03.2018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01F7CB9-69D9-4793-A743-502DC484A0B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43C23B56-50B5-485F-B9D1-1E661BB3DC76}" type="datetimeFigureOut">
              <a:rPr lang="ru-RU"/>
              <a:pPr>
                <a:defRPr/>
              </a:pPr>
              <a:t>25.03.2018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46BFAE6-2A4D-461A-8432-08B7127A4D8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AED882A8-9C70-455A-984C-83B2ACE45D1E}" type="datetimeFigureOut">
              <a:rPr lang="ru-RU"/>
              <a:pPr>
                <a:defRPr/>
              </a:pPr>
              <a:t>25.03.2018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1FC1C5C-8990-419D-9472-B5986A9E6E7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8E8621B-B4A6-4052-870D-1C095AFD5AAC}" type="datetimeFigureOut">
              <a:rPr lang="ru-RU"/>
              <a:pPr>
                <a:defRPr/>
              </a:pPr>
              <a:t>25.03.2018</a:t>
            </a:fld>
            <a:endParaRPr lang="ru-RU"/>
          </a:p>
        </p:txBody>
      </p:sp>
      <p:sp>
        <p:nvSpPr>
          <p:cNvPr id="5" name="Нижний колонтитул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4FF4CA5-08F1-4E1F-81A1-951919EAA65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radikal.ru/F/i038.radikal.ru/0806/e7/2650ebbac5d8.jpg.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3"/>
          <p:cNvSpPr txBox="1">
            <a:spLocks noChangeArrowheads="1"/>
          </p:cNvSpPr>
          <p:nvPr/>
        </p:nvSpPr>
        <p:spPr bwMode="auto">
          <a:xfrm>
            <a:off x="928688" y="285750"/>
            <a:ext cx="7088187" cy="1939925"/>
          </a:xfrm>
          <a:prstGeom prst="rect">
            <a:avLst/>
          </a:prstGeom>
          <a:noFill/>
          <a:ln w="9525">
            <a:noFill/>
            <a:miter lim="800000"/>
            <a:headEnd/>
            <a:tailEnd/>
          </a:ln>
        </p:spPr>
        <p:txBody>
          <a:bodyPr wrap="none">
            <a:spAutoFit/>
          </a:bodyPr>
          <a:lstStyle/>
          <a:p>
            <a:pPr algn="ctr"/>
            <a:r>
              <a:rPr lang="ru-RU" sz="6000" b="1">
                <a:solidFill>
                  <a:srgbClr val="C00000"/>
                </a:solidFill>
                <a:latin typeface="Georgia" pitchFamily="18" charset="0"/>
              </a:rPr>
              <a:t>Гимнастические</a:t>
            </a:r>
          </a:p>
          <a:p>
            <a:pPr algn="ctr"/>
            <a:r>
              <a:rPr lang="ru-RU" sz="6000" b="1">
                <a:solidFill>
                  <a:srgbClr val="C00000"/>
                </a:solidFill>
                <a:latin typeface="Georgia" pitchFamily="18" charset="0"/>
              </a:rPr>
              <a:t> упражнения</a:t>
            </a:r>
          </a:p>
        </p:txBody>
      </p:sp>
      <p:pic>
        <p:nvPicPr>
          <p:cNvPr id="13315" name="Picture 20" descr="Картинки по запросу спортивная гимнастика рисунки"/>
          <p:cNvPicPr>
            <a:picLocks noChangeAspect="1" noChangeArrowheads="1"/>
          </p:cNvPicPr>
          <p:nvPr/>
        </p:nvPicPr>
        <p:blipFill>
          <a:blip r:embed="rId2"/>
          <a:srcRect l="-2" r="67374" b="67650"/>
          <a:stretch>
            <a:fillRect/>
          </a:stretch>
        </p:blipFill>
        <p:spPr bwMode="auto">
          <a:xfrm>
            <a:off x="539750" y="2219325"/>
            <a:ext cx="1335088" cy="1323975"/>
          </a:xfrm>
          <a:prstGeom prst="rect">
            <a:avLst/>
          </a:prstGeom>
          <a:noFill/>
          <a:ln w="9525">
            <a:noFill/>
            <a:miter lim="800000"/>
            <a:headEnd/>
            <a:tailEnd/>
          </a:ln>
        </p:spPr>
      </p:pic>
      <p:pic>
        <p:nvPicPr>
          <p:cNvPr id="13316" name="Рисунок 6"/>
          <p:cNvPicPr>
            <a:picLocks noChangeAspect="1"/>
          </p:cNvPicPr>
          <p:nvPr/>
        </p:nvPicPr>
        <p:blipFill>
          <a:blip r:embed="rId3"/>
          <a:srcRect/>
          <a:stretch>
            <a:fillRect/>
          </a:stretch>
        </p:blipFill>
        <p:spPr bwMode="auto">
          <a:xfrm>
            <a:off x="2819400" y="2225675"/>
            <a:ext cx="1309688" cy="1317625"/>
          </a:xfrm>
          <a:prstGeom prst="rect">
            <a:avLst/>
          </a:prstGeom>
          <a:noFill/>
          <a:ln w="9525">
            <a:noFill/>
            <a:miter lim="800000"/>
            <a:headEnd/>
            <a:tailEnd/>
          </a:ln>
        </p:spPr>
      </p:pic>
      <p:pic>
        <p:nvPicPr>
          <p:cNvPr id="13317" name="Рисунок 7"/>
          <p:cNvPicPr>
            <a:picLocks noChangeAspect="1"/>
          </p:cNvPicPr>
          <p:nvPr/>
        </p:nvPicPr>
        <p:blipFill>
          <a:blip r:embed="rId4"/>
          <a:srcRect/>
          <a:stretch>
            <a:fillRect/>
          </a:stretch>
        </p:blipFill>
        <p:spPr bwMode="auto">
          <a:xfrm>
            <a:off x="7300913" y="2225675"/>
            <a:ext cx="1335087" cy="1330325"/>
          </a:xfrm>
          <a:prstGeom prst="rect">
            <a:avLst/>
          </a:prstGeom>
          <a:noFill/>
          <a:ln w="9525">
            <a:noFill/>
            <a:miter lim="800000"/>
            <a:headEnd/>
            <a:tailEnd/>
          </a:ln>
        </p:spPr>
      </p:pic>
      <p:pic>
        <p:nvPicPr>
          <p:cNvPr id="13318" name="Рисунок 8"/>
          <p:cNvPicPr>
            <a:picLocks noChangeAspect="1"/>
          </p:cNvPicPr>
          <p:nvPr/>
        </p:nvPicPr>
        <p:blipFill>
          <a:blip r:embed="rId5"/>
          <a:srcRect/>
          <a:stretch>
            <a:fillRect/>
          </a:stretch>
        </p:blipFill>
        <p:spPr bwMode="auto">
          <a:xfrm>
            <a:off x="4805363" y="4203700"/>
            <a:ext cx="1333500" cy="1323975"/>
          </a:xfrm>
          <a:prstGeom prst="rect">
            <a:avLst/>
          </a:prstGeom>
          <a:noFill/>
          <a:ln w="9525">
            <a:noFill/>
            <a:miter lim="800000"/>
            <a:headEnd/>
            <a:tailEnd/>
          </a:ln>
        </p:spPr>
      </p:pic>
      <p:pic>
        <p:nvPicPr>
          <p:cNvPr id="13319" name="Рисунок 9"/>
          <p:cNvPicPr>
            <a:picLocks noChangeAspect="1"/>
          </p:cNvPicPr>
          <p:nvPr/>
        </p:nvPicPr>
        <p:blipFill>
          <a:blip r:embed="rId6"/>
          <a:srcRect/>
          <a:stretch>
            <a:fillRect/>
          </a:stretch>
        </p:blipFill>
        <p:spPr bwMode="auto">
          <a:xfrm>
            <a:off x="2984500" y="4217988"/>
            <a:ext cx="1306513" cy="1325562"/>
          </a:xfrm>
          <a:prstGeom prst="rect">
            <a:avLst/>
          </a:prstGeom>
          <a:noFill/>
          <a:ln w="9525">
            <a:noFill/>
            <a:miter lim="800000"/>
            <a:headEnd/>
            <a:tailEnd/>
          </a:ln>
        </p:spPr>
      </p:pic>
      <p:pic>
        <p:nvPicPr>
          <p:cNvPr id="13320" name="Рисунок 10"/>
          <p:cNvPicPr>
            <a:picLocks noChangeAspect="1"/>
          </p:cNvPicPr>
          <p:nvPr/>
        </p:nvPicPr>
        <p:blipFill>
          <a:blip r:embed="rId7"/>
          <a:srcRect/>
          <a:stretch>
            <a:fillRect/>
          </a:stretch>
        </p:blipFill>
        <p:spPr bwMode="auto">
          <a:xfrm>
            <a:off x="5122863" y="2220913"/>
            <a:ext cx="1352550" cy="1325562"/>
          </a:xfrm>
          <a:prstGeom prst="rect">
            <a:avLst/>
          </a:prstGeom>
          <a:noFill/>
          <a:ln w="9525">
            <a:noFill/>
            <a:miter lim="800000"/>
            <a:headEnd/>
            <a:tailEnd/>
          </a:ln>
        </p:spPr>
      </p:pic>
      <p:pic>
        <p:nvPicPr>
          <p:cNvPr id="13321" name="Рисунок 11"/>
          <p:cNvPicPr>
            <a:picLocks noChangeAspect="1"/>
          </p:cNvPicPr>
          <p:nvPr/>
        </p:nvPicPr>
        <p:blipFill>
          <a:blip r:embed="rId8"/>
          <a:srcRect/>
          <a:stretch>
            <a:fillRect/>
          </a:stretch>
        </p:blipFill>
        <p:spPr bwMode="auto">
          <a:xfrm>
            <a:off x="1206500" y="3730625"/>
            <a:ext cx="1335088" cy="1325563"/>
          </a:xfrm>
          <a:prstGeom prst="rect">
            <a:avLst/>
          </a:prstGeom>
          <a:noFill/>
          <a:ln w="9525">
            <a:noFill/>
            <a:miter lim="800000"/>
            <a:headEnd/>
            <a:tailEnd/>
          </a:ln>
        </p:spPr>
      </p:pic>
      <p:pic>
        <p:nvPicPr>
          <p:cNvPr id="13322" name="Рисунок 12"/>
          <p:cNvPicPr>
            <a:picLocks noChangeAspect="1"/>
          </p:cNvPicPr>
          <p:nvPr/>
        </p:nvPicPr>
        <p:blipFill>
          <a:blip r:embed="rId9"/>
          <a:srcRect/>
          <a:stretch>
            <a:fillRect/>
          </a:stretch>
        </p:blipFill>
        <p:spPr bwMode="auto">
          <a:xfrm>
            <a:off x="6556375" y="3760788"/>
            <a:ext cx="1333500" cy="13255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Картинки по запросу переворот в сторону (колесо)"/>
          <p:cNvPicPr>
            <a:picLocks noChangeAspect="1" noChangeArrowheads="1"/>
          </p:cNvPicPr>
          <p:nvPr/>
        </p:nvPicPr>
        <p:blipFill>
          <a:blip r:embed="rId2"/>
          <a:srcRect/>
          <a:stretch>
            <a:fillRect/>
          </a:stretch>
        </p:blipFill>
        <p:spPr bwMode="auto">
          <a:xfrm>
            <a:off x="2551113" y="5422900"/>
            <a:ext cx="3867150" cy="1106488"/>
          </a:xfrm>
          <a:prstGeom prst="rect">
            <a:avLst/>
          </a:prstGeom>
          <a:noFill/>
          <a:ln w="9525">
            <a:noFill/>
            <a:miter lim="800000"/>
            <a:headEnd/>
            <a:tailEnd/>
          </a:ln>
        </p:spPr>
      </p:pic>
      <p:pic>
        <p:nvPicPr>
          <p:cNvPr id="22530" name="Picture 4" descr="Картинки по запросу переворот в сторону (колесо)"/>
          <p:cNvPicPr>
            <a:picLocks noChangeAspect="1" noChangeArrowheads="1"/>
          </p:cNvPicPr>
          <p:nvPr/>
        </p:nvPicPr>
        <p:blipFill>
          <a:blip r:embed="rId3"/>
          <a:srcRect/>
          <a:stretch>
            <a:fillRect/>
          </a:stretch>
        </p:blipFill>
        <p:spPr bwMode="auto">
          <a:xfrm>
            <a:off x="1708150" y="1819275"/>
            <a:ext cx="6089650" cy="1724025"/>
          </a:xfrm>
          <a:prstGeom prst="rect">
            <a:avLst/>
          </a:prstGeom>
          <a:noFill/>
          <a:ln w="9525">
            <a:noFill/>
            <a:miter lim="800000"/>
            <a:headEnd/>
            <a:tailEnd/>
          </a:ln>
        </p:spPr>
      </p:pic>
      <p:sp>
        <p:nvSpPr>
          <p:cNvPr id="22531" name="TextBox 5"/>
          <p:cNvSpPr txBox="1">
            <a:spLocks noChangeArrowheads="1"/>
          </p:cNvSpPr>
          <p:nvPr/>
        </p:nvSpPr>
        <p:spPr bwMode="auto">
          <a:xfrm>
            <a:off x="1235075" y="204788"/>
            <a:ext cx="6650038" cy="1446212"/>
          </a:xfrm>
          <a:prstGeom prst="rect">
            <a:avLst/>
          </a:prstGeom>
          <a:noFill/>
          <a:ln w="9525">
            <a:noFill/>
            <a:miter lim="800000"/>
            <a:headEnd/>
            <a:tailEnd/>
          </a:ln>
        </p:spPr>
        <p:txBody>
          <a:bodyPr wrap="none">
            <a:spAutoFit/>
          </a:bodyPr>
          <a:lstStyle/>
          <a:p>
            <a:pPr algn="ctr"/>
            <a:r>
              <a:rPr lang="ru-RU" sz="4400" b="1">
                <a:solidFill>
                  <a:srgbClr val="C00000"/>
                </a:solidFill>
                <a:latin typeface="Georgia" pitchFamily="18" charset="0"/>
              </a:rPr>
              <a:t>Переворот в сторону </a:t>
            </a:r>
          </a:p>
          <a:p>
            <a:pPr algn="ctr"/>
            <a:r>
              <a:rPr lang="ru-RU" sz="4400" b="1">
                <a:solidFill>
                  <a:srgbClr val="C00000"/>
                </a:solidFill>
                <a:latin typeface="Georgia" pitchFamily="18" charset="0"/>
              </a:rPr>
              <a:t>«колесо»</a:t>
            </a:r>
          </a:p>
        </p:txBody>
      </p:sp>
      <p:sp>
        <p:nvSpPr>
          <p:cNvPr id="22532" name="Прямоугольник 3"/>
          <p:cNvSpPr>
            <a:spLocks noChangeArrowheads="1"/>
          </p:cNvSpPr>
          <p:nvPr/>
        </p:nvSpPr>
        <p:spPr bwMode="auto">
          <a:xfrm>
            <a:off x="363538" y="3779838"/>
            <a:ext cx="8240712" cy="1169987"/>
          </a:xfrm>
          <a:prstGeom prst="rect">
            <a:avLst/>
          </a:prstGeom>
          <a:noFill/>
          <a:ln w="9525">
            <a:noFill/>
            <a:miter lim="800000"/>
            <a:headEnd/>
            <a:tailEnd/>
          </a:ln>
        </p:spPr>
        <p:txBody>
          <a:bodyPr>
            <a:spAutoFit/>
          </a:bodyPr>
          <a:lstStyle/>
          <a:p>
            <a:r>
              <a:rPr lang="ru-RU" sz="1400">
                <a:solidFill>
                  <a:srgbClr val="C00000"/>
                </a:solidFill>
                <a:latin typeface="Georgia" pitchFamily="18" charset="0"/>
              </a:rPr>
              <a:t>Из стойки лицом по направлению движения поднять руки вперед-вверх ладонями вперед и сделать шаг той ногой, в какую выполняется переворот, наклоняясь вперед, опереться о пол одноименной рукой пальцами в эту сторону на расстоянии шага от толчковой ноги и махом одной и толчком другой выйти в стойку на руках ноги врозь. Отталкиваясь поочередно руками, прийти в стойку ноги врозь, руки в стороны.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Картинки по запросу перекаты в сторону из упора стоя на коленях"/>
          <p:cNvPicPr>
            <a:picLocks noChangeAspect="1" noChangeArrowheads="1"/>
          </p:cNvPicPr>
          <p:nvPr/>
        </p:nvPicPr>
        <p:blipFill>
          <a:blip r:embed="rId2"/>
          <a:srcRect l="9363" t="66042" r="7614" b="5173"/>
          <a:stretch>
            <a:fillRect/>
          </a:stretch>
        </p:blipFill>
        <p:spPr bwMode="auto">
          <a:xfrm>
            <a:off x="614363" y="1541463"/>
            <a:ext cx="8097837" cy="2105025"/>
          </a:xfrm>
          <a:prstGeom prst="rect">
            <a:avLst/>
          </a:prstGeom>
          <a:noFill/>
          <a:ln w="9525">
            <a:noFill/>
            <a:miter lim="800000"/>
            <a:headEnd/>
            <a:tailEnd/>
          </a:ln>
        </p:spPr>
      </p:pic>
      <p:sp>
        <p:nvSpPr>
          <p:cNvPr id="23554" name="TextBox 5"/>
          <p:cNvSpPr txBox="1">
            <a:spLocks noChangeArrowheads="1"/>
          </p:cNvSpPr>
          <p:nvPr/>
        </p:nvSpPr>
        <p:spPr bwMode="auto">
          <a:xfrm>
            <a:off x="1419225" y="204788"/>
            <a:ext cx="6281738" cy="768350"/>
          </a:xfrm>
          <a:prstGeom prst="rect">
            <a:avLst/>
          </a:prstGeom>
          <a:noFill/>
          <a:ln w="9525">
            <a:noFill/>
            <a:miter lim="800000"/>
            <a:headEnd/>
            <a:tailEnd/>
          </a:ln>
        </p:spPr>
        <p:txBody>
          <a:bodyPr wrap="none">
            <a:spAutoFit/>
          </a:bodyPr>
          <a:lstStyle/>
          <a:p>
            <a:pPr algn="ctr"/>
            <a:r>
              <a:rPr lang="ru-RU" sz="4400" b="1">
                <a:solidFill>
                  <a:srgbClr val="C00000"/>
                </a:solidFill>
                <a:latin typeface="Georgia" pitchFamily="18" charset="0"/>
              </a:rPr>
              <a:t>Перекаты в сторону</a:t>
            </a:r>
          </a:p>
        </p:txBody>
      </p:sp>
      <p:sp>
        <p:nvSpPr>
          <p:cNvPr id="23555" name="TextBox 6"/>
          <p:cNvSpPr txBox="1">
            <a:spLocks noChangeArrowheads="1"/>
          </p:cNvSpPr>
          <p:nvPr/>
        </p:nvSpPr>
        <p:spPr bwMode="auto">
          <a:xfrm>
            <a:off x="1419225" y="4670425"/>
            <a:ext cx="7016750" cy="739775"/>
          </a:xfrm>
          <a:prstGeom prst="rect">
            <a:avLst/>
          </a:prstGeom>
          <a:noFill/>
          <a:ln w="9525">
            <a:noFill/>
            <a:miter lim="800000"/>
            <a:headEnd/>
            <a:tailEnd/>
          </a:ln>
        </p:spPr>
        <p:txBody>
          <a:bodyPr wrap="none">
            <a:spAutoFit/>
          </a:bodyPr>
          <a:lstStyle/>
          <a:p>
            <a:pPr algn="just"/>
            <a:r>
              <a:rPr lang="ru-RU" sz="1400" b="1">
                <a:solidFill>
                  <a:srgbClr val="C00000"/>
                </a:solidFill>
                <a:latin typeface="Georgia" pitchFamily="18" charset="0"/>
              </a:rPr>
              <a:t>Перекат в сторону выполняется из упора стоя на коленях или присев. </a:t>
            </a:r>
          </a:p>
          <a:p>
            <a:pPr algn="just"/>
            <a:r>
              <a:rPr lang="ru-RU" sz="1400" b="1">
                <a:solidFill>
                  <a:srgbClr val="C00000"/>
                </a:solidFill>
                <a:latin typeface="Georgia" pitchFamily="18" charset="0"/>
              </a:rPr>
              <a:t>Последовательно касаясь пола предплечьем, плечом, боком, спиной, </a:t>
            </a:r>
          </a:p>
          <a:p>
            <a:pPr algn="just"/>
            <a:r>
              <a:rPr lang="ru-RU" sz="1400" b="1">
                <a:solidFill>
                  <a:srgbClr val="C00000"/>
                </a:solidFill>
                <a:latin typeface="Georgia" pitchFamily="18" charset="0"/>
              </a:rPr>
              <a:t>другим боком и плечом прийти снова на колени.</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3"/>
          <p:cNvSpPr txBox="1">
            <a:spLocks noChangeArrowheads="1"/>
          </p:cNvSpPr>
          <p:nvPr/>
        </p:nvSpPr>
        <p:spPr bwMode="auto">
          <a:xfrm>
            <a:off x="3351213" y="204788"/>
            <a:ext cx="2417762" cy="768350"/>
          </a:xfrm>
          <a:prstGeom prst="rect">
            <a:avLst/>
          </a:prstGeom>
          <a:noFill/>
          <a:ln w="9525">
            <a:noFill/>
            <a:miter lim="800000"/>
            <a:headEnd/>
            <a:tailEnd/>
          </a:ln>
        </p:spPr>
        <p:txBody>
          <a:bodyPr wrap="none">
            <a:spAutoFit/>
          </a:bodyPr>
          <a:lstStyle/>
          <a:p>
            <a:pPr algn="ctr"/>
            <a:r>
              <a:rPr lang="ru-RU" sz="4400" b="1">
                <a:solidFill>
                  <a:srgbClr val="C00000"/>
                </a:solidFill>
                <a:latin typeface="Georgia" pitchFamily="18" charset="0"/>
              </a:rPr>
              <a:t>«Мост»</a:t>
            </a:r>
          </a:p>
        </p:txBody>
      </p:sp>
      <p:pic>
        <p:nvPicPr>
          <p:cNvPr id="24578" name="Picture 2" descr="Картинки по запросу гимнастика мост"/>
          <p:cNvPicPr>
            <a:picLocks noChangeAspect="1" noChangeArrowheads="1"/>
          </p:cNvPicPr>
          <p:nvPr/>
        </p:nvPicPr>
        <p:blipFill>
          <a:blip r:embed="rId2"/>
          <a:srcRect/>
          <a:stretch>
            <a:fillRect/>
          </a:stretch>
        </p:blipFill>
        <p:spPr bwMode="auto">
          <a:xfrm>
            <a:off x="396875" y="1163638"/>
            <a:ext cx="1930400" cy="2800350"/>
          </a:xfrm>
          <a:prstGeom prst="rect">
            <a:avLst/>
          </a:prstGeom>
          <a:noFill/>
          <a:ln w="9525">
            <a:noFill/>
            <a:miter lim="800000"/>
            <a:headEnd/>
            <a:tailEnd/>
          </a:ln>
        </p:spPr>
      </p:pic>
      <p:pic>
        <p:nvPicPr>
          <p:cNvPr id="24579" name="Picture 2" descr="Картинки по запросу упражнения на гимнастическом бревне в школе"/>
          <p:cNvPicPr>
            <a:picLocks noChangeAspect="1" noChangeArrowheads="1"/>
          </p:cNvPicPr>
          <p:nvPr/>
        </p:nvPicPr>
        <p:blipFill>
          <a:blip r:embed="rId3"/>
          <a:srcRect/>
          <a:stretch>
            <a:fillRect/>
          </a:stretch>
        </p:blipFill>
        <p:spPr bwMode="auto">
          <a:xfrm>
            <a:off x="301625" y="4535488"/>
            <a:ext cx="3367088" cy="1779587"/>
          </a:xfrm>
          <a:prstGeom prst="rect">
            <a:avLst/>
          </a:prstGeom>
          <a:noFill/>
          <a:ln w="9525">
            <a:noFill/>
            <a:miter lim="800000"/>
            <a:headEnd/>
            <a:tailEnd/>
          </a:ln>
        </p:spPr>
      </p:pic>
      <p:sp>
        <p:nvSpPr>
          <p:cNvPr id="24580" name="Прямоугольник 4"/>
          <p:cNvSpPr>
            <a:spLocks noChangeArrowheads="1"/>
          </p:cNvSpPr>
          <p:nvPr/>
        </p:nvSpPr>
        <p:spPr bwMode="auto">
          <a:xfrm>
            <a:off x="2552700" y="1898650"/>
            <a:ext cx="6432550" cy="954088"/>
          </a:xfrm>
          <a:prstGeom prst="rect">
            <a:avLst/>
          </a:prstGeom>
          <a:noFill/>
          <a:ln w="9525">
            <a:noFill/>
            <a:miter lim="800000"/>
            <a:headEnd/>
            <a:tailEnd/>
          </a:ln>
        </p:spPr>
        <p:txBody>
          <a:bodyPr>
            <a:spAutoFit/>
          </a:bodyPr>
          <a:lstStyle/>
          <a:p>
            <a:pPr algn="just"/>
            <a:r>
              <a:rPr lang="ru-RU" sz="1400">
                <a:solidFill>
                  <a:srgbClr val="C00000"/>
                </a:solidFill>
                <a:latin typeface="Georgia" pitchFamily="18" charset="0"/>
              </a:rPr>
              <a:t>Мост — дугообразное, максимально прогнутое положение тела спиной к опоре. Различают: мост, мост на одной руке, мост на одной ноге, мост на предплечьях, разноименный мост, например с опорой левой ногой и правой рукой, и др</a:t>
            </a:r>
          </a:p>
        </p:txBody>
      </p:sp>
      <p:sp>
        <p:nvSpPr>
          <p:cNvPr id="24581" name="Прямоугольник 6"/>
          <p:cNvSpPr>
            <a:spLocks noChangeArrowheads="1"/>
          </p:cNvSpPr>
          <p:nvPr/>
        </p:nvSpPr>
        <p:spPr bwMode="auto">
          <a:xfrm>
            <a:off x="3881438" y="4948238"/>
            <a:ext cx="5019675" cy="954087"/>
          </a:xfrm>
          <a:prstGeom prst="rect">
            <a:avLst/>
          </a:prstGeom>
          <a:noFill/>
          <a:ln w="9525">
            <a:noFill/>
            <a:miter lim="800000"/>
            <a:headEnd/>
            <a:tailEnd/>
          </a:ln>
        </p:spPr>
        <p:txBody>
          <a:bodyPr>
            <a:spAutoFit/>
          </a:bodyPr>
          <a:lstStyle/>
          <a:p>
            <a:pPr algn="just"/>
            <a:r>
              <a:rPr lang="ru-RU" sz="1400">
                <a:solidFill>
                  <a:srgbClr val="C00000"/>
                </a:solidFill>
                <a:latin typeface="Georgia" pitchFamily="18" charset="0"/>
              </a:rPr>
              <a:t>Выполняется из стойки ноги врозь, руки вверх. Наклоняясь назад, подать таз вперед и медленно опус­титься в положение «мост». При опускании голову наклонить назад до отказа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p:cNvSpPr txBox="1">
            <a:spLocks noChangeArrowheads="1"/>
          </p:cNvSpPr>
          <p:nvPr/>
        </p:nvSpPr>
        <p:spPr bwMode="auto">
          <a:xfrm>
            <a:off x="1763713" y="415925"/>
            <a:ext cx="5956300" cy="584200"/>
          </a:xfrm>
          <a:prstGeom prst="rect">
            <a:avLst/>
          </a:prstGeom>
          <a:noFill/>
          <a:ln w="9525">
            <a:noFill/>
            <a:miter lim="800000"/>
            <a:headEnd/>
            <a:tailEnd/>
          </a:ln>
        </p:spPr>
        <p:txBody>
          <a:bodyPr>
            <a:spAutoFit/>
          </a:bodyPr>
          <a:lstStyle/>
          <a:p>
            <a:pPr algn="ctr"/>
            <a:r>
              <a:rPr lang="ru-RU" sz="3200" b="1">
                <a:solidFill>
                  <a:srgbClr val="C00000"/>
                </a:solidFill>
                <a:latin typeface="Georgia" pitchFamily="18" charset="0"/>
              </a:rPr>
              <a:t>Гимнастические снаряды</a:t>
            </a:r>
          </a:p>
        </p:txBody>
      </p:sp>
      <p:pic>
        <p:nvPicPr>
          <p:cNvPr id="25602" name="Picture 2" descr="Похожее изображение"/>
          <p:cNvPicPr>
            <a:picLocks noChangeAspect="1" noChangeArrowheads="1"/>
          </p:cNvPicPr>
          <p:nvPr/>
        </p:nvPicPr>
        <p:blipFill>
          <a:blip r:embed="rId2"/>
          <a:srcRect l="16306" r="8565"/>
          <a:stretch>
            <a:fillRect/>
          </a:stretch>
        </p:blipFill>
        <p:spPr bwMode="auto">
          <a:xfrm>
            <a:off x="319088" y="1373188"/>
            <a:ext cx="1781175" cy="1585912"/>
          </a:xfrm>
          <a:prstGeom prst="rect">
            <a:avLst/>
          </a:prstGeom>
          <a:noFill/>
          <a:ln w="9525">
            <a:noFill/>
            <a:miter lim="800000"/>
            <a:headEnd/>
            <a:tailEnd/>
          </a:ln>
        </p:spPr>
      </p:pic>
      <p:pic>
        <p:nvPicPr>
          <p:cNvPr id="25603" name="Picture 10" descr="Картинки по запросу гимнастические снаряды"/>
          <p:cNvPicPr>
            <a:picLocks noChangeAspect="1" noChangeArrowheads="1"/>
          </p:cNvPicPr>
          <p:nvPr/>
        </p:nvPicPr>
        <p:blipFill>
          <a:blip r:embed="rId3"/>
          <a:srcRect/>
          <a:stretch>
            <a:fillRect/>
          </a:stretch>
        </p:blipFill>
        <p:spPr bwMode="auto">
          <a:xfrm>
            <a:off x="590550" y="4037013"/>
            <a:ext cx="1719263" cy="1143000"/>
          </a:xfrm>
          <a:prstGeom prst="rect">
            <a:avLst/>
          </a:prstGeom>
          <a:noFill/>
          <a:ln w="9525">
            <a:noFill/>
            <a:miter lim="800000"/>
            <a:headEnd/>
            <a:tailEnd/>
          </a:ln>
        </p:spPr>
      </p:pic>
      <p:pic>
        <p:nvPicPr>
          <p:cNvPr id="25604" name="Picture 10" descr="Похожее изображение"/>
          <p:cNvPicPr>
            <a:picLocks noChangeAspect="1" noChangeArrowheads="1"/>
          </p:cNvPicPr>
          <p:nvPr/>
        </p:nvPicPr>
        <p:blipFill>
          <a:blip r:embed="rId4"/>
          <a:srcRect b="13963"/>
          <a:stretch>
            <a:fillRect/>
          </a:stretch>
        </p:blipFill>
        <p:spPr bwMode="auto">
          <a:xfrm>
            <a:off x="3668713" y="1331913"/>
            <a:ext cx="1474787" cy="1585912"/>
          </a:xfrm>
          <a:prstGeom prst="rect">
            <a:avLst/>
          </a:prstGeom>
          <a:noFill/>
          <a:ln w="9525">
            <a:noFill/>
            <a:miter lim="800000"/>
            <a:headEnd/>
            <a:tailEnd/>
          </a:ln>
        </p:spPr>
      </p:pic>
      <p:pic>
        <p:nvPicPr>
          <p:cNvPr id="25605" name="Picture 6" descr="Похожее изображение"/>
          <p:cNvPicPr>
            <a:picLocks noChangeAspect="1" noChangeArrowheads="1"/>
          </p:cNvPicPr>
          <p:nvPr/>
        </p:nvPicPr>
        <p:blipFill>
          <a:blip r:embed="rId5"/>
          <a:srcRect/>
          <a:stretch>
            <a:fillRect/>
          </a:stretch>
        </p:blipFill>
        <p:spPr bwMode="auto">
          <a:xfrm>
            <a:off x="6846888" y="1346200"/>
            <a:ext cx="2149475" cy="1612900"/>
          </a:xfrm>
          <a:prstGeom prst="rect">
            <a:avLst/>
          </a:prstGeom>
          <a:noFill/>
          <a:ln w="9525">
            <a:noFill/>
            <a:miter lim="800000"/>
            <a:headEnd/>
            <a:tailEnd/>
          </a:ln>
        </p:spPr>
      </p:pic>
      <p:pic>
        <p:nvPicPr>
          <p:cNvPr id="25606" name="Picture 8" descr="Картинки по запросу гимнастические снаряды"/>
          <p:cNvPicPr>
            <a:picLocks noChangeAspect="1" noChangeArrowheads="1"/>
          </p:cNvPicPr>
          <p:nvPr/>
        </p:nvPicPr>
        <p:blipFill>
          <a:blip r:embed="rId6"/>
          <a:srcRect/>
          <a:stretch>
            <a:fillRect/>
          </a:stretch>
        </p:blipFill>
        <p:spPr bwMode="auto">
          <a:xfrm>
            <a:off x="6767513" y="3856038"/>
            <a:ext cx="1903412" cy="1504950"/>
          </a:xfrm>
          <a:prstGeom prst="rect">
            <a:avLst/>
          </a:prstGeom>
          <a:noFill/>
          <a:ln w="9525">
            <a:noFill/>
            <a:miter lim="800000"/>
            <a:headEnd/>
            <a:tailEnd/>
          </a:ln>
        </p:spPr>
      </p:pic>
      <p:pic>
        <p:nvPicPr>
          <p:cNvPr id="25607" name="Picture 6" descr="Похожее изображение"/>
          <p:cNvPicPr>
            <a:picLocks noChangeAspect="1" noChangeArrowheads="1"/>
          </p:cNvPicPr>
          <p:nvPr/>
        </p:nvPicPr>
        <p:blipFill>
          <a:blip r:embed="rId7"/>
          <a:srcRect/>
          <a:stretch>
            <a:fillRect/>
          </a:stretch>
        </p:blipFill>
        <p:spPr bwMode="auto">
          <a:xfrm>
            <a:off x="3763963" y="3856038"/>
            <a:ext cx="1325562" cy="1838325"/>
          </a:xfrm>
          <a:prstGeom prst="rect">
            <a:avLst/>
          </a:prstGeom>
          <a:noFill/>
          <a:ln w="9525">
            <a:noFill/>
            <a:miter lim="800000"/>
            <a:headEnd/>
            <a:tailEnd/>
          </a:ln>
        </p:spPr>
      </p:pic>
      <p:sp>
        <p:nvSpPr>
          <p:cNvPr id="25608" name="TextBox 11"/>
          <p:cNvSpPr txBox="1">
            <a:spLocks noChangeArrowheads="1"/>
          </p:cNvSpPr>
          <p:nvPr/>
        </p:nvSpPr>
        <p:spPr bwMode="auto">
          <a:xfrm>
            <a:off x="204788" y="3046413"/>
            <a:ext cx="2033587" cy="307975"/>
          </a:xfrm>
          <a:prstGeom prst="rect">
            <a:avLst/>
          </a:prstGeom>
          <a:noFill/>
          <a:ln w="9525">
            <a:noFill/>
            <a:miter lim="800000"/>
            <a:headEnd/>
            <a:tailEnd/>
          </a:ln>
        </p:spPr>
        <p:txBody>
          <a:bodyPr wrap="none">
            <a:spAutoFit/>
          </a:bodyPr>
          <a:lstStyle/>
          <a:p>
            <a:r>
              <a:rPr lang="ru-RU" sz="1400">
                <a:solidFill>
                  <a:srgbClr val="C00000"/>
                </a:solidFill>
                <a:latin typeface="Georgia" pitchFamily="18" charset="0"/>
              </a:rPr>
              <a:t>Параллельные брусья</a:t>
            </a:r>
          </a:p>
        </p:txBody>
      </p:sp>
      <p:sp>
        <p:nvSpPr>
          <p:cNvPr id="25609" name="TextBox 12"/>
          <p:cNvSpPr txBox="1">
            <a:spLocks noChangeArrowheads="1"/>
          </p:cNvSpPr>
          <p:nvPr/>
        </p:nvSpPr>
        <p:spPr bwMode="auto">
          <a:xfrm>
            <a:off x="3751263" y="3046413"/>
            <a:ext cx="1309687" cy="307975"/>
          </a:xfrm>
          <a:prstGeom prst="rect">
            <a:avLst/>
          </a:prstGeom>
          <a:noFill/>
          <a:ln w="9525">
            <a:noFill/>
            <a:miter lim="800000"/>
            <a:headEnd/>
            <a:tailEnd/>
          </a:ln>
        </p:spPr>
        <p:txBody>
          <a:bodyPr wrap="none">
            <a:spAutoFit/>
          </a:bodyPr>
          <a:lstStyle/>
          <a:p>
            <a:r>
              <a:rPr lang="ru-RU" sz="1400">
                <a:solidFill>
                  <a:srgbClr val="C00000"/>
                </a:solidFill>
                <a:latin typeface="Georgia" pitchFamily="18" charset="0"/>
              </a:rPr>
              <a:t>Перекладина</a:t>
            </a:r>
          </a:p>
        </p:txBody>
      </p:sp>
      <p:sp>
        <p:nvSpPr>
          <p:cNvPr id="25610" name="TextBox 13"/>
          <p:cNvSpPr txBox="1">
            <a:spLocks noChangeArrowheads="1"/>
          </p:cNvSpPr>
          <p:nvPr/>
        </p:nvSpPr>
        <p:spPr bwMode="auto">
          <a:xfrm>
            <a:off x="6891338" y="3038475"/>
            <a:ext cx="2184400" cy="307975"/>
          </a:xfrm>
          <a:prstGeom prst="rect">
            <a:avLst/>
          </a:prstGeom>
          <a:noFill/>
          <a:ln w="9525">
            <a:noFill/>
            <a:miter lim="800000"/>
            <a:headEnd/>
            <a:tailEnd/>
          </a:ln>
        </p:spPr>
        <p:txBody>
          <a:bodyPr wrap="none">
            <a:spAutoFit/>
          </a:bodyPr>
          <a:lstStyle/>
          <a:p>
            <a:r>
              <a:rPr lang="ru-RU" sz="1400">
                <a:solidFill>
                  <a:srgbClr val="C00000"/>
                </a:solidFill>
                <a:latin typeface="Georgia" pitchFamily="18" charset="0"/>
              </a:rPr>
              <a:t>Гимнастическое бревно</a:t>
            </a:r>
          </a:p>
        </p:txBody>
      </p:sp>
      <p:sp>
        <p:nvSpPr>
          <p:cNvPr id="25611" name="TextBox 16"/>
          <p:cNvSpPr txBox="1">
            <a:spLocks noChangeArrowheads="1"/>
          </p:cNvSpPr>
          <p:nvPr/>
        </p:nvSpPr>
        <p:spPr bwMode="auto">
          <a:xfrm>
            <a:off x="6767513" y="5470525"/>
            <a:ext cx="2033587" cy="307975"/>
          </a:xfrm>
          <a:prstGeom prst="rect">
            <a:avLst/>
          </a:prstGeom>
          <a:noFill/>
          <a:ln w="9525">
            <a:noFill/>
            <a:miter lim="800000"/>
            <a:headEnd/>
            <a:tailEnd/>
          </a:ln>
        </p:spPr>
        <p:txBody>
          <a:bodyPr wrap="none">
            <a:spAutoFit/>
          </a:bodyPr>
          <a:lstStyle/>
          <a:p>
            <a:r>
              <a:rPr lang="ru-RU" sz="1400">
                <a:solidFill>
                  <a:srgbClr val="C00000"/>
                </a:solidFill>
                <a:latin typeface="Georgia" pitchFamily="18" charset="0"/>
              </a:rPr>
              <a:t>Гимнастический конь</a:t>
            </a:r>
          </a:p>
        </p:txBody>
      </p:sp>
      <p:sp>
        <p:nvSpPr>
          <p:cNvPr id="25612" name="TextBox 17"/>
          <p:cNvSpPr txBox="1">
            <a:spLocks noChangeArrowheads="1"/>
          </p:cNvSpPr>
          <p:nvPr/>
        </p:nvSpPr>
        <p:spPr bwMode="auto">
          <a:xfrm>
            <a:off x="3360738" y="5815013"/>
            <a:ext cx="2109787" cy="307975"/>
          </a:xfrm>
          <a:prstGeom prst="rect">
            <a:avLst/>
          </a:prstGeom>
          <a:noFill/>
          <a:ln w="9525">
            <a:noFill/>
            <a:miter lim="800000"/>
            <a:headEnd/>
            <a:tailEnd/>
          </a:ln>
        </p:spPr>
        <p:txBody>
          <a:bodyPr wrap="none">
            <a:spAutoFit/>
          </a:bodyPr>
          <a:lstStyle/>
          <a:p>
            <a:r>
              <a:rPr lang="ru-RU" sz="1400">
                <a:solidFill>
                  <a:srgbClr val="C00000"/>
                </a:solidFill>
                <a:latin typeface="Georgia" pitchFamily="18" charset="0"/>
              </a:rPr>
              <a:t>Гимнастический козел</a:t>
            </a:r>
          </a:p>
        </p:txBody>
      </p:sp>
      <p:sp>
        <p:nvSpPr>
          <p:cNvPr id="25613" name="TextBox 18"/>
          <p:cNvSpPr txBox="1">
            <a:spLocks noChangeArrowheads="1"/>
          </p:cNvSpPr>
          <p:nvPr/>
        </p:nvSpPr>
        <p:spPr bwMode="auto">
          <a:xfrm>
            <a:off x="325438" y="5300663"/>
            <a:ext cx="2252662" cy="307975"/>
          </a:xfrm>
          <a:prstGeom prst="rect">
            <a:avLst/>
          </a:prstGeom>
          <a:noFill/>
          <a:ln w="9525">
            <a:noFill/>
            <a:miter lim="800000"/>
            <a:headEnd/>
            <a:tailEnd/>
          </a:ln>
        </p:spPr>
        <p:txBody>
          <a:bodyPr wrap="none">
            <a:spAutoFit/>
          </a:bodyPr>
          <a:lstStyle/>
          <a:p>
            <a:r>
              <a:rPr lang="ru-RU" sz="1400">
                <a:solidFill>
                  <a:srgbClr val="C00000"/>
                </a:solidFill>
                <a:latin typeface="Georgia" pitchFamily="18" charset="0"/>
              </a:rPr>
              <a:t>Мостик гимнастический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3"/>
          <p:cNvSpPr txBox="1">
            <a:spLocks noChangeArrowheads="1"/>
          </p:cNvSpPr>
          <p:nvPr/>
        </p:nvSpPr>
        <p:spPr bwMode="auto">
          <a:xfrm>
            <a:off x="1763713" y="415925"/>
            <a:ext cx="5956300" cy="584200"/>
          </a:xfrm>
          <a:prstGeom prst="rect">
            <a:avLst/>
          </a:prstGeom>
          <a:noFill/>
          <a:ln w="9525">
            <a:noFill/>
            <a:miter lim="800000"/>
            <a:headEnd/>
            <a:tailEnd/>
          </a:ln>
        </p:spPr>
        <p:txBody>
          <a:bodyPr>
            <a:spAutoFit/>
          </a:bodyPr>
          <a:lstStyle/>
          <a:p>
            <a:pPr algn="ctr"/>
            <a:r>
              <a:rPr lang="ru-RU" sz="3200" b="1">
                <a:solidFill>
                  <a:srgbClr val="C00000"/>
                </a:solidFill>
                <a:latin typeface="Georgia" pitchFamily="18" charset="0"/>
              </a:rPr>
              <a:t>Упражнения на снарядах</a:t>
            </a:r>
          </a:p>
        </p:txBody>
      </p:sp>
      <p:sp>
        <p:nvSpPr>
          <p:cNvPr id="26626" name="Прямоугольник 4"/>
          <p:cNvSpPr>
            <a:spLocks noChangeArrowheads="1"/>
          </p:cNvSpPr>
          <p:nvPr/>
        </p:nvSpPr>
        <p:spPr bwMode="auto">
          <a:xfrm>
            <a:off x="4348163" y="2257425"/>
            <a:ext cx="4572000" cy="2032000"/>
          </a:xfrm>
          <a:prstGeom prst="rect">
            <a:avLst/>
          </a:prstGeom>
          <a:noFill/>
          <a:ln w="9525">
            <a:noFill/>
            <a:miter lim="800000"/>
            <a:headEnd/>
            <a:tailEnd/>
          </a:ln>
        </p:spPr>
        <p:txBody>
          <a:bodyPr>
            <a:spAutoFit/>
          </a:bodyPr>
          <a:lstStyle/>
          <a:p>
            <a:pPr algn="just"/>
            <a:r>
              <a:rPr lang="ru-RU" sz="1400">
                <a:solidFill>
                  <a:srgbClr val="C00000"/>
                </a:solidFill>
                <a:latin typeface="Georgia" pitchFamily="18" charset="0"/>
              </a:rPr>
              <a:t>Для современных комбинаций на брусьях характерны преимущественно маховые элементы. Силовые и статические элементы используются значительно меньше; они как бы делят целостное упражнение на отдельные смысловые части. Упражнения на брусьях выполняются в упоре, в упоре на руках, в висе, с перехватом рук и отпусканием жердей, на концах и в середине жердей, в упоре поперек и продольно.</a:t>
            </a:r>
          </a:p>
        </p:txBody>
      </p:sp>
      <p:sp>
        <p:nvSpPr>
          <p:cNvPr id="26627" name="AutoShape 4" descr="http://i038.radikal.ru/0806/e7/2650ebbac5d8t.jpg">
            <a:hlinkClick r:id="rId2"/>
          </p:cNvPr>
          <p:cNvSpPr>
            <a:spLocks noChangeAspect="1" noChangeArrowheads="1"/>
          </p:cNvSpPr>
          <p:nvPr/>
        </p:nvSpPr>
        <p:spPr bwMode="auto">
          <a:xfrm flipV="1">
            <a:off x="546100" y="1370013"/>
            <a:ext cx="304800" cy="46037"/>
          </a:xfrm>
          <a:prstGeom prst="rect">
            <a:avLst/>
          </a:prstGeom>
          <a:noFill/>
          <a:ln w="9525">
            <a:noFill/>
            <a:miter lim="800000"/>
            <a:headEnd/>
            <a:tailEnd/>
          </a:ln>
        </p:spPr>
        <p:txBody>
          <a:bodyPr/>
          <a:lstStyle/>
          <a:p>
            <a:endParaRPr lang="ru-RU">
              <a:latin typeface="Calibri" pitchFamily="34" charset="0"/>
            </a:endParaRPr>
          </a:p>
        </p:txBody>
      </p:sp>
      <p:pic>
        <p:nvPicPr>
          <p:cNvPr id="26628" name="Picture 10" descr="Картинки по запросу брусья упражнения"/>
          <p:cNvPicPr>
            <a:picLocks noChangeAspect="1" noChangeArrowheads="1"/>
          </p:cNvPicPr>
          <p:nvPr/>
        </p:nvPicPr>
        <p:blipFill>
          <a:blip r:embed="rId3"/>
          <a:srcRect/>
          <a:stretch>
            <a:fillRect/>
          </a:stretch>
        </p:blipFill>
        <p:spPr bwMode="auto">
          <a:xfrm>
            <a:off x="266700" y="2206625"/>
            <a:ext cx="3795713" cy="4164013"/>
          </a:xfrm>
          <a:prstGeom prst="rect">
            <a:avLst/>
          </a:prstGeom>
          <a:noFill/>
          <a:ln w="9525">
            <a:noFill/>
            <a:miter lim="800000"/>
            <a:headEnd/>
            <a:tailEnd/>
          </a:ln>
        </p:spPr>
      </p:pic>
      <p:sp>
        <p:nvSpPr>
          <p:cNvPr id="26629" name="TextBox 12"/>
          <p:cNvSpPr txBox="1">
            <a:spLocks noChangeArrowheads="1"/>
          </p:cNvSpPr>
          <p:nvPr/>
        </p:nvSpPr>
        <p:spPr bwMode="auto">
          <a:xfrm>
            <a:off x="2527300" y="1228725"/>
            <a:ext cx="3641725" cy="400050"/>
          </a:xfrm>
          <a:prstGeom prst="rect">
            <a:avLst/>
          </a:prstGeom>
          <a:noFill/>
          <a:ln w="9525">
            <a:noFill/>
            <a:miter lim="800000"/>
            <a:headEnd/>
            <a:tailEnd/>
          </a:ln>
        </p:spPr>
        <p:txBody>
          <a:bodyPr>
            <a:spAutoFit/>
          </a:bodyPr>
          <a:lstStyle/>
          <a:p>
            <a:r>
              <a:rPr lang="ru-RU" sz="2000" b="1">
                <a:solidFill>
                  <a:srgbClr val="C00000"/>
                </a:solidFill>
                <a:latin typeface="Georgia" pitchFamily="18" charset="0"/>
              </a:rPr>
              <a:t>Параллельные брусья</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3530600" y="679450"/>
            <a:ext cx="2036763" cy="400050"/>
          </a:xfrm>
          <a:prstGeom prst="rect">
            <a:avLst/>
          </a:prstGeom>
          <a:noFill/>
          <a:ln w="9525">
            <a:noFill/>
            <a:miter lim="800000"/>
            <a:headEnd/>
            <a:tailEnd/>
          </a:ln>
        </p:spPr>
        <p:txBody>
          <a:bodyPr wrap="none">
            <a:spAutoFit/>
          </a:bodyPr>
          <a:lstStyle/>
          <a:p>
            <a:r>
              <a:rPr lang="ru-RU" sz="2000" b="1">
                <a:solidFill>
                  <a:srgbClr val="C00000"/>
                </a:solidFill>
                <a:latin typeface="Georgia" pitchFamily="18" charset="0"/>
              </a:rPr>
              <a:t>Перекладина</a:t>
            </a:r>
          </a:p>
        </p:txBody>
      </p:sp>
      <p:sp>
        <p:nvSpPr>
          <p:cNvPr id="27650" name="Прямоугольник 4"/>
          <p:cNvSpPr>
            <a:spLocks noChangeArrowheads="1"/>
          </p:cNvSpPr>
          <p:nvPr/>
        </p:nvSpPr>
        <p:spPr bwMode="auto">
          <a:xfrm>
            <a:off x="5567363" y="1927225"/>
            <a:ext cx="3289300" cy="2246313"/>
          </a:xfrm>
          <a:prstGeom prst="rect">
            <a:avLst/>
          </a:prstGeom>
          <a:noFill/>
          <a:ln w="9525">
            <a:noFill/>
            <a:miter lim="800000"/>
            <a:headEnd/>
            <a:tailEnd/>
          </a:ln>
        </p:spPr>
        <p:txBody>
          <a:bodyPr>
            <a:spAutoFit/>
          </a:bodyPr>
          <a:lstStyle/>
          <a:p>
            <a:pPr algn="just"/>
            <a:r>
              <a:rPr lang="ru-RU" sz="1400" b="1">
                <a:solidFill>
                  <a:srgbClr val="C00000"/>
                </a:solidFill>
                <a:latin typeface="Georgia" pitchFamily="18" charset="0"/>
              </a:rPr>
              <a:t> Подъем переворотом на перекладине.</a:t>
            </a:r>
            <a:endParaRPr lang="ru-RU" sz="1400">
              <a:solidFill>
                <a:srgbClr val="C00000"/>
              </a:solidFill>
              <a:latin typeface="Georgia" pitchFamily="18" charset="0"/>
            </a:endParaRPr>
          </a:p>
          <a:p>
            <a:pPr algn="just"/>
            <a:r>
              <a:rPr lang="ru-RU" sz="1400">
                <a:solidFill>
                  <a:srgbClr val="C00000"/>
                </a:solidFill>
                <a:latin typeface="Georgia" pitchFamily="18" charset="0"/>
              </a:rPr>
              <a:t>Вис хватом сверху; подтягиваясь, поднять ноги к перекладине и, переворачиваясь вокруг оси снаряда, выйти в упор на прямые руки. Положения виса и упора фиксируются; опускание в вис выполняется произвольным способом.</a:t>
            </a:r>
          </a:p>
        </p:txBody>
      </p:sp>
      <p:pic>
        <p:nvPicPr>
          <p:cNvPr id="27651" name="Picture 2" descr="http://goup32441.narod.ru/files/fp/001_oporn_konspekt/tematika_02/img/004.jpg"/>
          <p:cNvPicPr>
            <a:picLocks noChangeAspect="1" noChangeArrowheads="1"/>
          </p:cNvPicPr>
          <p:nvPr/>
        </p:nvPicPr>
        <p:blipFill>
          <a:blip r:embed="rId2"/>
          <a:srcRect/>
          <a:stretch>
            <a:fillRect/>
          </a:stretch>
        </p:blipFill>
        <p:spPr bwMode="auto">
          <a:xfrm>
            <a:off x="333375" y="1927225"/>
            <a:ext cx="4964113" cy="30432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2595563" y="444500"/>
            <a:ext cx="3509962" cy="400050"/>
          </a:xfrm>
          <a:prstGeom prst="rect">
            <a:avLst/>
          </a:prstGeom>
          <a:noFill/>
          <a:ln w="9525">
            <a:noFill/>
            <a:miter lim="800000"/>
            <a:headEnd/>
            <a:tailEnd/>
          </a:ln>
        </p:spPr>
        <p:txBody>
          <a:bodyPr wrap="none">
            <a:spAutoFit/>
          </a:bodyPr>
          <a:lstStyle/>
          <a:p>
            <a:r>
              <a:rPr lang="ru-RU" sz="2000" b="1">
                <a:solidFill>
                  <a:srgbClr val="C00000"/>
                </a:solidFill>
                <a:latin typeface="Georgia" pitchFamily="18" charset="0"/>
              </a:rPr>
              <a:t>Гимнастическое бревно</a:t>
            </a:r>
          </a:p>
        </p:txBody>
      </p:sp>
      <p:pic>
        <p:nvPicPr>
          <p:cNvPr id="28674" name="Picture 2" descr="Картинки по запросу упражнения на бревне для школьников"/>
          <p:cNvPicPr>
            <a:picLocks noChangeAspect="1" noChangeArrowheads="1"/>
          </p:cNvPicPr>
          <p:nvPr/>
        </p:nvPicPr>
        <p:blipFill>
          <a:blip r:embed="rId2"/>
          <a:srcRect/>
          <a:stretch>
            <a:fillRect/>
          </a:stretch>
        </p:blipFill>
        <p:spPr bwMode="auto">
          <a:xfrm>
            <a:off x="488950" y="925513"/>
            <a:ext cx="8070850" cy="2641600"/>
          </a:xfrm>
          <a:prstGeom prst="rect">
            <a:avLst/>
          </a:prstGeom>
          <a:noFill/>
          <a:ln w="9525">
            <a:noFill/>
            <a:miter lim="800000"/>
            <a:headEnd/>
            <a:tailEnd/>
          </a:ln>
        </p:spPr>
      </p:pic>
      <p:sp>
        <p:nvSpPr>
          <p:cNvPr id="28675" name="Прямоугольник 4"/>
          <p:cNvSpPr>
            <a:spLocks noChangeArrowheads="1"/>
          </p:cNvSpPr>
          <p:nvPr/>
        </p:nvSpPr>
        <p:spPr bwMode="auto">
          <a:xfrm>
            <a:off x="201613" y="3794125"/>
            <a:ext cx="8942387" cy="2892425"/>
          </a:xfrm>
          <a:prstGeom prst="rect">
            <a:avLst/>
          </a:prstGeom>
          <a:noFill/>
          <a:ln w="9525">
            <a:noFill/>
            <a:miter lim="800000"/>
            <a:headEnd/>
            <a:tailEnd/>
          </a:ln>
        </p:spPr>
        <p:txBody>
          <a:bodyPr>
            <a:spAutoFit/>
          </a:bodyPr>
          <a:lstStyle/>
          <a:p>
            <a:r>
              <a:rPr lang="ru-RU" sz="1400">
                <a:solidFill>
                  <a:srgbClr val="C00000"/>
                </a:solidFill>
                <a:latin typeface="Georgia" pitchFamily="18" charset="0"/>
              </a:rPr>
              <a:t>Стоя лицом к началу бревна, шагнуть на бревно, пройти до центра, принять там основную стойку.</a:t>
            </a:r>
          </a:p>
          <a:p>
            <a:r>
              <a:rPr lang="ru-RU" sz="1400">
                <a:solidFill>
                  <a:srgbClr val="C00000"/>
                </a:solidFill>
                <a:latin typeface="Georgia" pitchFamily="18" charset="0"/>
              </a:rPr>
              <a:t>Поднять руки в стороны, сделать шаг левой скрестно (левая впереди, правая сзади).</a:t>
            </a:r>
          </a:p>
          <a:p>
            <a:r>
              <a:rPr lang="ru-RU" sz="1400">
                <a:solidFill>
                  <a:srgbClr val="C00000"/>
                </a:solidFill>
                <a:latin typeface="Georgia" pitchFamily="18" charset="0"/>
              </a:rPr>
              <a:t>Подняться на носки и повернуться через правое плечо на 180°.</a:t>
            </a:r>
          </a:p>
          <a:p>
            <a:r>
              <a:rPr lang="ru-RU" sz="1400">
                <a:solidFill>
                  <a:srgbClr val="C00000"/>
                </a:solidFill>
                <a:latin typeface="Georgia" pitchFamily="18" charset="0"/>
              </a:rPr>
              <a:t>Отвести левую ногу назад-вверх, прогнуться и наклониться немного вперед, руки в стороны («ласточка»).</a:t>
            </a:r>
          </a:p>
          <a:p>
            <a:r>
              <a:rPr lang="ru-RU" sz="1400">
                <a:solidFill>
                  <a:srgbClr val="C00000"/>
                </a:solidFill>
                <a:latin typeface="Georgia" pitchFamily="18" charset="0"/>
              </a:rPr>
              <a:t>Левую ногу поставить сзади на бревно, согнуть обе ноги, встать на колени, а руками опереться на бревно.</a:t>
            </a:r>
          </a:p>
          <a:p>
            <a:r>
              <a:rPr lang="ru-RU" sz="1400">
                <a:solidFill>
                  <a:srgbClr val="C00000"/>
                </a:solidFill>
                <a:latin typeface="Georgia" pitchFamily="18" charset="0"/>
              </a:rPr>
              <a:t>Перенести тяжесть тела на правую ногу и, удерживаясь руками за бревно, левую разогнуть (сделать полушпагат).</a:t>
            </a:r>
          </a:p>
          <a:p>
            <a:r>
              <a:rPr lang="ru-RU" sz="1400">
                <a:solidFill>
                  <a:srgbClr val="C00000"/>
                </a:solidFill>
                <a:latin typeface="Georgia" pitchFamily="18" charset="0"/>
              </a:rPr>
              <a:t>Держась за бревно руками, правую ногу приставить к левой, встать и одновременно развести руки в стороны.</a:t>
            </a:r>
          </a:p>
          <a:p>
            <a:r>
              <a:rPr lang="ru-RU" sz="1400">
                <a:solidFill>
                  <a:srgbClr val="C00000"/>
                </a:solidFill>
                <a:latin typeface="Georgia" pitchFamily="18" charset="0"/>
              </a:rPr>
              <a:t>Сделать шаг вперед правой ногой и поставить ее перед левой скрестно, повернуться, встать поперек бревна и выполнить соскок прогнувшись.</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2"/>
          <p:cNvSpPr txBox="1">
            <a:spLocks noChangeArrowheads="1"/>
          </p:cNvSpPr>
          <p:nvPr/>
        </p:nvSpPr>
        <p:spPr bwMode="auto">
          <a:xfrm>
            <a:off x="1782763" y="446088"/>
            <a:ext cx="5721350" cy="400050"/>
          </a:xfrm>
          <a:prstGeom prst="rect">
            <a:avLst/>
          </a:prstGeom>
          <a:noFill/>
          <a:ln w="9525">
            <a:noFill/>
            <a:miter lim="800000"/>
            <a:headEnd/>
            <a:tailEnd/>
          </a:ln>
        </p:spPr>
        <p:txBody>
          <a:bodyPr wrap="none">
            <a:spAutoFit/>
          </a:bodyPr>
          <a:lstStyle/>
          <a:p>
            <a:r>
              <a:rPr lang="ru-RU" sz="2000" b="1">
                <a:solidFill>
                  <a:srgbClr val="C00000"/>
                </a:solidFill>
                <a:latin typeface="Georgia" pitchFamily="18" charset="0"/>
              </a:rPr>
              <a:t>Опорные прыжки через коня или козла</a:t>
            </a:r>
          </a:p>
        </p:txBody>
      </p:sp>
      <p:pic>
        <p:nvPicPr>
          <p:cNvPr id="29698" name="Picture 10" descr="Похожее изображение"/>
          <p:cNvPicPr>
            <a:picLocks noChangeAspect="1" noChangeArrowheads="1"/>
          </p:cNvPicPr>
          <p:nvPr/>
        </p:nvPicPr>
        <p:blipFill>
          <a:blip r:embed="rId2"/>
          <a:srcRect/>
          <a:stretch>
            <a:fillRect/>
          </a:stretch>
        </p:blipFill>
        <p:spPr bwMode="auto">
          <a:xfrm>
            <a:off x="4660900" y="1404938"/>
            <a:ext cx="4329113" cy="2038350"/>
          </a:xfrm>
          <a:prstGeom prst="rect">
            <a:avLst/>
          </a:prstGeom>
          <a:noFill/>
          <a:ln w="9525">
            <a:noFill/>
            <a:miter lim="800000"/>
            <a:headEnd/>
            <a:tailEnd/>
          </a:ln>
        </p:spPr>
      </p:pic>
      <p:sp>
        <p:nvSpPr>
          <p:cNvPr id="29699" name="Прямоугольник 3"/>
          <p:cNvSpPr>
            <a:spLocks noChangeArrowheads="1"/>
          </p:cNvSpPr>
          <p:nvPr/>
        </p:nvSpPr>
        <p:spPr bwMode="auto">
          <a:xfrm>
            <a:off x="252413" y="3994150"/>
            <a:ext cx="8737600" cy="1169988"/>
          </a:xfrm>
          <a:prstGeom prst="rect">
            <a:avLst/>
          </a:prstGeom>
          <a:noFill/>
          <a:ln w="9525">
            <a:noFill/>
            <a:miter lim="800000"/>
            <a:headEnd/>
            <a:tailEnd/>
          </a:ln>
        </p:spPr>
        <p:txBody>
          <a:bodyPr>
            <a:spAutoFit/>
          </a:bodyPr>
          <a:lstStyle/>
          <a:p>
            <a:r>
              <a:rPr lang="ru-RU" sz="1400">
                <a:solidFill>
                  <a:srgbClr val="C00000"/>
                </a:solidFill>
                <a:latin typeface="Georgia" pitchFamily="18" charset="0"/>
              </a:rPr>
              <a:t>Прыжки с использованием козла или коня принято относить к опорным. В роли опоры выступает, собственно, гимнастический снаряд.</a:t>
            </a:r>
          </a:p>
          <a:p>
            <a:r>
              <a:rPr lang="ru-RU" sz="1400">
                <a:solidFill>
                  <a:srgbClr val="C00000"/>
                </a:solidFill>
                <a:latin typeface="Georgia" pitchFamily="18" charset="0"/>
              </a:rPr>
              <a:t>Снаряд можно установить в длину или в ширину. В зависимости от этого будет варьироваться техника прыжка, в частности, дистанция разбега. Также может быть выбран один из стилей выполнения прыжка – прямой или боковой.</a:t>
            </a:r>
          </a:p>
        </p:txBody>
      </p:sp>
      <p:pic>
        <p:nvPicPr>
          <p:cNvPr id="29700" name="Picture 20" descr="Картинки по запросу упражнения на козле для школьников"/>
          <p:cNvPicPr>
            <a:picLocks noChangeAspect="1" noChangeArrowheads="1"/>
          </p:cNvPicPr>
          <p:nvPr/>
        </p:nvPicPr>
        <p:blipFill>
          <a:blip r:embed="rId3"/>
          <a:srcRect/>
          <a:stretch>
            <a:fillRect/>
          </a:stretch>
        </p:blipFill>
        <p:spPr bwMode="auto">
          <a:xfrm>
            <a:off x="252413" y="1404938"/>
            <a:ext cx="4256087" cy="19526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9"/>
          <p:cNvSpPr>
            <a:spLocks noChangeArrowheads="1"/>
          </p:cNvSpPr>
          <p:nvPr/>
        </p:nvSpPr>
        <p:spPr bwMode="auto">
          <a:xfrm>
            <a:off x="331788" y="2643188"/>
            <a:ext cx="8737600" cy="2030412"/>
          </a:xfrm>
          <a:prstGeom prst="rect">
            <a:avLst/>
          </a:prstGeom>
          <a:noFill/>
          <a:ln w="9525">
            <a:noFill/>
            <a:miter lim="800000"/>
            <a:headEnd/>
            <a:tailEnd/>
          </a:ln>
        </p:spPr>
        <p:txBody>
          <a:bodyPr>
            <a:spAutoFit/>
          </a:bodyPr>
          <a:lstStyle/>
          <a:p>
            <a:r>
              <a:rPr lang="ru-RU" sz="1400">
                <a:solidFill>
                  <a:srgbClr val="C00000"/>
                </a:solidFill>
                <a:latin typeface="Georgia" pitchFamily="18" charset="0"/>
              </a:rPr>
              <a:t>Техника прыжка через коня имеет несколько этапов:</a:t>
            </a:r>
          </a:p>
          <a:p>
            <a:pPr>
              <a:buFont typeface="Calibri Light" pitchFamily="34" charset="0"/>
              <a:buAutoNum type="arabicPeriod"/>
            </a:pPr>
            <a:r>
              <a:rPr lang="ru-RU" sz="1400">
                <a:solidFill>
                  <a:srgbClr val="C00000"/>
                </a:solidFill>
                <a:latin typeface="Georgia" pitchFamily="18" charset="0"/>
              </a:rPr>
              <a:t>Разбег (спортсмен ускоряется перед запрыгиванием на мостик).</a:t>
            </a:r>
          </a:p>
          <a:p>
            <a:pPr>
              <a:buFont typeface="Calibri Light" pitchFamily="34" charset="0"/>
              <a:buAutoNum type="arabicPeriod"/>
            </a:pPr>
            <a:r>
              <a:rPr lang="ru-RU" sz="1400">
                <a:solidFill>
                  <a:srgbClr val="C00000"/>
                </a:solidFill>
                <a:latin typeface="Georgia" pitchFamily="18" charset="0"/>
              </a:rPr>
              <a:t>Наскок на мостик (обеими ногами необходимо приземлиться на его пружинящую поверхность).</a:t>
            </a:r>
          </a:p>
          <a:p>
            <a:pPr>
              <a:buFont typeface="Calibri Light" pitchFamily="34" charset="0"/>
              <a:buAutoNum type="arabicPeriod"/>
            </a:pPr>
            <a:r>
              <a:rPr lang="ru-RU" sz="1400">
                <a:solidFill>
                  <a:srgbClr val="C00000"/>
                </a:solidFill>
                <a:latin typeface="Georgia" pitchFamily="18" charset="0"/>
              </a:rPr>
              <a:t>Отталкивание ногами (упругий толчок от мостика придает телу дополнительное ускорение).</a:t>
            </a:r>
          </a:p>
          <a:p>
            <a:pPr>
              <a:buFont typeface="Calibri Light" pitchFamily="34" charset="0"/>
              <a:buAutoNum type="arabicPeriod"/>
            </a:pPr>
            <a:r>
              <a:rPr lang="ru-RU" sz="1400">
                <a:solidFill>
                  <a:srgbClr val="C00000"/>
                </a:solidFill>
                <a:latin typeface="Georgia" pitchFamily="18" charset="0"/>
              </a:rPr>
              <a:t>Полёт (фактически это начало прыжка до момента касания опоры).</a:t>
            </a:r>
          </a:p>
          <a:p>
            <a:pPr>
              <a:buFont typeface="Calibri Light" pitchFamily="34" charset="0"/>
              <a:buAutoNum type="arabicPeriod"/>
            </a:pPr>
            <a:r>
              <a:rPr lang="ru-RU" sz="1400">
                <a:solidFill>
                  <a:srgbClr val="C00000"/>
                </a:solidFill>
                <a:latin typeface="Georgia" pitchFamily="18" charset="0"/>
              </a:rPr>
              <a:t>Касание руками поверхности коня или козла (отталкивание от снаряда).</a:t>
            </a:r>
          </a:p>
          <a:p>
            <a:pPr>
              <a:buFont typeface="Calibri Light" pitchFamily="34" charset="0"/>
              <a:buAutoNum type="arabicPeriod"/>
            </a:pPr>
            <a:r>
              <a:rPr lang="ru-RU" sz="1400">
                <a:solidFill>
                  <a:srgbClr val="C00000"/>
                </a:solidFill>
                <a:latin typeface="Georgia" pitchFamily="18" charset="0"/>
              </a:rPr>
              <a:t>Полёт после толчка (завершающая фаза прыжка).</a:t>
            </a:r>
          </a:p>
          <a:p>
            <a:pPr>
              <a:buFont typeface="Calibri Light" pitchFamily="34" charset="0"/>
              <a:buAutoNum type="arabicPeriod"/>
            </a:pPr>
            <a:r>
              <a:rPr lang="ru-RU" sz="1400">
                <a:solidFill>
                  <a:srgbClr val="C00000"/>
                </a:solidFill>
                <a:latin typeface="Georgia" pitchFamily="18" charset="0"/>
              </a:rPr>
              <a:t>Приземление (в идеале требуется приземлиться на две слегка согнутые ноги, после чего выпрямиться).</a:t>
            </a:r>
          </a:p>
        </p:txBody>
      </p:sp>
      <p:pic>
        <p:nvPicPr>
          <p:cNvPr id="30722" name="Picture 6" descr="Картинки по запросу техника выполнения упражнений на бревне"/>
          <p:cNvPicPr>
            <a:picLocks noChangeAspect="1" noChangeArrowheads="1"/>
          </p:cNvPicPr>
          <p:nvPr/>
        </p:nvPicPr>
        <p:blipFill>
          <a:blip r:embed="rId2"/>
          <a:srcRect b="14639"/>
          <a:stretch>
            <a:fillRect/>
          </a:stretch>
        </p:blipFill>
        <p:spPr bwMode="auto">
          <a:xfrm>
            <a:off x="1544638" y="292100"/>
            <a:ext cx="5397500" cy="2143125"/>
          </a:xfrm>
          <a:prstGeom prst="rect">
            <a:avLst/>
          </a:prstGeom>
          <a:noFill/>
          <a:ln w="9525">
            <a:noFill/>
            <a:miter lim="800000"/>
            <a:headEnd/>
            <a:tailEnd/>
          </a:ln>
        </p:spPr>
      </p:pic>
      <p:pic>
        <p:nvPicPr>
          <p:cNvPr id="30723" name="Picture 14" descr="Картинки по запросу прыжки через козля"/>
          <p:cNvPicPr>
            <a:picLocks noChangeAspect="1" noChangeArrowheads="1"/>
          </p:cNvPicPr>
          <p:nvPr/>
        </p:nvPicPr>
        <p:blipFill>
          <a:blip r:embed="rId3"/>
          <a:srcRect/>
          <a:stretch>
            <a:fillRect/>
          </a:stretch>
        </p:blipFill>
        <p:spPr bwMode="auto">
          <a:xfrm>
            <a:off x="2376488" y="4673600"/>
            <a:ext cx="3552825" cy="19843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4"/>
          <p:cNvSpPr txBox="1">
            <a:spLocks noChangeArrowheads="1"/>
          </p:cNvSpPr>
          <p:nvPr/>
        </p:nvSpPr>
        <p:spPr bwMode="auto">
          <a:xfrm>
            <a:off x="1270000" y="285750"/>
            <a:ext cx="6405563" cy="1754188"/>
          </a:xfrm>
          <a:prstGeom prst="rect">
            <a:avLst/>
          </a:prstGeom>
          <a:noFill/>
          <a:ln w="9525">
            <a:noFill/>
            <a:miter lim="800000"/>
            <a:headEnd/>
            <a:tailEnd/>
          </a:ln>
        </p:spPr>
        <p:txBody>
          <a:bodyPr wrap="none">
            <a:spAutoFit/>
          </a:bodyPr>
          <a:lstStyle/>
          <a:p>
            <a:pPr algn="ctr"/>
            <a:r>
              <a:rPr lang="ru-RU" sz="5400" b="1">
                <a:solidFill>
                  <a:srgbClr val="C00000"/>
                </a:solidFill>
                <a:latin typeface="Georgia" pitchFamily="18" charset="0"/>
              </a:rPr>
              <a:t>Гимнастические</a:t>
            </a:r>
          </a:p>
          <a:p>
            <a:pPr algn="ctr"/>
            <a:r>
              <a:rPr lang="ru-RU" sz="5400" b="1">
                <a:solidFill>
                  <a:srgbClr val="C00000"/>
                </a:solidFill>
                <a:latin typeface="Georgia" pitchFamily="18" charset="0"/>
              </a:rPr>
              <a:t> упражнения</a:t>
            </a:r>
          </a:p>
        </p:txBody>
      </p:sp>
      <p:cxnSp>
        <p:nvCxnSpPr>
          <p:cNvPr id="6" name="Прямая со стрелкой 5"/>
          <p:cNvCxnSpPr/>
          <p:nvPr/>
        </p:nvCxnSpPr>
        <p:spPr>
          <a:xfrm flipH="1">
            <a:off x="2114550" y="2168525"/>
            <a:ext cx="1128713" cy="2032000"/>
          </a:xfrm>
          <a:prstGeom prst="straightConnector1">
            <a:avLst/>
          </a:prstGeom>
          <a:ln w="53975">
            <a:solidFill>
              <a:srgbClr val="C00000"/>
            </a:solidFill>
            <a:tailEnd type="stealth"/>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118100" y="2168525"/>
            <a:ext cx="1230313" cy="2032000"/>
          </a:xfrm>
          <a:prstGeom prst="straightConnector1">
            <a:avLst/>
          </a:prstGeom>
          <a:ln w="539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4340" name="TextBox 11"/>
          <p:cNvSpPr txBox="1">
            <a:spLocks noChangeArrowheads="1"/>
          </p:cNvSpPr>
          <p:nvPr/>
        </p:nvSpPr>
        <p:spPr bwMode="auto">
          <a:xfrm>
            <a:off x="355600" y="4329113"/>
            <a:ext cx="3932238" cy="1076325"/>
          </a:xfrm>
          <a:prstGeom prst="rect">
            <a:avLst/>
          </a:prstGeom>
          <a:noFill/>
          <a:ln w="9525">
            <a:noFill/>
            <a:miter lim="800000"/>
            <a:headEnd/>
            <a:tailEnd/>
          </a:ln>
        </p:spPr>
        <p:txBody>
          <a:bodyPr wrap="none">
            <a:spAutoFit/>
          </a:bodyPr>
          <a:lstStyle/>
          <a:p>
            <a:r>
              <a:rPr lang="ru-RU" sz="3200" b="1">
                <a:solidFill>
                  <a:srgbClr val="C00000"/>
                </a:solidFill>
                <a:latin typeface="Georgia" pitchFamily="18" charset="0"/>
              </a:rPr>
              <a:t>Акробатические </a:t>
            </a:r>
          </a:p>
          <a:p>
            <a:pPr algn="ctr"/>
            <a:r>
              <a:rPr lang="ru-RU" sz="3200" b="1">
                <a:solidFill>
                  <a:srgbClr val="C00000"/>
                </a:solidFill>
                <a:latin typeface="Georgia" pitchFamily="18" charset="0"/>
              </a:rPr>
              <a:t>упражнения</a:t>
            </a:r>
          </a:p>
        </p:txBody>
      </p:sp>
      <p:sp>
        <p:nvSpPr>
          <p:cNvPr id="14341" name="TextBox 27"/>
          <p:cNvSpPr txBox="1">
            <a:spLocks noChangeArrowheads="1"/>
          </p:cNvSpPr>
          <p:nvPr/>
        </p:nvSpPr>
        <p:spPr bwMode="auto">
          <a:xfrm>
            <a:off x="5357813" y="4329113"/>
            <a:ext cx="3128962" cy="1076325"/>
          </a:xfrm>
          <a:prstGeom prst="rect">
            <a:avLst/>
          </a:prstGeom>
          <a:noFill/>
          <a:ln w="9525">
            <a:noFill/>
            <a:miter lim="800000"/>
            <a:headEnd/>
            <a:tailEnd/>
          </a:ln>
        </p:spPr>
        <p:txBody>
          <a:bodyPr wrap="none">
            <a:spAutoFit/>
          </a:bodyPr>
          <a:lstStyle/>
          <a:p>
            <a:pPr algn="ctr"/>
            <a:r>
              <a:rPr lang="ru-RU" sz="3200" b="1">
                <a:solidFill>
                  <a:srgbClr val="C00000"/>
                </a:solidFill>
                <a:latin typeface="Georgia" pitchFamily="18" charset="0"/>
              </a:rPr>
              <a:t>Упражнения </a:t>
            </a:r>
          </a:p>
          <a:p>
            <a:pPr algn="ctr"/>
            <a:r>
              <a:rPr lang="ru-RU" sz="3200" b="1">
                <a:solidFill>
                  <a:srgbClr val="C00000"/>
                </a:solidFill>
                <a:latin typeface="Georgia" pitchFamily="18" charset="0"/>
              </a:rPr>
              <a:t>на снарядах</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375" y="376238"/>
            <a:ext cx="8523288" cy="7110412"/>
          </a:xfrm>
          <a:prstGeom prst="rect">
            <a:avLst/>
          </a:prstGeom>
          <a:noFill/>
        </p:spPr>
        <p:txBody>
          <a:bodyPr wrap="none">
            <a:spAutoFit/>
          </a:bodyPr>
          <a:lstStyle/>
          <a:p>
            <a:pPr fontAlgn="auto">
              <a:spcBef>
                <a:spcPts val="0"/>
              </a:spcBef>
              <a:spcAft>
                <a:spcPts val="0"/>
              </a:spcAft>
              <a:defRPr/>
            </a:pPr>
            <a:r>
              <a:rPr lang="ru-RU" sz="4000" b="1" dirty="0">
                <a:solidFill>
                  <a:srgbClr val="C00000"/>
                </a:solidFill>
                <a:latin typeface="Georgia" panose="02040502050405020303" pitchFamily="18" charset="0"/>
                <a:cs typeface="+mn-cs"/>
              </a:rPr>
              <a:t>Акробатические упражнения:</a:t>
            </a:r>
          </a:p>
          <a:p>
            <a:pPr fontAlgn="auto">
              <a:spcBef>
                <a:spcPts val="0"/>
              </a:spcBef>
              <a:spcAft>
                <a:spcPts val="0"/>
              </a:spcAft>
              <a:defRPr/>
            </a:pPr>
            <a:endParaRPr lang="ru-RU" sz="3200" b="1" dirty="0">
              <a:solidFill>
                <a:srgbClr val="C00000"/>
              </a:solidFill>
              <a:latin typeface="Georgia" panose="02040502050405020303" pitchFamily="18" charset="0"/>
              <a:cs typeface="+mn-cs"/>
            </a:endParaRPr>
          </a:p>
          <a:p>
            <a:pPr marL="457200" indent="-457200" fontAlgn="auto">
              <a:spcBef>
                <a:spcPts val="0"/>
              </a:spcBef>
              <a:spcAft>
                <a:spcPts val="0"/>
              </a:spcAft>
              <a:buFontTx/>
              <a:buChar char="-"/>
              <a:defRPr/>
            </a:pPr>
            <a:r>
              <a:rPr lang="ru-RU" sz="3200" b="1" dirty="0">
                <a:solidFill>
                  <a:srgbClr val="C00000"/>
                </a:solidFill>
                <a:latin typeface="Georgia" panose="02040502050405020303" pitchFamily="18" charset="0"/>
                <a:cs typeface="+mn-cs"/>
              </a:rPr>
              <a:t>кувырок вперед;</a:t>
            </a:r>
          </a:p>
          <a:p>
            <a:pPr marL="457200" indent="-457200" fontAlgn="auto">
              <a:spcBef>
                <a:spcPts val="0"/>
              </a:spcBef>
              <a:spcAft>
                <a:spcPts val="0"/>
              </a:spcAft>
              <a:buFontTx/>
              <a:buChar char="-"/>
              <a:defRPr/>
            </a:pPr>
            <a:r>
              <a:rPr lang="ru-RU" sz="3200" b="1" dirty="0">
                <a:solidFill>
                  <a:srgbClr val="C00000"/>
                </a:solidFill>
                <a:latin typeface="Georgia" panose="02040502050405020303" pitchFamily="18" charset="0"/>
                <a:cs typeface="+mn-cs"/>
              </a:rPr>
              <a:t>кувырок назад;</a:t>
            </a:r>
          </a:p>
          <a:p>
            <a:pPr marL="457200" indent="-457200" fontAlgn="auto">
              <a:spcBef>
                <a:spcPts val="0"/>
              </a:spcBef>
              <a:spcAft>
                <a:spcPts val="0"/>
              </a:spcAft>
              <a:buFontTx/>
              <a:buChar char="-"/>
              <a:defRPr/>
            </a:pPr>
            <a:r>
              <a:rPr lang="ru-RU" sz="3200" b="1" dirty="0">
                <a:solidFill>
                  <a:srgbClr val="C00000"/>
                </a:solidFill>
                <a:latin typeface="Georgia" panose="02040502050405020303" pitchFamily="18" charset="0"/>
                <a:cs typeface="+mn-cs"/>
              </a:rPr>
              <a:t>кувырок вперед прыжком;</a:t>
            </a:r>
          </a:p>
          <a:p>
            <a:pPr marL="457200" indent="-457200" fontAlgn="auto">
              <a:spcBef>
                <a:spcPts val="0"/>
              </a:spcBef>
              <a:spcAft>
                <a:spcPts val="0"/>
              </a:spcAft>
              <a:buFontTx/>
              <a:buChar char="-"/>
              <a:defRPr/>
            </a:pPr>
            <a:r>
              <a:rPr lang="ru-RU" sz="3200" b="1" dirty="0">
                <a:solidFill>
                  <a:srgbClr val="C00000"/>
                </a:solidFill>
                <a:latin typeface="Georgia" panose="02040502050405020303" pitchFamily="18" charset="0"/>
                <a:cs typeface="+mn-cs"/>
              </a:rPr>
              <a:t>стойка на лопатках «березка»;</a:t>
            </a:r>
          </a:p>
          <a:p>
            <a:pPr marL="457200" indent="-457200" fontAlgn="auto">
              <a:spcBef>
                <a:spcPts val="0"/>
              </a:spcBef>
              <a:spcAft>
                <a:spcPts val="0"/>
              </a:spcAft>
              <a:buFontTx/>
              <a:buChar char="-"/>
              <a:defRPr/>
            </a:pPr>
            <a:r>
              <a:rPr lang="ru-RU" sz="3200" b="1" dirty="0">
                <a:solidFill>
                  <a:srgbClr val="C00000"/>
                </a:solidFill>
                <a:latin typeface="Georgia" panose="02040502050405020303" pitchFamily="18" charset="0"/>
                <a:cs typeface="+mn-cs"/>
              </a:rPr>
              <a:t>стойка на голове и руках;</a:t>
            </a:r>
          </a:p>
          <a:p>
            <a:pPr marL="457200" indent="-457200" fontAlgn="auto">
              <a:spcBef>
                <a:spcPts val="0"/>
              </a:spcBef>
              <a:spcAft>
                <a:spcPts val="0"/>
              </a:spcAft>
              <a:buFontTx/>
              <a:buChar char="-"/>
              <a:defRPr/>
            </a:pPr>
            <a:r>
              <a:rPr lang="ru-RU" sz="3200" b="1" dirty="0">
                <a:solidFill>
                  <a:srgbClr val="C00000"/>
                </a:solidFill>
                <a:latin typeface="Georgia" panose="02040502050405020303" pitchFamily="18" charset="0"/>
                <a:cs typeface="+mn-cs"/>
              </a:rPr>
              <a:t>стойка на руках;</a:t>
            </a:r>
          </a:p>
          <a:p>
            <a:pPr marL="457200" indent="-457200" fontAlgn="auto">
              <a:spcBef>
                <a:spcPts val="0"/>
              </a:spcBef>
              <a:spcAft>
                <a:spcPts val="0"/>
              </a:spcAft>
              <a:buFontTx/>
              <a:buChar char="-"/>
              <a:defRPr/>
            </a:pPr>
            <a:r>
              <a:rPr lang="ru-RU" sz="3200" b="1" dirty="0">
                <a:solidFill>
                  <a:srgbClr val="C00000"/>
                </a:solidFill>
                <a:latin typeface="Georgia" panose="02040502050405020303" pitchFamily="18" charset="0"/>
                <a:cs typeface="+mn-cs"/>
              </a:rPr>
              <a:t>переворот в сторону «колесо»;</a:t>
            </a:r>
          </a:p>
          <a:p>
            <a:pPr marL="457200" indent="-457200" fontAlgn="auto">
              <a:spcBef>
                <a:spcPts val="0"/>
              </a:spcBef>
              <a:spcAft>
                <a:spcPts val="0"/>
              </a:spcAft>
              <a:buFontTx/>
              <a:buChar char="-"/>
              <a:defRPr/>
            </a:pPr>
            <a:r>
              <a:rPr lang="ru-RU" sz="3200" b="1" dirty="0">
                <a:solidFill>
                  <a:srgbClr val="C00000"/>
                </a:solidFill>
                <a:latin typeface="Georgia" panose="02040502050405020303" pitchFamily="18" charset="0"/>
                <a:cs typeface="+mn-cs"/>
              </a:rPr>
              <a:t>перекаты в сторону;</a:t>
            </a:r>
          </a:p>
          <a:p>
            <a:pPr marL="457200" indent="-457200" fontAlgn="auto">
              <a:spcBef>
                <a:spcPts val="0"/>
              </a:spcBef>
              <a:spcAft>
                <a:spcPts val="0"/>
              </a:spcAft>
              <a:buFontTx/>
              <a:buChar char="-"/>
              <a:defRPr/>
            </a:pPr>
            <a:r>
              <a:rPr lang="ru-RU" sz="3200" b="1" dirty="0">
                <a:solidFill>
                  <a:srgbClr val="C00000"/>
                </a:solidFill>
                <a:latin typeface="Georgia" panose="02040502050405020303" pitchFamily="18" charset="0"/>
                <a:cs typeface="+mn-cs"/>
              </a:rPr>
              <a:t>«мост»</a:t>
            </a:r>
          </a:p>
          <a:p>
            <a:pPr marL="457200" indent="-457200" fontAlgn="auto">
              <a:spcBef>
                <a:spcPts val="0"/>
              </a:spcBef>
              <a:spcAft>
                <a:spcPts val="0"/>
              </a:spcAft>
              <a:buFontTx/>
              <a:buChar char="-"/>
              <a:defRPr/>
            </a:pPr>
            <a:endParaRPr lang="ru-RU" sz="3200" b="1" dirty="0">
              <a:solidFill>
                <a:srgbClr val="C00000"/>
              </a:solidFill>
              <a:latin typeface="Georgia" panose="02040502050405020303" pitchFamily="18" charset="0"/>
              <a:cs typeface="+mn-cs"/>
            </a:endParaRPr>
          </a:p>
          <a:p>
            <a:pPr marL="457200" indent="-457200" fontAlgn="auto">
              <a:spcBef>
                <a:spcPts val="0"/>
              </a:spcBef>
              <a:spcAft>
                <a:spcPts val="0"/>
              </a:spcAft>
              <a:buFontTx/>
              <a:buChar char="-"/>
              <a:defRPr/>
            </a:pPr>
            <a:endParaRPr lang="ru-RU" sz="3200" b="1" dirty="0">
              <a:solidFill>
                <a:srgbClr val="C00000"/>
              </a:solidFill>
              <a:latin typeface="Georgia" panose="02040502050405020303" pitchFamily="18" charset="0"/>
              <a:cs typeface="+mn-cs"/>
            </a:endParaRPr>
          </a:p>
          <a:p>
            <a:pPr fontAlgn="auto">
              <a:spcBef>
                <a:spcPts val="0"/>
              </a:spcBef>
              <a:spcAft>
                <a:spcPts val="0"/>
              </a:spcAft>
              <a:defRPr/>
            </a:pPr>
            <a:endParaRPr lang="ru-RU" sz="3200" b="1" dirty="0">
              <a:solidFill>
                <a:srgbClr val="C00000"/>
              </a:solidFill>
              <a:latin typeface="Georgia" panose="02040502050405020303" pitchFamily="18" charset="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1831975" y="469900"/>
            <a:ext cx="5159375" cy="769938"/>
          </a:xfrm>
          <a:prstGeom prst="rect">
            <a:avLst/>
          </a:prstGeom>
          <a:noFill/>
          <a:ln w="9525">
            <a:noFill/>
            <a:miter lim="800000"/>
            <a:headEnd/>
            <a:tailEnd/>
          </a:ln>
        </p:spPr>
        <p:txBody>
          <a:bodyPr wrap="none">
            <a:spAutoFit/>
          </a:bodyPr>
          <a:lstStyle/>
          <a:p>
            <a:pPr algn="ctr"/>
            <a:r>
              <a:rPr lang="ru-RU" sz="4400" b="1">
                <a:solidFill>
                  <a:srgbClr val="C00000"/>
                </a:solidFill>
                <a:latin typeface="Georgia" pitchFamily="18" charset="0"/>
              </a:rPr>
              <a:t>Кувырок вперед</a:t>
            </a:r>
          </a:p>
        </p:txBody>
      </p:sp>
      <p:pic>
        <p:nvPicPr>
          <p:cNvPr id="16386" name="Picture 4" descr="Картинки по запросу кувырок вперед"/>
          <p:cNvPicPr>
            <a:picLocks noChangeAspect="1" noChangeArrowheads="1"/>
          </p:cNvPicPr>
          <p:nvPr/>
        </p:nvPicPr>
        <p:blipFill>
          <a:blip r:embed="rId2"/>
          <a:srcRect t="5051" r="1163" b="8206"/>
          <a:stretch>
            <a:fillRect/>
          </a:stretch>
        </p:blipFill>
        <p:spPr bwMode="auto">
          <a:xfrm>
            <a:off x="185738" y="1522413"/>
            <a:ext cx="8716962" cy="2087562"/>
          </a:xfrm>
          <a:prstGeom prst="rect">
            <a:avLst/>
          </a:prstGeom>
          <a:noFill/>
          <a:ln w="9525">
            <a:noFill/>
            <a:miter lim="800000"/>
            <a:headEnd/>
            <a:tailEnd/>
          </a:ln>
        </p:spPr>
      </p:pic>
      <p:sp>
        <p:nvSpPr>
          <p:cNvPr id="16387" name="Прямоугольник 5"/>
          <p:cNvSpPr>
            <a:spLocks noChangeArrowheads="1"/>
          </p:cNvSpPr>
          <p:nvPr/>
        </p:nvSpPr>
        <p:spPr bwMode="auto">
          <a:xfrm>
            <a:off x="303213" y="3894138"/>
            <a:ext cx="8218487" cy="954087"/>
          </a:xfrm>
          <a:prstGeom prst="rect">
            <a:avLst/>
          </a:prstGeom>
          <a:noFill/>
          <a:ln w="9525">
            <a:noFill/>
            <a:miter lim="800000"/>
            <a:headEnd/>
            <a:tailEnd/>
          </a:ln>
        </p:spPr>
        <p:txBody>
          <a:bodyPr>
            <a:spAutoFit/>
          </a:bodyPr>
          <a:lstStyle/>
          <a:p>
            <a:pPr algn="just"/>
            <a:r>
              <a:rPr lang="ru-RU" sz="1400" b="1">
                <a:solidFill>
                  <a:srgbClr val="C00000"/>
                </a:solidFill>
                <a:latin typeface="Georgia" pitchFamily="18" charset="0"/>
              </a:rPr>
              <a:t>Кувырок</a:t>
            </a:r>
            <a:r>
              <a:rPr lang="ru-RU" sz="1400">
                <a:solidFill>
                  <a:srgbClr val="C00000"/>
                </a:solidFill>
                <a:latin typeface="Georgia" pitchFamily="18" charset="0"/>
              </a:rPr>
              <a:t> - переворот через голову на поверхности (кувырок в воздухе называется сальто). Во время некоторых кувырков необходимо брать группировку. При исполнении этого элемента напрягается спина, поэтому исполнять его следует на мягкой поверхности. Кувырок используют в гимнастике и акробатике.</a:t>
            </a:r>
          </a:p>
        </p:txBody>
      </p:sp>
      <p:sp>
        <p:nvSpPr>
          <p:cNvPr id="16388" name="Прямоугольник 6"/>
          <p:cNvSpPr>
            <a:spLocks noChangeArrowheads="1"/>
          </p:cNvSpPr>
          <p:nvPr/>
        </p:nvSpPr>
        <p:spPr bwMode="auto">
          <a:xfrm>
            <a:off x="350838" y="5414963"/>
            <a:ext cx="8218487" cy="523875"/>
          </a:xfrm>
          <a:prstGeom prst="rect">
            <a:avLst/>
          </a:prstGeom>
          <a:noFill/>
          <a:ln w="9525">
            <a:noFill/>
            <a:miter lim="800000"/>
            <a:headEnd/>
            <a:tailEnd/>
          </a:ln>
        </p:spPr>
        <p:txBody>
          <a:bodyPr>
            <a:spAutoFit/>
          </a:bodyPr>
          <a:lstStyle/>
          <a:p>
            <a:r>
              <a:rPr lang="ru-RU" sz="1400">
                <a:solidFill>
                  <a:srgbClr val="C00000"/>
                </a:solidFill>
                <a:latin typeface="Georgia" pitchFamily="18" charset="0"/>
              </a:rPr>
              <a:t>Вперёд — кувырок исполняется из упора присева путём переката. Группировка берётся сразу после начала кувырка.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Похожее изображение"/>
          <p:cNvPicPr>
            <a:picLocks noChangeAspect="1" noChangeArrowheads="1"/>
          </p:cNvPicPr>
          <p:nvPr/>
        </p:nvPicPr>
        <p:blipFill>
          <a:blip r:embed="rId2"/>
          <a:srcRect/>
          <a:stretch>
            <a:fillRect/>
          </a:stretch>
        </p:blipFill>
        <p:spPr bwMode="auto">
          <a:xfrm>
            <a:off x="488950" y="1668463"/>
            <a:ext cx="8283575" cy="2192337"/>
          </a:xfrm>
          <a:prstGeom prst="rect">
            <a:avLst/>
          </a:prstGeom>
          <a:noFill/>
          <a:ln w="9525">
            <a:noFill/>
            <a:miter lim="800000"/>
            <a:headEnd/>
            <a:tailEnd/>
          </a:ln>
        </p:spPr>
      </p:pic>
      <p:sp>
        <p:nvSpPr>
          <p:cNvPr id="17410" name="TextBox 4"/>
          <p:cNvSpPr txBox="1">
            <a:spLocks noChangeArrowheads="1"/>
          </p:cNvSpPr>
          <p:nvPr/>
        </p:nvSpPr>
        <p:spPr bwMode="auto">
          <a:xfrm>
            <a:off x="2022475" y="469900"/>
            <a:ext cx="4778375" cy="769938"/>
          </a:xfrm>
          <a:prstGeom prst="rect">
            <a:avLst/>
          </a:prstGeom>
          <a:noFill/>
          <a:ln w="9525">
            <a:noFill/>
            <a:miter lim="800000"/>
            <a:headEnd/>
            <a:tailEnd/>
          </a:ln>
        </p:spPr>
        <p:txBody>
          <a:bodyPr wrap="none">
            <a:spAutoFit/>
          </a:bodyPr>
          <a:lstStyle/>
          <a:p>
            <a:pPr algn="ctr"/>
            <a:r>
              <a:rPr lang="ru-RU" sz="4400" b="1">
                <a:solidFill>
                  <a:srgbClr val="C00000"/>
                </a:solidFill>
                <a:latin typeface="Georgia" pitchFamily="18" charset="0"/>
              </a:rPr>
              <a:t>Кувырок назад</a:t>
            </a:r>
          </a:p>
        </p:txBody>
      </p:sp>
      <p:sp>
        <p:nvSpPr>
          <p:cNvPr id="17411" name="Прямоугольник 3"/>
          <p:cNvSpPr>
            <a:spLocks noChangeArrowheads="1"/>
          </p:cNvSpPr>
          <p:nvPr/>
        </p:nvSpPr>
        <p:spPr bwMode="auto">
          <a:xfrm>
            <a:off x="488950" y="4657725"/>
            <a:ext cx="8377238" cy="523875"/>
          </a:xfrm>
          <a:prstGeom prst="rect">
            <a:avLst/>
          </a:prstGeom>
          <a:noFill/>
          <a:ln w="9525">
            <a:noFill/>
            <a:miter lim="800000"/>
            <a:headEnd/>
            <a:tailEnd/>
          </a:ln>
        </p:spPr>
        <p:txBody>
          <a:bodyPr>
            <a:spAutoFit/>
          </a:bodyPr>
          <a:lstStyle/>
          <a:p>
            <a:r>
              <a:rPr lang="ru-RU" sz="1400">
                <a:solidFill>
                  <a:srgbClr val="C00000"/>
                </a:solidFill>
                <a:latin typeface="Georgia" pitchFamily="18" charset="0"/>
              </a:rPr>
              <a:t>Назад — кувырок также исполняется из упора присева путём переката. Группировка бывает двух видов: как в кувырке вперёд или как в сальто назад.</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Картинки по запросу кувырок вперед"/>
          <p:cNvPicPr>
            <a:picLocks noChangeAspect="1" noChangeArrowheads="1"/>
          </p:cNvPicPr>
          <p:nvPr/>
        </p:nvPicPr>
        <p:blipFill>
          <a:blip r:embed="rId2"/>
          <a:srcRect/>
          <a:stretch>
            <a:fillRect/>
          </a:stretch>
        </p:blipFill>
        <p:spPr bwMode="auto">
          <a:xfrm>
            <a:off x="450850" y="1727200"/>
            <a:ext cx="8037513" cy="2611438"/>
          </a:xfrm>
          <a:prstGeom prst="rect">
            <a:avLst/>
          </a:prstGeom>
          <a:noFill/>
          <a:ln w="9525">
            <a:noFill/>
            <a:miter lim="800000"/>
            <a:headEnd/>
            <a:tailEnd/>
          </a:ln>
        </p:spPr>
      </p:pic>
      <p:sp>
        <p:nvSpPr>
          <p:cNvPr id="18434" name="TextBox 4"/>
          <p:cNvSpPr txBox="1">
            <a:spLocks noChangeArrowheads="1"/>
          </p:cNvSpPr>
          <p:nvPr/>
        </p:nvSpPr>
        <p:spPr bwMode="auto">
          <a:xfrm>
            <a:off x="450850" y="639763"/>
            <a:ext cx="8262938" cy="769937"/>
          </a:xfrm>
          <a:prstGeom prst="rect">
            <a:avLst/>
          </a:prstGeom>
          <a:noFill/>
          <a:ln w="9525">
            <a:noFill/>
            <a:miter lim="800000"/>
            <a:headEnd/>
            <a:tailEnd/>
          </a:ln>
        </p:spPr>
        <p:txBody>
          <a:bodyPr wrap="none">
            <a:spAutoFit/>
          </a:bodyPr>
          <a:lstStyle/>
          <a:p>
            <a:pPr algn="ctr"/>
            <a:r>
              <a:rPr lang="ru-RU" sz="4400" b="1">
                <a:solidFill>
                  <a:srgbClr val="C00000"/>
                </a:solidFill>
                <a:latin typeface="Georgia" pitchFamily="18" charset="0"/>
              </a:rPr>
              <a:t>Кувырок вперед прыжком</a:t>
            </a:r>
          </a:p>
        </p:txBody>
      </p:sp>
      <p:sp>
        <p:nvSpPr>
          <p:cNvPr id="18435" name="Прямоугольник 3"/>
          <p:cNvSpPr>
            <a:spLocks noChangeArrowheads="1"/>
          </p:cNvSpPr>
          <p:nvPr/>
        </p:nvSpPr>
        <p:spPr bwMode="auto">
          <a:xfrm>
            <a:off x="765175" y="4783138"/>
            <a:ext cx="7315200" cy="954087"/>
          </a:xfrm>
          <a:prstGeom prst="rect">
            <a:avLst/>
          </a:prstGeom>
          <a:noFill/>
          <a:ln w="9525">
            <a:noFill/>
            <a:miter lim="800000"/>
            <a:headEnd/>
            <a:tailEnd/>
          </a:ln>
        </p:spPr>
        <p:txBody>
          <a:bodyPr>
            <a:spAutoFit/>
          </a:bodyPr>
          <a:lstStyle/>
          <a:p>
            <a:pPr algn="just"/>
            <a:r>
              <a:rPr lang="ru-RU" sz="1400">
                <a:solidFill>
                  <a:srgbClr val="C00000"/>
                </a:solidFill>
                <a:latin typeface="Georgia" pitchFamily="18" charset="0"/>
              </a:rPr>
              <a:t>Для кувырка прыжком характерно наличие фазы полета (безопорного положения). После взмаха руками вперед и толчка ногами следует фаза полета, заканчивающаяся приземлением на руки с последующим выполнением кувырка вперед.</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
          <p:cNvSpPr txBox="1">
            <a:spLocks noChangeArrowheads="1"/>
          </p:cNvSpPr>
          <p:nvPr/>
        </p:nvSpPr>
        <p:spPr bwMode="auto">
          <a:xfrm>
            <a:off x="1400175" y="204788"/>
            <a:ext cx="6319838" cy="1446212"/>
          </a:xfrm>
          <a:prstGeom prst="rect">
            <a:avLst/>
          </a:prstGeom>
          <a:noFill/>
          <a:ln w="9525">
            <a:noFill/>
            <a:miter lim="800000"/>
            <a:headEnd/>
            <a:tailEnd/>
          </a:ln>
        </p:spPr>
        <p:txBody>
          <a:bodyPr wrap="none">
            <a:spAutoFit/>
          </a:bodyPr>
          <a:lstStyle/>
          <a:p>
            <a:pPr algn="ctr"/>
            <a:r>
              <a:rPr lang="ru-RU" sz="4400" b="1">
                <a:solidFill>
                  <a:srgbClr val="C00000"/>
                </a:solidFill>
                <a:latin typeface="Georgia" pitchFamily="18" charset="0"/>
              </a:rPr>
              <a:t>Стойка на лопатках </a:t>
            </a:r>
          </a:p>
          <a:p>
            <a:pPr algn="ctr"/>
            <a:r>
              <a:rPr lang="ru-RU" sz="4400" b="1">
                <a:solidFill>
                  <a:srgbClr val="C00000"/>
                </a:solidFill>
                <a:latin typeface="Georgia" pitchFamily="18" charset="0"/>
              </a:rPr>
              <a:t>«березка»</a:t>
            </a:r>
          </a:p>
        </p:txBody>
      </p:sp>
      <p:pic>
        <p:nvPicPr>
          <p:cNvPr id="19458" name="Picture 2" descr="Похожее изображение"/>
          <p:cNvPicPr>
            <a:picLocks noChangeAspect="1" noChangeArrowheads="1"/>
          </p:cNvPicPr>
          <p:nvPr/>
        </p:nvPicPr>
        <p:blipFill>
          <a:blip r:embed="rId2"/>
          <a:srcRect l="2161" t="3816" r="1135" b="3816"/>
          <a:stretch>
            <a:fillRect/>
          </a:stretch>
        </p:blipFill>
        <p:spPr bwMode="auto">
          <a:xfrm>
            <a:off x="989013" y="1651000"/>
            <a:ext cx="6899275" cy="2498725"/>
          </a:xfrm>
          <a:prstGeom prst="rect">
            <a:avLst/>
          </a:prstGeom>
          <a:noFill/>
          <a:ln w="9525">
            <a:noFill/>
            <a:miter lim="800000"/>
            <a:headEnd/>
            <a:tailEnd/>
          </a:ln>
        </p:spPr>
      </p:pic>
      <p:sp>
        <p:nvSpPr>
          <p:cNvPr id="19459" name="Прямоугольник 4"/>
          <p:cNvSpPr>
            <a:spLocks noChangeArrowheads="1"/>
          </p:cNvSpPr>
          <p:nvPr/>
        </p:nvSpPr>
        <p:spPr bwMode="auto">
          <a:xfrm>
            <a:off x="681038" y="4327525"/>
            <a:ext cx="8037512" cy="522288"/>
          </a:xfrm>
          <a:prstGeom prst="rect">
            <a:avLst/>
          </a:prstGeom>
          <a:noFill/>
          <a:ln w="9525">
            <a:noFill/>
            <a:miter lim="800000"/>
            <a:headEnd/>
            <a:tailEnd/>
          </a:ln>
        </p:spPr>
        <p:txBody>
          <a:bodyPr>
            <a:spAutoFit/>
          </a:bodyPr>
          <a:lstStyle/>
          <a:p>
            <a:r>
              <a:rPr lang="ru-RU" sz="1400">
                <a:solidFill>
                  <a:srgbClr val="C00000"/>
                </a:solidFill>
                <a:latin typeface="Georgia" pitchFamily="18" charset="0"/>
              </a:rPr>
              <a:t>Стойка на лопатках – простое, но эффективное упражнение, выполнение которого прекрасно тренирует основные группы мышц организма.</a:t>
            </a:r>
          </a:p>
        </p:txBody>
      </p:sp>
      <p:sp>
        <p:nvSpPr>
          <p:cNvPr id="19460" name="Прямоугольник 5"/>
          <p:cNvSpPr>
            <a:spLocks noChangeArrowheads="1"/>
          </p:cNvSpPr>
          <p:nvPr/>
        </p:nvSpPr>
        <p:spPr bwMode="auto">
          <a:xfrm>
            <a:off x="574675" y="5011738"/>
            <a:ext cx="8462963" cy="1169987"/>
          </a:xfrm>
          <a:prstGeom prst="rect">
            <a:avLst/>
          </a:prstGeom>
          <a:noFill/>
          <a:ln w="9525">
            <a:noFill/>
            <a:miter lim="800000"/>
            <a:headEnd/>
            <a:tailEnd/>
          </a:ln>
        </p:spPr>
        <p:txBody>
          <a:bodyPr>
            <a:spAutoFit/>
          </a:bodyPr>
          <a:lstStyle/>
          <a:p>
            <a:r>
              <a:rPr lang="ru-RU" sz="1400">
                <a:solidFill>
                  <a:srgbClr val="C00000"/>
                </a:solidFill>
                <a:latin typeface="Georgia" pitchFamily="18" charset="0"/>
              </a:rPr>
              <a:t>- лечь спиной на коврик – руки расположены вдоль туловища, ладони на полу, ноги выпрямлены, колени и ступни соприкасаются друг с другом; </a:t>
            </a:r>
          </a:p>
          <a:p>
            <a:r>
              <a:rPr lang="ru-RU" sz="1400">
                <a:solidFill>
                  <a:srgbClr val="C00000"/>
                </a:solidFill>
                <a:latin typeface="Georgia" pitchFamily="18" charset="0"/>
              </a:rPr>
              <a:t>- максимально закинуть ноги за голову; </a:t>
            </a:r>
          </a:p>
          <a:p>
            <a:r>
              <a:rPr lang="ru-RU" sz="1400">
                <a:solidFill>
                  <a:srgbClr val="C00000"/>
                </a:solidFill>
                <a:latin typeface="Georgia" pitchFamily="18" charset="0"/>
              </a:rPr>
              <a:t>- руки согнуть в локтях, положить ладони на поясницу; </a:t>
            </a:r>
          </a:p>
          <a:p>
            <a:r>
              <a:rPr lang="ru-RU" sz="1400">
                <a:solidFill>
                  <a:srgbClr val="C00000"/>
                </a:solidFill>
                <a:latin typeface="Georgia" pitchFamily="18" charset="0"/>
              </a:rPr>
              <a:t>- выпрямить ноги вверх.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Картинки по запросу стойка на голове и руках"/>
          <p:cNvPicPr>
            <a:picLocks noChangeAspect="1" noChangeArrowheads="1"/>
          </p:cNvPicPr>
          <p:nvPr/>
        </p:nvPicPr>
        <p:blipFill>
          <a:blip r:embed="rId2"/>
          <a:srcRect b="9959"/>
          <a:stretch>
            <a:fillRect/>
          </a:stretch>
        </p:blipFill>
        <p:spPr bwMode="auto">
          <a:xfrm>
            <a:off x="1057275" y="1446213"/>
            <a:ext cx="7007225" cy="2503487"/>
          </a:xfrm>
          <a:prstGeom prst="rect">
            <a:avLst/>
          </a:prstGeom>
          <a:noFill/>
          <a:ln w="9525">
            <a:noFill/>
            <a:miter lim="800000"/>
            <a:headEnd/>
            <a:tailEnd/>
          </a:ln>
        </p:spPr>
      </p:pic>
      <p:sp>
        <p:nvSpPr>
          <p:cNvPr id="20482" name="TextBox 4"/>
          <p:cNvSpPr txBox="1">
            <a:spLocks noChangeArrowheads="1"/>
          </p:cNvSpPr>
          <p:nvPr/>
        </p:nvSpPr>
        <p:spPr bwMode="auto">
          <a:xfrm>
            <a:off x="1851025" y="204788"/>
            <a:ext cx="5419725" cy="768350"/>
          </a:xfrm>
          <a:prstGeom prst="rect">
            <a:avLst/>
          </a:prstGeom>
          <a:noFill/>
          <a:ln w="9525">
            <a:noFill/>
            <a:miter lim="800000"/>
            <a:headEnd/>
            <a:tailEnd/>
          </a:ln>
        </p:spPr>
        <p:txBody>
          <a:bodyPr wrap="none">
            <a:spAutoFit/>
          </a:bodyPr>
          <a:lstStyle/>
          <a:p>
            <a:pPr algn="ctr"/>
            <a:r>
              <a:rPr lang="ru-RU" sz="4400" b="1">
                <a:solidFill>
                  <a:srgbClr val="C00000"/>
                </a:solidFill>
                <a:latin typeface="Georgia" pitchFamily="18" charset="0"/>
              </a:rPr>
              <a:t>Стойка на голове</a:t>
            </a:r>
          </a:p>
        </p:txBody>
      </p:sp>
      <p:sp>
        <p:nvSpPr>
          <p:cNvPr id="20483" name="Прямоугольник 3"/>
          <p:cNvSpPr>
            <a:spLocks noChangeArrowheads="1"/>
          </p:cNvSpPr>
          <p:nvPr/>
        </p:nvSpPr>
        <p:spPr bwMode="auto">
          <a:xfrm>
            <a:off x="765175" y="4421188"/>
            <a:ext cx="7591425" cy="1384300"/>
          </a:xfrm>
          <a:prstGeom prst="rect">
            <a:avLst/>
          </a:prstGeom>
          <a:noFill/>
          <a:ln w="9525">
            <a:noFill/>
            <a:miter lim="800000"/>
            <a:headEnd/>
            <a:tailEnd/>
          </a:ln>
        </p:spPr>
        <p:txBody>
          <a:bodyPr>
            <a:spAutoFit/>
          </a:bodyPr>
          <a:lstStyle/>
          <a:p>
            <a:r>
              <a:rPr lang="ru-RU" sz="1400">
                <a:solidFill>
                  <a:srgbClr val="C00000"/>
                </a:solidFill>
                <a:latin typeface="Georgia" pitchFamily="18" charset="0"/>
              </a:rPr>
              <a:t>При выполнении стойки на голове руки должны быть- на ширине плеч, пальцы врозь. Кисти рук незначительно повернуты кнаружи (указательные пальцы параллельны друг другу). Голова располагается перед руками так, чтобы между точками опоры был равносторонний треугольник. Опираться следует верхней частью лба (голову назад не наклонять). Вес тела равномерно распределен на руках и голове. Туловище с ногами составляет почти прямую линию.</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2011363" y="204788"/>
            <a:ext cx="5097462" cy="768350"/>
          </a:xfrm>
          <a:prstGeom prst="rect">
            <a:avLst/>
          </a:prstGeom>
          <a:noFill/>
          <a:ln w="9525">
            <a:noFill/>
            <a:miter lim="800000"/>
            <a:headEnd/>
            <a:tailEnd/>
          </a:ln>
        </p:spPr>
        <p:txBody>
          <a:bodyPr wrap="none">
            <a:spAutoFit/>
          </a:bodyPr>
          <a:lstStyle/>
          <a:p>
            <a:pPr algn="ctr"/>
            <a:r>
              <a:rPr lang="ru-RU" sz="4400" b="1">
                <a:solidFill>
                  <a:srgbClr val="C00000"/>
                </a:solidFill>
                <a:latin typeface="Georgia" pitchFamily="18" charset="0"/>
              </a:rPr>
              <a:t>Стойка на руках</a:t>
            </a:r>
          </a:p>
        </p:txBody>
      </p:sp>
      <p:pic>
        <p:nvPicPr>
          <p:cNvPr id="21506" name="Picture 4" descr="Картинки по запросу стойка на руках у стены"/>
          <p:cNvPicPr>
            <a:picLocks noChangeAspect="1" noChangeArrowheads="1"/>
          </p:cNvPicPr>
          <p:nvPr/>
        </p:nvPicPr>
        <p:blipFill>
          <a:blip r:embed="rId2"/>
          <a:srcRect/>
          <a:stretch>
            <a:fillRect/>
          </a:stretch>
        </p:blipFill>
        <p:spPr bwMode="auto">
          <a:xfrm>
            <a:off x="1214438" y="973138"/>
            <a:ext cx="6691312" cy="2895600"/>
          </a:xfrm>
          <a:prstGeom prst="rect">
            <a:avLst/>
          </a:prstGeom>
          <a:noFill/>
          <a:ln w="9525">
            <a:noFill/>
            <a:miter lim="800000"/>
            <a:headEnd/>
            <a:tailEnd/>
          </a:ln>
        </p:spPr>
      </p:pic>
      <p:sp>
        <p:nvSpPr>
          <p:cNvPr id="21507" name="Прямоугольник 5"/>
          <p:cNvSpPr>
            <a:spLocks noChangeArrowheads="1"/>
          </p:cNvSpPr>
          <p:nvPr/>
        </p:nvSpPr>
        <p:spPr bwMode="auto">
          <a:xfrm>
            <a:off x="701675" y="4286250"/>
            <a:ext cx="8166100" cy="522288"/>
          </a:xfrm>
          <a:prstGeom prst="rect">
            <a:avLst/>
          </a:prstGeom>
          <a:noFill/>
          <a:ln w="9525">
            <a:noFill/>
            <a:miter lim="800000"/>
            <a:headEnd/>
            <a:tailEnd/>
          </a:ln>
        </p:spPr>
        <p:txBody>
          <a:bodyPr>
            <a:spAutoFit/>
          </a:bodyPr>
          <a:lstStyle/>
          <a:p>
            <a:r>
              <a:rPr lang="ru-RU" sz="1400">
                <a:solidFill>
                  <a:srgbClr val="C00000"/>
                </a:solidFill>
                <a:latin typeface="Georgia" pitchFamily="18" charset="0"/>
              </a:rPr>
              <a:t>Стойка на руках — это одно из лучших упражнений для развития силы, гибкости и чувства баланса.</a:t>
            </a:r>
          </a:p>
        </p:txBody>
      </p:sp>
      <p:sp>
        <p:nvSpPr>
          <p:cNvPr id="21508" name="Прямоугольник 6"/>
          <p:cNvSpPr>
            <a:spLocks noChangeArrowheads="1"/>
          </p:cNvSpPr>
          <p:nvPr/>
        </p:nvSpPr>
        <p:spPr bwMode="auto">
          <a:xfrm>
            <a:off x="701675" y="4932363"/>
            <a:ext cx="8166100" cy="1169987"/>
          </a:xfrm>
          <a:prstGeom prst="rect">
            <a:avLst/>
          </a:prstGeom>
          <a:noFill/>
          <a:ln w="9525">
            <a:noFill/>
            <a:miter lim="800000"/>
            <a:headEnd/>
            <a:tailEnd/>
          </a:ln>
        </p:spPr>
        <p:txBody>
          <a:bodyPr>
            <a:spAutoFit/>
          </a:bodyPr>
          <a:lstStyle/>
          <a:p>
            <a:pPr algn="just"/>
            <a:r>
              <a:rPr lang="ru-RU" sz="1400">
                <a:solidFill>
                  <a:srgbClr val="C00000"/>
                </a:solidFill>
                <a:latin typeface="Georgia" pitchFamily="18" charset="0"/>
              </a:rPr>
              <a:t>Стоя на маховой ноге, толчковую вперёд на носок, руки вверху ладонями вперёд, шагом сделать выпад, наклонить туловище вперёд, поставить прямые руки на пол на ширине плеч и махом одной, толчком другой выйти в стойку на руках. В стойке ноги соединены, смотреть на пол, немного наклонив голову назад. В стойке на руках максимально вытянуться вверх, сохраняя равновесие и прямое положение тела.</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849</Words>
  <Application>Microsoft Office PowerPoint</Application>
  <PresentationFormat>Экран (4:3)</PresentationFormat>
  <Paragraphs>82</Paragraphs>
  <Slides>18</Slides>
  <Notes>0</Notes>
  <HiddenSlides>0</HiddenSlides>
  <MMClips>0</MMClips>
  <ScaleCrop>false</ScaleCrop>
  <HeadingPairs>
    <vt:vector size="6" baseType="variant">
      <vt:variant>
        <vt:lpstr>Использованные шрифты</vt:lpstr>
      </vt:variant>
      <vt:variant>
        <vt:i4>4</vt:i4>
      </vt:variant>
      <vt:variant>
        <vt:lpstr>Шаблон оформления</vt:lpstr>
      </vt:variant>
      <vt:variant>
        <vt:i4>1</vt:i4>
      </vt:variant>
      <vt:variant>
        <vt:lpstr>Заголовки слайдов</vt:lpstr>
      </vt:variant>
      <vt:variant>
        <vt:i4>18</vt:i4>
      </vt:variant>
    </vt:vector>
  </HeadingPairs>
  <TitlesOfParts>
    <vt:vector size="23" baseType="lpstr">
      <vt:lpstr>Calibri</vt:lpstr>
      <vt:lpstr>Arial</vt:lpstr>
      <vt:lpstr>Calibri Light</vt:lpstr>
      <vt:lpstr>Georgia</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Александр</cp:lastModifiedBy>
  <cp:revision>26</cp:revision>
  <dcterms:created xsi:type="dcterms:W3CDTF">2016-12-05T20:14:28Z</dcterms:created>
  <dcterms:modified xsi:type="dcterms:W3CDTF">2018-03-25T03:51:34Z</dcterms:modified>
</cp:coreProperties>
</file>