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6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310CFF-B3FA-4E95-8D02-BC1FC4546816}" type="datetimeFigureOut">
              <a:rPr lang="ru-RU" smtClean="0"/>
              <a:pPr/>
              <a:t>25.06.2018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5214BE1-FBD1-44E1-AB44-0787934670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4214818"/>
            <a:ext cx="7854696" cy="1214446"/>
          </a:xfrm>
        </p:spPr>
        <p:txBody>
          <a:bodyPr/>
          <a:lstStyle/>
          <a:p>
            <a:pPr marR="0"/>
            <a:r>
              <a:rPr lang="ru-RU" dirty="0" smtClean="0"/>
              <a:t>Социальный педагог МОУ «ООШ№26»</a:t>
            </a:r>
            <a:endParaRPr lang="ru-RU" dirty="0" smtClean="0">
              <a:latin typeface="Arial" charset="0"/>
              <a:cs typeface="Arial" charset="0"/>
            </a:endParaRPr>
          </a:p>
          <a:p>
            <a:r>
              <a:rPr lang="ru-RU" dirty="0" smtClean="0"/>
              <a:t>Гюнтер Нина Юрьевна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6289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Профилактика </a:t>
            </a:r>
            <a:r>
              <a:rPr lang="ru-RU" dirty="0" smtClean="0"/>
              <a:t>и предупреждение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у  подростков </a:t>
            </a:r>
            <a:r>
              <a:rPr lang="ru-RU" dirty="0" err="1" smtClean="0"/>
              <a:t>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00174"/>
            <a:ext cx="8643998" cy="4824426"/>
          </a:xfrm>
        </p:spPr>
        <p:txBody>
          <a:bodyPr>
            <a:noAutofit/>
          </a:bodyPr>
          <a:lstStyle/>
          <a:p>
            <a:pPr lvl="0"/>
            <a:r>
              <a:rPr lang="ru-RU" sz="2000" dirty="0" smtClean="0"/>
              <a:t>Могут наблюдаться </a:t>
            </a:r>
            <a:r>
              <a:rPr lang="ru-RU" sz="2000" b="1" dirty="0" smtClean="0"/>
              <a:t>проблемы с осанкой, </a:t>
            </a:r>
            <a:r>
              <a:rPr lang="ru-RU" sz="2000" dirty="0" smtClean="0"/>
              <a:t>появляться</a:t>
            </a:r>
            <a:r>
              <a:rPr lang="ru-RU" sz="2000" b="1" dirty="0" smtClean="0"/>
              <a:t> головные боли</a:t>
            </a:r>
          </a:p>
          <a:p>
            <a:pPr lvl="0"/>
            <a:r>
              <a:rPr lang="ru-RU" sz="2000" dirty="0" smtClean="0"/>
              <a:t>Подростки </a:t>
            </a:r>
            <a:r>
              <a:rPr lang="ru-RU" sz="2000" b="1" dirty="0" smtClean="0"/>
              <a:t>перестают фантазировать, снижается способность создавать визуальные образы, наблюдается эмоциональная незрелость, безответственность</a:t>
            </a:r>
          </a:p>
          <a:p>
            <a:pPr lvl="0"/>
            <a:r>
              <a:rPr lang="ru-RU" sz="2000" dirty="0" smtClean="0"/>
              <a:t>Компьютерная зависимость </a:t>
            </a:r>
            <a:r>
              <a:rPr lang="ru-RU" sz="2000" b="1" dirty="0" smtClean="0"/>
              <a:t>формируется намного быстрее</a:t>
            </a:r>
            <a:r>
              <a:rPr lang="ru-RU" sz="2000" dirty="0" smtClean="0"/>
              <a:t>, чем любая другая традиционная зависимость: курение, наркотики, алкоголь, игра на деньги</a:t>
            </a:r>
          </a:p>
          <a:p>
            <a:pPr lvl="0"/>
            <a:r>
              <a:rPr lang="ru-RU" sz="2000" dirty="0" smtClean="0"/>
              <a:t>Часто подросток может </a:t>
            </a:r>
            <a:r>
              <a:rPr lang="ru-RU" sz="2000" b="1" dirty="0" smtClean="0"/>
              <a:t>пренебрегать своим внешним видом и личной гигиеной</a:t>
            </a:r>
            <a:r>
              <a:rPr lang="ru-RU" sz="2000" dirty="0" smtClean="0"/>
              <a:t>. </a:t>
            </a:r>
          </a:p>
          <a:p>
            <a:pPr lvl="0"/>
            <a:r>
              <a:rPr lang="ru-RU" sz="2000" dirty="0" smtClean="0"/>
              <a:t>Могут возникать </a:t>
            </a:r>
            <a:r>
              <a:rPr lang="ru-RU" sz="2000" b="1" dirty="0" smtClean="0"/>
              <a:t>депрессии,</a:t>
            </a:r>
            <a:r>
              <a:rPr lang="ru-RU" sz="2000" dirty="0" smtClean="0"/>
              <a:t> при долгом нахождении без компьютера. </a:t>
            </a:r>
          </a:p>
          <a:p>
            <a:pPr lvl="0"/>
            <a:r>
              <a:rPr lang="ru-RU" sz="2000" dirty="0" smtClean="0"/>
              <a:t>Дом и семья уходят на второй план. </a:t>
            </a:r>
          </a:p>
          <a:p>
            <a:pPr lvl="0"/>
            <a:r>
              <a:rPr lang="ru-RU" sz="2000" dirty="0" smtClean="0"/>
              <a:t>Могут наблюдаться </a:t>
            </a:r>
            <a:r>
              <a:rPr lang="ru-RU" sz="2000" b="1" dirty="0" smtClean="0"/>
              <a:t>проблемы с учебой</a:t>
            </a:r>
            <a:endParaRPr lang="ru-RU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Опасности компьютерной 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Использование компьютера причиняет ущерб физическому, психологическому, межличностному и семейному статусу; </a:t>
            </a:r>
          </a:p>
          <a:p>
            <a:r>
              <a:rPr lang="ru-RU" dirty="0" smtClean="0"/>
              <a:t>злоупотребление Интернетом ведет к социальной изоляции, увеличивающейся депрессии, неудачам в учебе. </a:t>
            </a:r>
          </a:p>
          <a:p>
            <a:r>
              <a:rPr lang="ru-RU" dirty="0" smtClean="0"/>
              <a:t>И все-таки самое главное последствие интернет-зависимости – ассоциальность. То есть, вам уже незачем встречаться с друзьями, если можно поговорить с ними по скайпу, незачем куда-то звонить, если можно отправить e-mail, незачем ходить в магазин, если можно заказать через интернет. Чем больше вы сидите в интернете, тем быстрее теряете навыки реального общения, а значит, сложнее сходитесь с незнакомыми людьми. 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Последствия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Интернете есть Служба Анонимной Помощи пользователям, предлагающая психологическую поддержку он-лайн  и “Виртуальная психологическая служба”. </a:t>
            </a:r>
          </a:p>
          <a:p>
            <a:r>
              <a:rPr lang="ru-RU" dirty="0" smtClean="0"/>
              <a:t>Большинство специалистов рекомендуют очную индивидуальную или групповую психотерапии. </a:t>
            </a:r>
          </a:p>
          <a:p>
            <a:r>
              <a:rPr lang="ru-RU" dirty="0" smtClean="0"/>
              <a:t>Если ребенок отказывается идти к психологу за помощью (а именно так обычно и бывает), родители сами должны обратиться к специалистам за консультацией. </a:t>
            </a:r>
          </a:p>
          <a:p>
            <a:pPr>
              <a:buNone/>
            </a:pPr>
            <a:r>
              <a:rPr lang="ru-RU" dirty="0" smtClean="0"/>
              <a:t>             Семья – это одно целое. Зависимость кого-то из ее членов неизбежно отражается на всех остальных. И в то же время, начав изменять себя, вы можете помочь своему ребенку вернуться к нормальной жизни.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Терапия 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Личный пример родителей, если вы разрешаете играть подростку некоторое время в день, то вы и сами не должны просиживать у компьютера больше времени.</a:t>
            </a:r>
          </a:p>
          <a:p>
            <a:pPr lvl="0"/>
            <a:r>
              <a:rPr lang="ru-RU" dirty="0" smtClean="0"/>
              <a:t>Список совместных дел, игр, развивающих уличных состязаний. Все должно быть спланировано, чтобы не оставалось свободной минуты.</a:t>
            </a:r>
          </a:p>
          <a:p>
            <a:r>
              <a:rPr lang="ru-RU" dirty="0" smtClean="0"/>
              <a:t>Лечение «красотой» реальности: познать мир, музеи, театры, парки, путешествия, общение с интересными собеседниками.</a:t>
            </a:r>
          </a:p>
          <a:p>
            <a:pPr lvl="0"/>
            <a:r>
              <a:rPr lang="ru-RU" dirty="0" smtClean="0"/>
              <a:t>Использовать компьютер как награду, для эффективного воспитания, в качестве поощрения.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Профилактика зависимости от компьютерных игр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Важно четко контролировать те игры, в которые играет подросток. Вы должны знать что это за игра и отслеживать любые отклонения в поведении подростка после того, как он поиграл в игру. Могут наблюдаться раздражительность, возбужденность, бессонница. Все это указывает на то, что либо было превышено время игры, либо игра не подходит подростку.</a:t>
            </a:r>
          </a:p>
          <a:p>
            <a:pPr lvl="0"/>
            <a:r>
              <a:rPr lang="ru-RU" dirty="0" smtClean="0"/>
              <a:t>Отдавать предпочтение развивающим играм и сайтам. Обсуждать с подростком те игры, в которые ему было бы по вашему мнение полезнее играть.</a:t>
            </a:r>
          </a:p>
          <a:p>
            <a:pPr lvl="0"/>
            <a:r>
              <a:rPr lang="ru-RU" dirty="0" smtClean="0"/>
              <a:t>Установка специальных сетевых фильтров и специализированного ПО, позволяющего контролировать и лимитировать общение  подростка с компьютером.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Профилактика зависимости от компьютерных игр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Резко отнимать или запрещать компьютерные игры подростку, который уже втянулся — нельзя.</a:t>
            </a:r>
          </a:p>
          <a:p>
            <a:pPr lvl="0"/>
            <a:r>
              <a:rPr lang="ru-RU" dirty="0" smtClean="0"/>
              <a:t>Делать это стоит последовательно, лучше подготовиться вместе с психологом.</a:t>
            </a:r>
          </a:p>
          <a:p>
            <a:pPr lvl="0"/>
            <a:r>
              <a:rPr lang="ru-RU" dirty="0" smtClean="0"/>
              <a:t>Можно пройти различные тесты в интернете, чтобы оценить компьютерную зависимость вашего ребенка и вас самих.</a:t>
            </a:r>
          </a:p>
          <a:p>
            <a:pPr lvl="0"/>
            <a:r>
              <a:rPr lang="ru-RU" dirty="0" smtClean="0"/>
              <a:t>Психологи склонны утверждать, что любая компьютерная зависимость носит временный характер. Но стоит ли ждать этого «насыщения».</a:t>
            </a:r>
          </a:p>
          <a:p>
            <a:pPr lvl="0"/>
            <a:r>
              <a:rPr lang="ru-RU" dirty="0" smtClean="0"/>
              <a:t>Не все игры плохо влияют на психику, некоторые способствуют развитию познавательных и моральных качеств. Тут решающее значение приобретает то, какие игры выбираются.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Важно знать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Проанализируйте вашу собственную систему ценностей в отношении воспитания детей. Способствует ли она реализации личности в обществе?</a:t>
            </a:r>
          </a:p>
          <a:p>
            <a:pPr lvl="0"/>
            <a:r>
              <a:rPr lang="ru-RU" dirty="0" smtClean="0"/>
              <a:t>Будьте честными. Все подростки весьма чувствительны ко лжи.</a:t>
            </a:r>
          </a:p>
          <a:p>
            <a:pPr lvl="0"/>
            <a:r>
              <a:rPr lang="ru-RU" dirty="0" smtClean="0"/>
              <a:t>Оценивайте уровень развития подростка.</a:t>
            </a:r>
          </a:p>
          <a:p>
            <a:pPr lvl="0"/>
            <a:r>
              <a:rPr lang="ru-RU" dirty="0" smtClean="0"/>
              <a:t>Избегайте длинных объяснений или бесед.</a:t>
            </a:r>
          </a:p>
          <a:p>
            <a:pPr lvl="0"/>
            <a:r>
              <a:rPr lang="ru-RU" dirty="0" smtClean="0"/>
              <a:t>Старайтесь вовремя уловить изменения в подростке. Они могут выражаться в неординарных вопросах или в поведении и являться признаком одаренности.</a:t>
            </a:r>
          </a:p>
          <a:p>
            <a:pPr lvl="0"/>
            <a:r>
              <a:rPr lang="ru-RU" dirty="0" smtClean="0"/>
              <a:t>Уважайте в ребенке индивидуальность. Не стремитесь проецировать на него собственные интересы и увлечения. 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r>
              <a:rPr lang="ru-RU" b="1" dirty="0" smtClean="0"/>
              <a:t>СОВЕТЫ РОДИТЕЛЯМ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6535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уверенность, базирующуюся на собственном сознании самооценки;</a:t>
            </a:r>
          </a:p>
          <a:p>
            <a:pPr lvl="0"/>
            <a:r>
              <a:rPr lang="ru-RU" dirty="0" smtClean="0"/>
              <a:t>понимание достоинств и недостатков в себе самом и окружающих;</a:t>
            </a:r>
          </a:p>
          <a:p>
            <a:pPr lvl="0"/>
            <a:r>
              <a:rPr lang="ru-RU" dirty="0" smtClean="0"/>
              <a:t>интеллектуальную любознательность и готовность к исследовательскому риску;</a:t>
            </a:r>
          </a:p>
          <a:p>
            <a:pPr lvl="0"/>
            <a:r>
              <a:rPr lang="ru-RU" dirty="0" smtClean="0"/>
              <a:t>уважение к доброте, честности, дружелюбию, сопереживанию, терпению, душевному мужеству;</a:t>
            </a:r>
          </a:p>
          <a:p>
            <a:pPr lvl="0"/>
            <a:r>
              <a:rPr lang="ru-RU" dirty="0" smtClean="0"/>
              <a:t>привычку опираться на собственные силы и готовность нести ответственность за свои поступки;</a:t>
            </a:r>
          </a:p>
          <a:p>
            <a:pPr lvl="0"/>
            <a:r>
              <a:rPr lang="ru-RU" dirty="0" smtClean="0"/>
              <a:t>умение находить общий язык и радость в общении с людьми всех возрастов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Развивайте в своих детях следующие качества: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43248"/>
            <a:ext cx="8229600" cy="318135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Мы стараемся контролировать, чем питается ребёнок. </a:t>
            </a:r>
          </a:p>
          <a:p>
            <a:pPr algn="r">
              <a:buNone/>
            </a:pPr>
            <a:r>
              <a:rPr lang="ru-RU" sz="3600" dirty="0" smtClean="0"/>
              <a:t>    Так же возникает необходимость посильного контроля за получаемой ребёнком информацией.</a:t>
            </a:r>
            <a:endParaRPr lang="ru-RU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81838"/>
          </a:xfrm>
        </p:spPr>
        <p:txBody>
          <a:bodyPr>
            <a:normAutofit/>
          </a:bodyPr>
          <a:lstStyle/>
          <a:p>
            <a:r>
              <a:rPr lang="ru-RU" i="1" dirty="0" smtClean="0"/>
              <a:t>Информация – пища для мозга</a:t>
            </a:r>
            <a:endParaRPr lang="ru-RU" i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571612"/>
            <a:ext cx="7772400" cy="3286148"/>
          </a:xfrm>
        </p:spPr>
        <p:txBody>
          <a:bodyPr>
            <a:normAutofit/>
          </a:bodyPr>
          <a:lstStyle/>
          <a:p>
            <a:pPr algn="ctr"/>
            <a:r>
              <a:rPr lang="ru-RU" sz="4800" i="1" dirty="0" smtClean="0">
                <a:solidFill>
                  <a:schemeClr val="tx1"/>
                </a:solidFill>
              </a:rPr>
              <a:t>Уважаемые родители!</a:t>
            </a:r>
            <a:br>
              <a:rPr lang="ru-RU" sz="4800" i="1" dirty="0" smtClean="0">
                <a:solidFill>
                  <a:schemeClr val="tx1"/>
                </a:solidFill>
              </a:rPr>
            </a:br>
            <a:r>
              <a:rPr lang="ru-RU" sz="4800" i="1" dirty="0" smtClean="0">
                <a:solidFill>
                  <a:schemeClr val="tx1"/>
                </a:solidFill>
              </a:rPr>
              <a:t>Ваша любовь и поддержка - самая важная помощь ребёнку!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5786" y="5348288"/>
            <a:ext cx="7772400" cy="81701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r>
              <a:rPr lang="ru-RU" b="1" dirty="0" smtClean="0"/>
              <a:t>"Интернет-зависимость"</a:t>
            </a:r>
            <a:r>
              <a:rPr lang="ru-RU" dirty="0" smtClean="0"/>
              <a:t> - это широкий термин, обозначающий большое количество проблем поведения и контроля над влечениями.</a:t>
            </a:r>
          </a:p>
          <a:p>
            <a:r>
              <a:rPr lang="ru-RU" dirty="0" smtClean="0"/>
              <a:t>Компьютерная зависимость у подростков проявляется так же, как и любой другой вид зависимости (наркомания, алкоголизм, игромания и т.д.) и избавиться от нее бывает так же трудно.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Термин «интернет-зависимость»  предложил доктор Айвен Голдберг  в 1996 году.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Компьютерная зависимость - навязчивая игра в компьютерные игры (стрелялки – Doom, Quake, Unreal и др., стратегии типа Star Craft, квесты). </a:t>
            </a:r>
          </a:p>
          <a:p>
            <a:r>
              <a:rPr lang="ru-RU" dirty="0" smtClean="0"/>
              <a:t>Пристрастие к виртуальным знакомствам - избыточность знакомых и друзей в Сети. </a:t>
            </a:r>
          </a:p>
          <a:p>
            <a:r>
              <a:rPr lang="ru-RU" dirty="0" smtClean="0"/>
              <a:t>Навязчивая потребность в Сети - игра в онлайновые азартные игры, постоянные покупки или участия в аукционах.</a:t>
            </a:r>
          </a:p>
          <a:p>
            <a:r>
              <a:rPr lang="ru-RU" dirty="0" smtClean="0"/>
              <a:t>Информационная перегрузка (навязчивый web-серфинг) - бесконечные путешествия по Сети, поиск информации по базам данных и поисковым сайтам.</a:t>
            </a:r>
          </a:p>
          <a:p>
            <a:r>
              <a:rPr lang="ru-RU" dirty="0" smtClean="0"/>
              <a:t>Киберсексуальная зависимость – непреодолимое влечение к посещению порносайтов и занятию киберсексом.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/>
          </a:bodyPr>
          <a:lstStyle/>
          <a:p>
            <a:r>
              <a:rPr lang="ru-RU" dirty="0" smtClean="0"/>
              <a:t>Типы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Увеличение количества времени, проводимого за компьютером.</a:t>
            </a:r>
          </a:p>
          <a:p>
            <a:r>
              <a:rPr lang="ru-RU" dirty="0" smtClean="0"/>
              <a:t>Хорошее самочувствие или эйфория за компьютером.</a:t>
            </a:r>
          </a:p>
          <a:p>
            <a:r>
              <a:rPr lang="ru-RU" dirty="0" smtClean="0"/>
              <a:t>Невозможность остановиться. </a:t>
            </a:r>
          </a:p>
          <a:p>
            <a:r>
              <a:rPr lang="ru-RU" dirty="0" smtClean="0"/>
              <a:t>Пренебрежение семьей и друзьями.</a:t>
            </a:r>
          </a:p>
          <a:p>
            <a:r>
              <a:rPr lang="ru-RU" dirty="0" smtClean="0"/>
              <a:t>Ощущения пустоты, депрессии, раздражения не за компьютером.</a:t>
            </a:r>
          </a:p>
          <a:p>
            <a:r>
              <a:rPr lang="ru-RU" dirty="0" smtClean="0"/>
              <a:t>Ложь работодателям или членам семьи о своей деятельности.</a:t>
            </a:r>
          </a:p>
          <a:p>
            <a:r>
              <a:rPr lang="ru-RU" dirty="0" smtClean="0"/>
              <a:t>Проблемы с работой или учебой.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Психологические симптомы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Сухость в глазах.</a:t>
            </a:r>
          </a:p>
          <a:p>
            <a:r>
              <a:rPr lang="ru-RU" dirty="0" smtClean="0"/>
              <a:t>Головные боли по типу мигрени.</a:t>
            </a:r>
          </a:p>
          <a:p>
            <a:r>
              <a:rPr lang="ru-RU" dirty="0" smtClean="0"/>
              <a:t>Боли в спине.</a:t>
            </a:r>
          </a:p>
          <a:p>
            <a:r>
              <a:rPr lang="ru-RU" dirty="0" smtClean="0"/>
              <a:t>Нерегулярное питание, пропуск приёмов пищи.</a:t>
            </a:r>
          </a:p>
          <a:p>
            <a:r>
              <a:rPr lang="ru-RU" dirty="0" smtClean="0"/>
              <a:t>Пренебрежение личной гигиеной.</a:t>
            </a:r>
          </a:p>
          <a:p>
            <a:r>
              <a:rPr lang="ru-RU" dirty="0" smtClean="0"/>
              <a:t>Расстройства сна, изменение режима сна.</a:t>
            </a:r>
          </a:p>
          <a:p>
            <a:r>
              <a:rPr lang="ru-RU" dirty="0" smtClean="0"/>
              <a:t>Синдром карпального канала (туннельное поражение нервных стволов руки, связанное с длительным перенапряжением мышц).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Физические симптомы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недостаток общения со сверстниками и значимыми для подростка людьми;</a:t>
            </a:r>
          </a:p>
          <a:p>
            <a:pPr lvl="0"/>
            <a:r>
              <a:rPr lang="ru-RU" dirty="0" smtClean="0"/>
              <a:t>недостаток внимания со стороны родителей;</a:t>
            </a:r>
          </a:p>
          <a:p>
            <a:pPr lvl="0"/>
            <a:r>
              <a:rPr lang="ru-RU" dirty="0" smtClean="0"/>
              <a:t>неуверенность в себе и своих силах, застенчивость, комплексы и трудности в общении;</a:t>
            </a:r>
          </a:p>
          <a:p>
            <a:pPr lvl="0"/>
            <a:r>
              <a:rPr lang="ru-RU" dirty="0" smtClean="0"/>
              <a:t>склонность подростков к быстрому «впитыванию» всего нового, интересного;</a:t>
            </a:r>
          </a:p>
          <a:p>
            <a:pPr lvl="0"/>
            <a:r>
              <a:rPr lang="ru-RU" dirty="0" smtClean="0"/>
              <a:t>желание подростка быть «как все» его сверстники, следовать за их увлечениями, не отставать;</a:t>
            </a:r>
          </a:p>
          <a:p>
            <a:pPr lvl="0"/>
            <a:r>
              <a:rPr lang="ru-RU" dirty="0" smtClean="0"/>
              <a:t>отсутствие у подростка увлечений или хобби, любых других привязанностей, не связанных с компьютером.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Основными причинами компьютерной 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538542"/>
          </a:xfrm>
        </p:spPr>
        <p:txBody>
          <a:bodyPr>
            <a:normAutofit/>
          </a:bodyPr>
          <a:lstStyle/>
          <a:p>
            <a:r>
              <a:rPr lang="ru-RU" dirty="0" smtClean="0"/>
              <a:t>Доступность информации, интерактивных зон.</a:t>
            </a:r>
          </a:p>
          <a:p>
            <a:r>
              <a:rPr lang="ru-RU" dirty="0" smtClean="0"/>
              <a:t>Персональный контроль и анонимность передаваемой информации. </a:t>
            </a:r>
          </a:p>
          <a:p>
            <a:r>
              <a:rPr lang="ru-RU" dirty="0" smtClean="0"/>
              <a:t>Внутренние чувства, которые на подсознательном уровне устанавливают больший уровень доверия к общению в он-лайн. 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8190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Влечение к Интернету развивается благодаря трем главным факторам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чрезмерное, ничем не мотивированное злоупотребление временем работы в сети, не связанное с профессиональной, научной или иной созидательной деятельностью;</a:t>
            </a:r>
          </a:p>
          <a:p>
            <a:pPr lvl="0"/>
            <a:r>
              <a:rPr lang="ru-RU" dirty="0" smtClean="0"/>
              <a:t>использование Интернета как преобладающего средства общения;</a:t>
            </a:r>
          </a:p>
          <a:p>
            <a:pPr lvl="0"/>
            <a:r>
              <a:rPr lang="ru-RU" dirty="0" smtClean="0"/>
              <a:t>создание и эксплуатация виртуальных образов, крайне далёких от реальных характеристик;</a:t>
            </a:r>
          </a:p>
          <a:p>
            <a:pPr lvl="0"/>
            <a:r>
              <a:rPr lang="ru-RU" dirty="0" smtClean="0"/>
              <a:t>влечение к Интернет-играм и создание вредоносных программ (без какой-либо цели);</a:t>
            </a:r>
          </a:p>
          <a:p>
            <a:pPr lvl="0"/>
            <a:r>
              <a:rPr lang="ru-RU" dirty="0" smtClean="0"/>
              <a:t>субъективно воспринимаемая невозможность обходиться  без работы в сети</a:t>
            </a:r>
          </a:p>
          <a:p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признаки Интернет-зависимости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543956" cy="4538674"/>
          </a:xfrm>
        </p:spPr>
        <p:txBody>
          <a:bodyPr>
            <a:noAutofit/>
          </a:bodyPr>
          <a:lstStyle/>
          <a:p>
            <a:pPr lvl="0"/>
            <a:r>
              <a:rPr lang="ru-RU" sz="1800" dirty="0" smtClean="0"/>
              <a:t>Компьютер становится мощным стимулом и </a:t>
            </a:r>
            <a:r>
              <a:rPr lang="ru-RU" sz="1800" b="1" dirty="0" smtClean="0"/>
              <a:t>главным объектом для общения</a:t>
            </a:r>
          </a:p>
          <a:p>
            <a:pPr lvl="0"/>
            <a:r>
              <a:rPr lang="ru-RU" sz="1800" dirty="0" smtClean="0"/>
              <a:t>На первых порах компьютер может компенсировать подростку дефицит общения, затем это </a:t>
            </a:r>
            <a:r>
              <a:rPr lang="ru-RU" sz="1800" b="1" dirty="0" smtClean="0"/>
              <a:t>общение может стать не нужным вовсе</a:t>
            </a:r>
          </a:p>
          <a:p>
            <a:pPr lvl="0"/>
            <a:r>
              <a:rPr lang="ru-RU" sz="1800" dirty="0" smtClean="0"/>
              <a:t>В процессе игр или нахождения в интернете подросток </a:t>
            </a:r>
            <a:r>
              <a:rPr lang="ru-RU" sz="1800" b="1" dirty="0" smtClean="0"/>
              <a:t>теряет контроль за временем</a:t>
            </a:r>
          </a:p>
          <a:p>
            <a:pPr lvl="0"/>
            <a:r>
              <a:rPr lang="ru-RU" sz="1800" dirty="0" smtClean="0"/>
              <a:t>Подросток может </a:t>
            </a:r>
            <a:r>
              <a:rPr lang="ru-RU" sz="1800" b="1" dirty="0" smtClean="0"/>
              <a:t>проявлять агрессию</a:t>
            </a:r>
            <a:r>
              <a:rPr lang="ru-RU" sz="1800" dirty="0" smtClean="0"/>
              <a:t>, в случае лишения его доступа к компьютерным играм</a:t>
            </a:r>
          </a:p>
          <a:p>
            <a:pPr lvl="0"/>
            <a:r>
              <a:rPr lang="ru-RU" sz="1800" dirty="0" smtClean="0"/>
              <a:t>Вседозволенность и простота достижения цели в играх может повлиять на уверенность, что и </a:t>
            </a:r>
            <a:r>
              <a:rPr lang="ru-RU" sz="1800" b="1" dirty="0" smtClean="0"/>
              <a:t>в реальной жизни все так же просто и можно «заново начать» игру</a:t>
            </a:r>
          </a:p>
          <a:p>
            <a:pPr lvl="0"/>
            <a:r>
              <a:rPr lang="ru-RU" sz="1800" dirty="0" smtClean="0"/>
              <a:t>Из-за пренебрежительного отношения к еде может возникать </a:t>
            </a:r>
            <a:r>
              <a:rPr lang="ru-RU" sz="1800" b="1" dirty="0" smtClean="0"/>
              <a:t>недостаточность витаминов и минералов</a:t>
            </a:r>
          </a:p>
          <a:p>
            <a:pPr lvl="0"/>
            <a:r>
              <a:rPr lang="ru-RU" sz="1800" dirty="0" smtClean="0"/>
              <a:t>Многочасовое непрерывное нахождение перед монитором может вызвать </a:t>
            </a:r>
            <a:r>
              <a:rPr lang="ru-RU" sz="1800" b="1" dirty="0" smtClean="0"/>
              <a:t>нарушение зрения, снижение иммунитета, усталость, бессонницу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Опасности компьютерной зависимости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268</TotalTime>
  <Words>1293</Words>
  <Application>Microsoft Office PowerPoint</Application>
  <PresentationFormat>Экран (4:3)</PresentationFormat>
  <Paragraphs>103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Бумажная</vt:lpstr>
      <vt:lpstr>Профилактика и предупреждение у  подростков интернет-зависимости</vt:lpstr>
      <vt:lpstr>Термин «интернет-зависимость»  предложил доктор Айвен Голдберг  в 1996 году.</vt:lpstr>
      <vt:lpstr>Типы интернет-зависимости</vt:lpstr>
      <vt:lpstr>Психологические симптомы интернет-зависимости</vt:lpstr>
      <vt:lpstr>Физические симптомы интернет-зависимости</vt:lpstr>
      <vt:lpstr>Основными причинами компьютерной зависимости</vt:lpstr>
      <vt:lpstr>Влечение к Интернету развивается благодаря трем главным факторам</vt:lpstr>
      <vt:lpstr>Основные признаки Интернет-зависимости</vt:lpstr>
      <vt:lpstr>Опасности компьютерной зависимости</vt:lpstr>
      <vt:lpstr>Опасности компьютерной зависимости</vt:lpstr>
      <vt:lpstr>Последствия Интернет-зависимости</vt:lpstr>
      <vt:lpstr>Терапия  интернет-зависимости</vt:lpstr>
      <vt:lpstr>Профилактика зависимости от компьютерных игр</vt:lpstr>
      <vt:lpstr>Профилактика зависимости от компьютерных игр</vt:lpstr>
      <vt:lpstr>Важно знать</vt:lpstr>
      <vt:lpstr>СОВЕТЫ РОДИТЕЛЯМ</vt:lpstr>
      <vt:lpstr>Развивайте в своих детях следующие качества:</vt:lpstr>
      <vt:lpstr>Информация – пища для мозга</vt:lpstr>
      <vt:lpstr>Уважаемые родители! Ваша любовь и поддержка - самая важная помощь ребёнку!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 интернет-зависимости у подростков</dc:title>
  <dc:creator>Андрей</dc:creator>
  <cp:lastModifiedBy>сергей</cp:lastModifiedBy>
  <cp:revision>12</cp:revision>
  <dcterms:created xsi:type="dcterms:W3CDTF">2014-01-16T20:49:47Z</dcterms:created>
  <dcterms:modified xsi:type="dcterms:W3CDTF">2018-06-25T18:12:22Z</dcterms:modified>
</cp:coreProperties>
</file>