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76672"/>
            <a:ext cx="3886200" cy="338437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Путешествие по страницам «Детского альбома» П.И. Чайковского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healthcentral.com/sites/www.healthcentral.com/files/GettyImages_92823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09213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s2.dropdoc.ru/store/data/001198409_1-ffef07b6b89cb2eb5e5cef71a9d60c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мазурка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dance.goldenforests.ru/ball11s/img/per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096000" cy="625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Итальянская песенка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img-s3.onedio.com/id-57b6e565a8bed3f80f6f7c62/rev-0/raw/s-431c90ed8a3d6a9d2824a983d06ce405596f05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51614" cy="386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менестрели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uzzleit.ru/files/puzzles/7/6903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375063" cy="4774779"/>
          </a:xfrm>
          <a:prstGeom prst="rect">
            <a:avLst/>
          </a:prstGeom>
          <a:noFill/>
        </p:spPr>
      </p:pic>
      <p:pic>
        <p:nvPicPr>
          <p:cNvPr id="39940" name="Picture 4" descr="http://www.cross-roads.ru/dress-history/photo/year/martini1312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419600" cy="625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лютня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http://4.bp.blogspot.com/-Jp57AXhYols/VIZ_cHdFzZI/AAAAAAAARAs/LezR9n_RvAU/s1600/1624_%D0%9B%D1%8E%D1%82%D0%BD%D0%B8%D1%81%D1%82%2B(A%2BMan%2Bplaying%2Ba%2BLute)_100.5%2Bx%2B78.7_%D1%85.%2C%D0%BC._%D0%9B%D0%BE%D0%BD%D0%B4%D0%BE%D0%BD%2C%2B%D0%9D%D0%B0%D1%86%D0%B8%D0%BE%D0%BD%D0%B0%D0%BB%D1%8C%D0%BD%D0%B0%D1%8F%2B%D0%B3%D0%B0%D0%BB%D0%B5%D1%80%D0%B5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607818" cy="5889761"/>
          </a:xfrm>
          <a:prstGeom prst="rect">
            <a:avLst/>
          </a:prstGeom>
          <a:noFill/>
        </p:spPr>
      </p:pic>
      <p:pic>
        <p:nvPicPr>
          <p:cNvPr id="41990" name="Picture 6" descr="http://s017.radikal.ru/i417/1202/2c/926d2a9dfa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711" y="548680"/>
            <a:ext cx="4426289" cy="484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Неаполитанская песенка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i31.fastpic.ru/big/2012/0126/64/6de7b9d7853eaecbffaf63b68ec5a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389072" cy="4414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Баба яга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gudi1991.ru/Novosti/albom/imgtmk2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36296" cy="507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Сладкая грёза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qiqru.org/media/npict/1103/original/krasochnoe_tvorchestvo_ukrainskoy_xudozhnitsy_viktorii_tseluyko_953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3581400"/>
          </a:xfrm>
          <a:prstGeom prst="rect">
            <a:avLst/>
          </a:prstGeom>
          <a:noFill/>
        </p:spPr>
      </p:pic>
      <p:pic>
        <p:nvPicPr>
          <p:cNvPr id="46084" name="Picture 4" descr="http://www.free-hdwallpapers.com/wallpapers/abstract/166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3989"/>
            <a:ext cx="4578680" cy="3434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Шарманщик поёт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d2mpxrrcad19ou.cloudfront.net/item_images/156611/3787393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17007" cy="5328104"/>
          </a:xfrm>
          <a:prstGeom prst="rect">
            <a:avLst/>
          </a:prstGeom>
          <a:noFill/>
        </p:spPr>
      </p:pic>
      <p:pic>
        <p:nvPicPr>
          <p:cNvPr id="47108" name="Picture 4" descr="http://cp12.nevsepic.com.ua/71/1352762061-1715-1716---watteau--la-marmotte-ou-le-savoyard--huile-sur-toile---40x325-cm--st-petersbourg-museum-of-the-herm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43494" cy="484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 церкви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www.ihtus.ru/012016/st1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56476" cy="3262611"/>
          </a:xfrm>
          <a:prstGeom prst="rect">
            <a:avLst/>
          </a:prstGeom>
          <a:noFill/>
        </p:spPr>
      </p:pic>
      <p:pic>
        <p:nvPicPr>
          <p:cNvPr id="48132" name="Picture 4" descr="http://ic.pics.livejournal.com/tanjand/44781189/3989701/398970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2529902" cy="3838675"/>
          </a:xfrm>
          <a:prstGeom prst="rect">
            <a:avLst/>
          </a:prstGeom>
          <a:noFill/>
        </p:spPr>
      </p:pic>
      <p:pic>
        <p:nvPicPr>
          <p:cNvPr id="48134" name="Picture 6" descr="http://firetracks.ru/uploads/images/gurchenko_ludmila_minus_molitva_p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430" y="0"/>
            <a:ext cx="2883570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332656"/>
            <a:ext cx="5194920" cy="569972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/>
              <a:t>Цикл фортепианных пьес </a:t>
            </a:r>
            <a:r>
              <a:rPr lang="ru-RU" sz="2800" b="1" dirty="0" smtClean="0"/>
              <a:t>«Детский альбом»</a:t>
            </a:r>
            <a:r>
              <a:rPr lang="ru-RU" sz="2800" dirty="0" smtClean="0"/>
              <a:t>, соч. 89, написан П.И.Чайковским в мае 1878г., посвящен любимому племяннику </a:t>
            </a:r>
            <a:r>
              <a:rPr lang="ru-RU" sz="2800" b="1" dirty="0" smtClean="0"/>
              <a:t>Володе Давыдову</a:t>
            </a:r>
            <a:r>
              <a:rPr lang="ru-RU" sz="2800" dirty="0" smtClean="0"/>
              <a:t>.</a:t>
            </a:r>
          </a:p>
          <a:p>
            <a:pPr>
              <a:lnSpc>
                <a:spcPct val="125000"/>
              </a:lnSpc>
            </a:pPr>
            <a:r>
              <a:rPr lang="ru-RU" sz="2800" dirty="0" smtClean="0"/>
              <a:t>На титульном листе первого издания полное название цикла: «Детский альбом. Сборник легких пьесок для детей (подражание Шуману). Сочинение П.Чайковского».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84168" y="4509120"/>
            <a:ext cx="2831232" cy="9010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 descr="http://froland.ru/lyceum/muslit/img/man3/chay_da_1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2267744" cy="3365039"/>
          </a:xfrm>
          <a:prstGeom prst="rect">
            <a:avLst/>
          </a:prstGeom>
          <a:noFill/>
        </p:spPr>
      </p:pic>
      <p:pic>
        <p:nvPicPr>
          <p:cNvPr id="14340" name="Picture 4" descr="http://obeleya.ru/attachments/Slider/1d7e85f7-4216-c416-1d92-615bd4fb3323/0a0c3c6f50bd3b190504c086c0a969a1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237172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20680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ru-RU" sz="2700" dirty="0" smtClean="0"/>
              <a:t>Сочинение «Детского альбома» – </a:t>
            </a:r>
            <a:r>
              <a:rPr lang="ru-RU" sz="2700" b="1" dirty="0" smtClean="0"/>
              <a:t>первое</a:t>
            </a:r>
            <a:r>
              <a:rPr lang="ru-RU" sz="2700" dirty="0" smtClean="0"/>
              <a:t> обращение композитора к </a:t>
            </a:r>
            <a:r>
              <a:rPr lang="ru-RU" sz="2700" b="1" dirty="0" smtClean="0"/>
              <a:t>детской теме</a:t>
            </a:r>
            <a:r>
              <a:rPr lang="ru-RU" sz="2700" dirty="0" smtClean="0"/>
              <a:t>. </a:t>
            </a:r>
          </a:p>
          <a:p>
            <a:pPr>
              <a:lnSpc>
                <a:spcPct val="125000"/>
              </a:lnSpc>
            </a:pPr>
            <a:r>
              <a:rPr lang="ru-RU" sz="2700" dirty="0" smtClean="0"/>
              <a:t>Созданию альбома непосредственно предшествовало длительное общение композитора с </a:t>
            </a:r>
            <a:r>
              <a:rPr lang="ru-RU" sz="2700" b="1" dirty="0" smtClean="0"/>
              <a:t>Колей </a:t>
            </a:r>
            <a:r>
              <a:rPr lang="ru-RU" sz="2700" b="1" dirty="0" err="1" smtClean="0"/>
              <a:t>Конради</a:t>
            </a:r>
            <a:r>
              <a:rPr lang="ru-RU" sz="2700" b="1" dirty="0" smtClean="0"/>
              <a:t>, глухонемым воспитанником М.И. Чайковского</a:t>
            </a:r>
            <a:r>
              <a:rPr lang="ru-RU" sz="2700" dirty="0" smtClean="0"/>
              <a:t>. </a:t>
            </a:r>
          </a:p>
          <a:p>
            <a:pPr>
              <a:lnSpc>
                <a:spcPct val="125000"/>
              </a:lnSpc>
            </a:pPr>
            <a:r>
              <a:rPr lang="ru-RU" sz="2700" b="1" dirty="0" smtClean="0"/>
              <a:t>Пример Роберта Шумана</a:t>
            </a:r>
            <a:r>
              <a:rPr lang="ru-RU" sz="2700" dirty="0" smtClean="0"/>
              <a:t>, создавшего альбом пьес для юношества можно считать важным обстоятельством в решении Чайковского создать цикл пьес для детей</a:t>
            </a:r>
          </a:p>
          <a:p>
            <a:pPr>
              <a:lnSpc>
                <a:spcPct val="125000"/>
              </a:lnSpc>
            </a:pPr>
            <a:r>
              <a:rPr lang="ru-RU" sz="2700" b="1" dirty="0" smtClean="0"/>
              <a:t>Необходимость создания музыкальной литературы </a:t>
            </a:r>
            <a:r>
              <a:rPr lang="ru-RU" sz="2700" dirty="0" smtClean="0"/>
              <a:t>для детей и юношества композитор осознавал давно, но приступил к реализации уже в зрелом возрасте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460432" y="6007100"/>
            <a:ext cx="454968" cy="4462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6460976"/>
            <a:ext cx="3008313" cy="397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8591872" cy="63093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5000"/>
              </a:lnSpc>
            </a:pPr>
            <a:r>
              <a:rPr lang="ru-RU" dirty="0" smtClean="0"/>
              <a:t>Все 24 пьесы цикла </a:t>
            </a:r>
            <a:r>
              <a:rPr lang="ru-RU" b="1" dirty="0" err="1" smtClean="0"/>
              <a:t>программны</a:t>
            </a:r>
            <a:r>
              <a:rPr lang="ru-RU" dirty="0" smtClean="0"/>
              <a:t>, то есть имеют названия и конкретный замысел.</a:t>
            </a:r>
          </a:p>
          <a:p>
            <a:pPr>
              <a:lnSpc>
                <a:spcPct val="145000"/>
              </a:lnSpc>
            </a:pPr>
            <a:r>
              <a:rPr lang="ru-RU" dirty="0" smtClean="0"/>
              <a:t>В сборнике запечатлен </a:t>
            </a:r>
            <a:r>
              <a:rPr lang="ru-RU" b="1" u="sng" dirty="0" smtClean="0"/>
              <a:t>широкий круг образов</a:t>
            </a:r>
            <a:r>
              <a:rPr lang="ru-RU" dirty="0" smtClean="0"/>
              <a:t>. </a:t>
            </a:r>
          </a:p>
          <a:p>
            <a:pPr>
              <a:lnSpc>
                <a:spcPct val="145000"/>
              </a:lnSpc>
            </a:pPr>
            <a:r>
              <a:rPr lang="ru-RU" b="1" dirty="0" smtClean="0"/>
              <a:t>Картины природы </a:t>
            </a:r>
            <a:r>
              <a:rPr lang="ru-RU" dirty="0" smtClean="0"/>
              <a:t>– «Зимнее утро», «Песня жаворонка» </a:t>
            </a:r>
          </a:p>
          <a:p>
            <a:pPr>
              <a:lnSpc>
                <a:spcPct val="145000"/>
              </a:lnSpc>
            </a:pPr>
            <a:r>
              <a:rPr lang="ru-RU" b="1" dirty="0" smtClean="0"/>
              <a:t>Игры детей </a:t>
            </a:r>
            <a:r>
              <a:rPr lang="ru-RU" dirty="0" smtClean="0"/>
              <a:t>– «Игра в лошадки», «Болезнь куклы», «Похороны куклы», «Новая кукла», «Марш деревянных солдатиков». </a:t>
            </a:r>
          </a:p>
          <a:p>
            <a:pPr>
              <a:lnSpc>
                <a:spcPct val="145000"/>
              </a:lnSpc>
            </a:pPr>
            <a:r>
              <a:rPr lang="ru-RU" b="1" dirty="0" smtClean="0"/>
              <a:t>Персонажи русских народных сказок </a:t>
            </a:r>
            <a:r>
              <a:rPr lang="ru-RU" dirty="0" smtClean="0"/>
              <a:t>– «Нянина сказка», «Баба-яга», русского народного творчества – «Русская песня», «Мужик на гармонике играет», «Камаринская»</a:t>
            </a:r>
          </a:p>
          <a:p>
            <a:pPr>
              <a:lnSpc>
                <a:spcPct val="145000"/>
              </a:lnSpc>
            </a:pPr>
            <a:r>
              <a:rPr lang="ru-RU" b="1" dirty="0" smtClean="0"/>
              <a:t>Песни других народов </a:t>
            </a:r>
            <a:r>
              <a:rPr lang="ru-RU" dirty="0" smtClean="0"/>
              <a:t>– «Итальянская песенка», «Старинная французская песенка», «Немецкая песенка», «Неаполитанская песенка»</a:t>
            </a:r>
          </a:p>
          <a:p>
            <a:pPr>
              <a:lnSpc>
                <a:spcPct val="145000"/>
              </a:lnSpc>
            </a:pPr>
            <a:r>
              <a:rPr lang="ru-RU" b="1" dirty="0" smtClean="0"/>
              <a:t>Элементы изобразительности</a:t>
            </a:r>
            <a:r>
              <a:rPr lang="ru-RU" dirty="0" smtClean="0"/>
              <a:t> - «Шарманщик поет» и </a:t>
            </a:r>
            <a:r>
              <a:rPr lang="ru-RU" b="1" dirty="0" smtClean="0"/>
              <a:t>звукоподражания</a:t>
            </a:r>
            <a:r>
              <a:rPr lang="ru-RU" dirty="0" smtClean="0"/>
              <a:t> – «Песня жаворонка» </a:t>
            </a:r>
          </a:p>
          <a:p>
            <a:pPr>
              <a:lnSpc>
                <a:spcPct val="145000"/>
              </a:lnSpc>
            </a:pPr>
            <a:r>
              <a:rPr lang="ru-RU" dirty="0" smtClean="0"/>
              <a:t>Богатый </a:t>
            </a:r>
            <a:r>
              <a:rPr lang="ru-RU" b="1" dirty="0" smtClean="0"/>
              <a:t>внутренний мир ребенка </a:t>
            </a:r>
            <a:r>
              <a:rPr lang="ru-RU" dirty="0" smtClean="0"/>
              <a:t>– «Утреннее размышление», «Сладкая греза» и «Хор».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Утреннее размышление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620688"/>
            <a:ext cx="5010636" cy="51125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День ребенка начинался с молитвы, в которой он настраивался на добрые мысли и поступки</a:t>
            </a:r>
          </a:p>
          <a:p>
            <a:pPr>
              <a:buNone/>
            </a:pPr>
            <a:r>
              <a:rPr lang="ru-RU" dirty="0" smtClean="0"/>
              <a:t>Светлая тональность </a:t>
            </a:r>
          </a:p>
          <a:p>
            <a:pPr>
              <a:buNone/>
            </a:pPr>
            <a:r>
              <a:rPr lang="ru-RU" dirty="0" smtClean="0"/>
              <a:t>Соль мажор, </a:t>
            </a:r>
          </a:p>
          <a:p>
            <a:pPr>
              <a:buNone/>
            </a:pPr>
            <a:r>
              <a:rPr lang="ru-RU" dirty="0" smtClean="0"/>
              <a:t>равномерное ритмическое движение и </a:t>
            </a:r>
          </a:p>
          <a:p>
            <a:pPr>
              <a:buNone/>
            </a:pPr>
            <a:r>
              <a:rPr lang="ru-RU" dirty="0" smtClean="0"/>
              <a:t>четырехголосная </a:t>
            </a:r>
          </a:p>
          <a:p>
            <a:pPr>
              <a:buNone/>
            </a:pPr>
            <a:r>
              <a:rPr lang="ru-RU" dirty="0" smtClean="0"/>
              <a:t>аккордовая фактура </a:t>
            </a:r>
          </a:p>
          <a:p>
            <a:pPr>
              <a:buNone/>
            </a:pPr>
            <a:r>
              <a:rPr lang="ru-RU" dirty="0" smtClean="0"/>
              <a:t>(словно поёт хор) – </a:t>
            </a:r>
          </a:p>
          <a:p>
            <a:pPr>
              <a:buNone/>
            </a:pPr>
            <a:r>
              <a:rPr lang="ru-RU" dirty="0" smtClean="0"/>
              <a:t>создает сосредоточенный и спокойный образ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newauthors.files.wordpress.com/2012/10/childs-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3923928" cy="2834909"/>
          </a:xfrm>
          <a:prstGeom prst="rect">
            <a:avLst/>
          </a:prstGeom>
          <a:noFill/>
        </p:spPr>
      </p:pic>
      <p:pic>
        <p:nvPicPr>
          <p:cNvPr id="28676" name="Picture 4" descr="http://artaleksandrov.ru/usrdata/upload/maxsz/exp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835" y="0"/>
            <a:ext cx="4084165" cy="3190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Марш деревянных солдатиков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404664"/>
            <a:ext cx="8496944" cy="15121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6056" y="1988839"/>
            <a:ext cx="3861210" cy="326896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s://image.jimcdn.com/app/cms/image/transf/none/path/s7da59e38e3b246c7/image/i26538b105dd4a907/version/1445273957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828091" cy="329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Болезнь куклы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1.bp.blogspot.com/-sLLtELf5Hdg/UVxlk4DpFXI/AAAAAAAACOs/__e1rlJ7ue0/s1600/%D0%91%D0%BE%D0%BB%D0%B5%D0%B7%D0%BD%D1%8C+%D0%BA%D1%83%D0%BA%D0%BB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18380" cy="553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img1.liveinternet.ru/images/attach/c/3/122/104/122104905_11149319_844142279007112_895573693417661308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78124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Новая кукла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muzan.ru/uploads/images/c/h/a/chajkovskij_novaja_ku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577" y="332656"/>
            <a:ext cx="2682423" cy="3694659"/>
          </a:xfrm>
          <a:prstGeom prst="rect">
            <a:avLst/>
          </a:prstGeom>
          <a:noFill/>
        </p:spPr>
      </p:pic>
      <p:pic>
        <p:nvPicPr>
          <p:cNvPr id="34820" name="Picture 4" descr="http://900igr.net/up/datai/222524/0009-009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60650"/>
            <a:ext cx="4853356" cy="3397350"/>
          </a:xfrm>
          <a:prstGeom prst="rect">
            <a:avLst/>
          </a:prstGeom>
          <a:noFill/>
        </p:spPr>
      </p:pic>
      <p:pic>
        <p:nvPicPr>
          <p:cNvPr id="34822" name="Picture 6" descr="http://art-fugas.ru/wp-content/uploads/2013/08/3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2520280" cy="328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вальс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268760"/>
            <a:ext cx="1770276" cy="4637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Вальс – парный танец, основанный на плавном кружении, один из самых распространенных танцевальных жанров.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proza.ru/pics/2015/10/03/1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6912388" cy="484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347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Путешествие по страницам «Детского альбома» П.И. Чайковского </vt:lpstr>
      <vt:lpstr>Слайд 2</vt:lpstr>
      <vt:lpstr>Слайд 3</vt:lpstr>
      <vt:lpstr>Слайд 4</vt:lpstr>
      <vt:lpstr>Утреннее размышление </vt:lpstr>
      <vt:lpstr>Марш деревянных солдатиков</vt:lpstr>
      <vt:lpstr>Болезнь куклы</vt:lpstr>
      <vt:lpstr>Новая кукла</vt:lpstr>
      <vt:lpstr>вальс</vt:lpstr>
      <vt:lpstr>мазурка</vt:lpstr>
      <vt:lpstr>Итальянская песенка</vt:lpstr>
      <vt:lpstr>менестрели</vt:lpstr>
      <vt:lpstr>лютня</vt:lpstr>
      <vt:lpstr>Неаполитанская песенка</vt:lpstr>
      <vt:lpstr>Баба яга </vt:lpstr>
      <vt:lpstr>Сладкая грёза</vt:lpstr>
      <vt:lpstr>Шарманщик поёт</vt:lpstr>
      <vt:lpstr>В церкви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страницам «Детского альбома» П.И. Чайковского </dc:title>
  <dc:creator>Ульяна</dc:creator>
  <cp:lastModifiedBy>User</cp:lastModifiedBy>
  <cp:revision>25</cp:revision>
  <dcterms:created xsi:type="dcterms:W3CDTF">2016-11-20T15:07:07Z</dcterms:created>
  <dcterms:modified xsi:type="dcterms:W3CDTF">2020-04-23T11:37:35Z</dcterms:modified>
</cp:coreProperties>
</file>