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274" r:id="rId2"/>
    <p:sldId id="258" r:id="rId3"/>
    <p:sldId id="275" r:id="rId4"/>
    <p:sldId id="276" r:id="rId5"/>
    <p:sldId id="278" r:id="rId6"/>
    <p:sldId id="268" r:id="rId7"/>
    <p:sldId id="282" r:id="rId8"/>
    <p:sldId id="283" r:id="rId9"/>
    <p:sldId id="272" r:id="rId10"/>
    <p:sldId id="260" r:id="rId11"/>
    <p:sldId id="261" r:id="rId12"/>
    <p:sldId id="271" r:id="rId13"/>
    <p:sldId id="280" r:id="rId14"/>
    <p:sldId id="281" r:id="rId15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AAF13"/>
    <a:srgbClr val="003300"/>
    <a:srgbClr val="008000"/>
    <a:srgbClr val="008E00"/>
    <a:srgbClr val="FF6600"/>
    <a:srgbClr val="0000FF"/>
    <a:srgbClr val="70A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3" autoAdjust="0"/>
  </p:normalViewPr>
  <p:slideViewPr>
    <p:cSldViewPr>
      <p:cViewPr>
        <p:scale>
          <a:sx n="69" d="100"/>
          <a:sy n="69" d="100"/>
        </p:scale>
        <p:origin x="-237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FFFBC8C-A200-472E-B3F1-72DB95E75219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DED3665A-5262-44A6-9015-A23C1AC08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82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DAFEF-513E-4C60-8093-7A4F994A42B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15D07-7D1E-4F76-BCFE-FA10E451CCDA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2A49-79F7-4951-9763-CA7320C27A42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4458A-1CF2-4058-B432-E73DDA46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267C-F3E8-451B-865E-A07896C87642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0550-4DF8-4A50-A9A5-1DFC94264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EBB8-606B-4F1E-950F-2D9FABF04C2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1D95-AE35-43ED-BF92-FA80B1B62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11F6-6DFD-4ABC-9213-069A6456965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0A63-30C7-4883-AF1E-53C0B7333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AD98-62FB-404C-9997-D9A3F1817A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1C19-5F5E-4EC3-B3C0-3E5BADD1327F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E449-FB7B-4DBD-8592-E8B2D8B51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3F19-2967-41A3-ADAC-367C7A61DD85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FB7E-8F0C-4AF1-9CF4-48F018A39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ECA3-6E3C-403A-BCA8-56248EC4654C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E0B20-25C2-4DBD-B2C0-89E136380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607A3-4BB1-403E-82CC-EDA3B44ECFE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40B7-3F42-4432-B004-4F772ABBD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2393-A41A-4B55-9148-7F55AB532A1B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043C7-1C95-4EE7-AF5B-0C35F9E73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2A13-1B7A-4247-A079-21DF8DE2D5C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0557-9AAA-4027-B756-86661734A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E8A6-DED7-4409-8786-B03C9FAB07B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21C1-756E-4C1F-8FE1-52B7260D4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B3D78-D424-416C-9523-4AE74AA2CAF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A469-485B-4002-B573-A6EFB3CF0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817BD1-9168-4228-830B-0F88ED33F08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6A734-C702-43DA-A05A-7AD2D3977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http://rylik.ru/uploads/posts/2010-08/1282729574_fresh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91" t="19005" r="780"/>
          <a:stretch>
            <a:fillRect/>
          </a:stretch>
        </p:blipFill>
        <p:spPr>
          <a:xfrm>
            <a:off x="0" y="0"/>
            <a:ext cx="9144000" cy="6815138"/>
          </a:xfrm>
        </p:spPr>
      </p:pic>
      <p:sp>
        <p:nvSpPr>
          <p:cNvPr id="16386" name="AutoShape 6"/>
          <p:cNvSpPr>
            <a:spLocks noGrp="1" noChangeArrowheads="1"/>
          </p:cNvSpPr>
          <p:nvPr>
            <p:ph type="title"/>
          </p:nvPr>
        </p:nvSpPr>
        <p:spPr>
          <a:xfrm>
            <a:off x="928688" y="1125538"/>
            <a:ext cx="7658100" cy="3902075"/>
          </a:xfrm>
          <a:prstGeom prst="wedgeRoundRectCallout">
            <a:avLst>
              <a:gd name="adj1" fmla="val -21324"/>
              <a:gd name="adj2" fmla="val 49704"/>
              <a:gd name="adj3" fmla="val 16667"/>
            </a:avLst>
          </a:prstGeom>
          <a:solidFill>
            <a:schemeClr val="bg1"/>
          </a:solidFill>
          <a:ln w="31750">
            <a:solidFill>
              <a:srgbClr val="008E00"/>
            </a:solidFill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Дидактическое игровое пособие </a:t>
            </a:r>
            <a:b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«Р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У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</a:rPr>
              <a:t>Ц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</a:rPr>
              <a:t>Й»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как эффективное средство формирования </a:t>
            </a:r>
            <a:r>
              <a:rPr lang="ru-RU" sz="2800" b="1" dirty="0" err="1" smtClean="0">
                <a:solidFill>
                  <a:srgbClr val="008000"/>
                </a:solidFill>
                <a:latin typeface="Times New Roman" pitchFamily="18" charset="0"/>
              </a:rPr>
              <a:t>психоэмоционального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 здоровья детей старшего дошкольного возраста </a:t>
            </a:r>
            <a:b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в контексте ФГОС ДО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928688" y="285750"/>
            <a:ext cx="75009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5118100" algn="l"/>
              </a:tabLst>
            </a:pPr>
            <a:r>
              <a:rPr lang="ru-RU" altLang="ru-RU" sz="1400" b="1" dirty="0">
                <a:solidFill>
                  <a:srgbClr val="003300"/>
                </a:solidFill>
                <a:latin typeface="Times New Roman" pitchFamily="18" charset="0"/>
              </a:rPr>
              <a:t>Муниципальное </a:t>
            </a:r>
            <a:r>
              <a:rPr lang="ru-RU" altLang="ru-RU" sz="1400" b="1" dirty="0" smtClean="0">
                <a:solidFill>
                  <a:srgbClr val="003300"/>
                </a:solidFill>
                <a:latin typeface="Times New Roman" pitchFamily="18" charset="0"/>
              </a:rPr>
              <a:t>автономное</a:t>
            </a:r>
            <a:r>
              <a:rPr lang="ru-RU" altLang="ru-RU" sz="14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3300"/>
                </a:solidFill>
                <a:latin typeface="Times New Roman" pitchFamily="18" charset="0"/>
              </a:rPr>
              <a:t>дошкольное образовательное</a:t>
            </a:r>
          </a:p>
          <a:p>
            <a:pPr algn="ctr">
              <a:tabLst>
                <a:tab pos="5118100" algn="l"/>
              </a:tabLst>
            </a:pPr>
            <a:r>
              <a:rPr lang="ru-RU" altLang="ru-RU" sz="1400" b="1" dirty="0">
                <a:solidFill>
                  <a:srgbClr val="003300"/>
                </a:solidFill>
                <a:latin typeface="Times New Roman" pitchFamily="18" charset="0"/>
              </a:rPr>
              <a:t>учреждение детский сад № 27 «</a:t>
            </a:r>
            <a:r>
              <a:rPr lang="ru-RU" altLang="ru-RU" sz="1400" b="1" dirty="0" err="1">
                <a:solidFill>
                  <a:srgbClr val="003300"/>
                </a:solidFill>
                <a:latin typeface="Times New Roman" pitchFamily="18" charset="0"/>
              </a:rPr>
              <a:t>Лесовичок</a:t>
            </a:r>
            <a:r>
              <a:rPr lang="ru-RU" altLang="ru-RU" sz="1400" b="1" dirty="0">
                <a:solidFill>
                  <a:srgbClr val="003300"/>
                </a:solidFill>
                <a:latin typeface="Times New Roman" pitchFamily="18" charset="0"/>
              </a:rPr>
              <a:t>»                                                                             городского округа  Тольятти</a:t>
            </a: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3286125" y="4857750"/>
            <a:ext cx="557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AutoShape 6"/>
          <p:cNvSpPr txBox="1">
            <a:spLocks noChangeArrowheads="1"/>
          </p:cNvSpPr>
          <p:nvPr/>
        </p:nvSpPr>
        <p:spPr bwMode="auto">
          <a:xfrm>
            <a:off x="5432330" y="5036028"/>
            <a:ext cx="3168650" cy="1714500"/>
          </a:xfrm>
          <a:prstGeom prst="wedgeRoundRectCallout">
            <a:avLst>
              <a:gd name="adj1" fmla="val -21324"/>
              <a:gd name="adj2" fmla="val 49704"/>
              <a:gd name="adj3" fmla="val 16667"/>
            </a:avLst>
          </a:prstGeom>
          <a:solidFill>
            <a:schemeClr val="bg1"/>
          </a:solidFill>
          <a:ln w="31750">
            <a:solidFill>
              <a:srgbClr val="008E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1400" b="1" i="1" u="sng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Авторы:</a:t>
            </a:r>
            <a:r>
              <a:rPr lang="ru-RU" altLang="ru-RU" sz="1400" b="1" i="1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endParaRPr lang="ru-RU" altLang="ru-RU" sz="1400" b="1" i="1" dirty="0" smtClean="0">
              <a:solidFill>
                <a:srgbClr val="00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ru-RU" altLang="ru-RU" sz="1400" b="1" dirty="0" smtClean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воспитатели:</a:t>
            </a:r>
          </a:p>
          <a:p>
            <a:pPr algn="l" eaLnBrk="1" hangingPunct="1">
              <a:defRPr/>
            </a:pPr>
            <a:r>
              <a:rPr lang="ru-RU" altLang="ru-RU" sz="1400" b="1" dirty="0" smtClean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Андриянова Ольга Григорьевна</a:t>
            </a:r>
          </a:p>
          <a:p>
            <a:pPr algn="l" eaLnBrk="1" hangingPunct="1">
              <a:defRPr/>
            </a:pPr>
            <a:r>
              <a:rPr lang="ru-RU" altLang="ru-RU" sz="1400" b="1" dirty="0" err="1" smtClean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Грунчева</a:t>
            </a:r>
            <a:r>
              <a:rPr lang="ru-RU" altLang="ru-RU" sz="1400" b="1" dirty="0" smtClean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Юлия Леонидовна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http://rylik.ru/uploads/posts/2010-08/1282729574_fresh-4.jpg"/>
          <p:cNvPicPr>
            <a:picLocks noChangeAspect="1" noChangeArrowheads="1"/>
          </p:cNvPicPr>
          <p:nvPr/>
        </p:nvPicPr>
        <p:blipFill>
          <a:blip r:embed="rId2"/>
          <a:srcRect l="6491" t="19005" r="780"/>
          <a:stretch>
            <a:fillRect/>
          </a:stretch>
        </p:blipFill>
        <p:spPr bwMode="auto">
          <a:xfrm>
            <a:off x="0" y="22050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8518" y="135577"/>
            <a:ext cx="414340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РЕЗУЛЬТАТ – ЭФФЕКТ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015" y="4365104"/>
            <a:ext cx="392905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РЕЗУЛЬТАТ - ПРОДУКТ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580" name="AutoShape 7"/>
          <p:cNvSpPr>
            <a:spLocks noChangeArrowheads="1"/>
          </p:cNvSpPr>
          <p:nvPr/>
        </p:nvSpPr>
        <p:spPr bwMode="auto">
          <a:xfrm>
            <a:off x="4138613" y="4564063"/>
            <a:ext cx="4852987" cy="2178050"/>
          </a:xfrm>
          <a:prstGeom prst="wedgeRoundRectCallout">
            <a:avLst>
              <a:gd name="adj1" fmla="val -50032"/>
              <a:gd name="adj2" fmla="val 2694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008E00"/>
            </a:solidFill>
            <a:miter lim="800000"/>
            <a:headEnd/>
            <a:tailEnd/>
          </a:ln>
        </p:spPr>
        <p:txBody>
          <a:bodyPr lIns="103903" tIns="51952" rIns="103903" bIns="51952"/>
          <a:lstStyle/>
          <a:p>
            <a:pPr marL="285750" indent="-285750">
              <a:lnSpc>
                <a:spcPts val="2163"/>
              </a:lnSpc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игровое дидактическое пособие «Радуга эмоций;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 детскому сообществу Учреждения концерта– игры «Калейдоскоп эмоций»;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групповая выставка – презентация для родителей «Мы и эмоции». </a:t>
            </a:r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285750" y="744538"/>
            <a:ext cx="8705850" cy="3495675"/>
          </a:xfrm>
          <a:prstGeom prst="wedgeRoundRectCallout">
            <a:avLst>
              <a:gd name="adj1" fmla="val 8806"/>
              <a:gd name="adj2" fmla="val -49727"/>
              <a:gd name="adj3" fmla="val 16667"/>
            </a:avLst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lIns="103903" tIns="51952" rIns="103903" bIns="51952"/>
          <a:lstStyle/>
          <a:p>
            <a:pPr marL="285750" indent="-285750"/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2" name="Прямоугольник 3"/>
          <p:cNvSpPr>
            <a:spLocks noChangeArrowheads="1"/>
          </p:cNvSpPr>
          <p:nvPr/>
        </p:nvSpPr>
        <p:spPr bwMode="auto">
          <a:xfrm>
            <a:off x="-180975" y="927100"/>
            <a:ext cx="868680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just">
              <a:spcBef>
                <a:spcPct val="20000"/>
              </a:spcBef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развитие умения  распознавать эмоциональное состояние героев через выделение их мимических и пантомимических знаков в процессе просмотра мультфильмов и видеосюжетов;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•"/>
            </a:pPr>
            <a:r>
              <a:rPr lang="ru-RU" b="1">
                <a:latin typeface="Times New Roman" pitchFamily="18" charset="0"/>
              </a:rPr>
              <a:t>совершенствование у детей старшего дошкольного возраста способности идентифицировать себя с предметами и явлениями природы, другим человеком, вставая на место другого, быть в чьей-то роли;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•"/>
            </a:pPr>
            <a:r>
              <a:rPr lang="ru-RU" b="1">
                <a:latin typeface="Times New Roman" pitchFamily="18" charset="0"/>
              </a:rPr>
              <a:t>развитие умения самостоятельно использовать упражнения на снятие эмоционального напряжения в процессе игровой деятельности с пособием «Радуга эмоций»;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снятие психоэмоционального и мышечного напряжения, отреагирование негативных эмоциональных состояний.</a:t>
            </a:r>
          </a:p>
          <a:p>
            <a:pPr marL="742950" lvl="1" indent="-285750">
              <a:spcBef>
                <a:spcPct val="20000"/>
              </a:spcBef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http://rylik.ru/uploads/posts/2010-08/1282729574_fresh-4.jpg"/>
          <p:cNvPicPr>
            <a:picLocks noChangeAspect="1" noChangeArrowheads="1"/>
          </p:cNvPicPr>
          <p:nvPr/>
        </p:nvPicPr>
        <p:blipFill>
          <a:blip r:embed="rId2"/>
          <a:srcRect l="6491" t="19005" r="780"/>
          <a:stretch>
            <a:fillRect/>
          </a:stretch>
        </p:blipFill>
        <p:spPr bwMode="auto">
          <a:xfrm>
            <a:off x="1588" y="2146300"/>
            <a:ext cx="91440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238400" y="20182"/>
            <a:ext cx="8784976" cy="954107"/>
          </a:xfrm>
          <a:prstGeom prst="rect">
            <a:avLst/>
          </a:prstGeom>
          <a:noFill/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ПОДБОРКА КЛАССИЧЕСКОЙ МУЗЫКИ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ДЛЯ РЕГУЛЯЦИИ ПСИХОЭМОЦИОНАЛЬНОГО СОСТОЯНИЯ </a:t>
            </a:r>
            <a:endParaRPr lang="ru-RU" sz="2800" b="1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E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603" name="AutoShape 7"/>
          <p:cNvSpPr>
            <a:spLocks noChangeArrowheads="1"/>
          </p:cNvSpPr>
          <p:nvPr/>
        </p:nvSpPr>
        <p:spPr bwMode="auto">
          <a:xfrm>
            <a:off x="214313" y="1785938"/>
            <a:ext cx="2952750" cy="857250"/>
          </a:xfrm>
          <a:prstGeom prst="wedgeRoundRectCallout">
            <a:avLst>
              <a:gd name="adj1" fmla="val -49731"/>
              <a:gd name="adj2" fmla="val -14866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008E00"/>
            </a:solidFill>
            <a:miter lim="800000"/>
            <a:headEnd/>
            <a:tailEnd/>
          </a:ln>
        </p:spPr>
        <p:txBody>
          <a:bodyPr lIns="103903" tIns="51952" rIns="103903" bIns="51952"/>
          <a:lstStyle/>
          <a:p>
            <a:pPr algn="ctr">
              <a:lnSpc>
                <a:spcPts val="2163"/>
              </a:lnSpc>
            </a:pPr>
            <a:r>
              <a:rPr 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СНИЖЕНИЕ УРОВНЯ ТРЕВОГИ И НЕУВЕРЕННОСТИ</a:t>
            </a:r>
          </a:p>
          <a:p>
            <a:pPr>
              <a:lnSpc>
                <a:spcPts val="2163"/>
              </a:lnSpc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AutoShape 7"/>
          <p:cNvSpPr>
            <a:spLocks noChangeArrowheads="1"/>
          </p:cNvSpPr>
          <p:nvPr/>
        </p:nvSpPr>
        <p:spPr bwMode="auto">
          <a:xfrm>
            <a:off x="142875" y="2786063"/>
            <a:ext cx="3025775" cy="1368425"/>
          </a:xfrm>
          <a:prstGeom prst="wedgeRoundRectCallout">
            <a:avLst>
              <a:gd name="adj1" fmla="val -50208"/>
              <a:gd name="adj2" fmla="val -926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008000"/>
            </a:solidFill>
            <a:miter lim="800000"/>
            <a:headEnd/>
            <a:tailEnd/>
          </a:ln>
        </p:spPr>
        <p:txBody>
          <a:bodyPr lIns="103903" tIns="51952" rIns="103903" bIns="51952"/>
          <a:lstStyle/>
          <a:p>
            <a:pPr marL="285750" indent="-285750">
              <a:lnSpc>
                <a:spcPts val="2163"/>
              </a:lnSpc>
              <a:buFont typeface="Arial" charset="0"/>
              <a:buChar char="•"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Шопен «Мазурка» «Прелюдии»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Штраус «Вальсы»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Рубинштейн «Мелодии»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11138" y="4705350"/>
            <a:ext cx="3759200" cy="723900"/>
          </a:xfrm>
          <a:prstGeom prst="wedgeRoundRectCallout">
            <a:avLst>
              <a:gd name="adj1" fmla="val -49842"/>
              <a:gd name="adj2" fmla="val 85"/>
              <a:gd name="adj3" fmla="val 16667"/>
            </a:avLst>
          </a:prstGeom>
          <a:ln>
            <a:solidFill>
              <a:srgbClr val="008E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903" tIns="51952" rIns="103903" bIns="51952"/>
          <a:lstStyle/>
          <a:p>
            <a:pPr algn="ctr">
              <a:lnSpc>
                <a:spcPts val="2163"/>
              </a:lnSpc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 СОЗДАНИЕ ЧУВСТВА КОМФОРТА </a:t>
            </a:r>
          </a:p>
          <a:p>
            <a:pPr algn="ctr">
              <a:lnSpc>
                <a:spcPts val="2163"/>
              </a:lnSpc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И  ОБЩЕГО УСПОКОЕНИЯ 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41300" y="5483225"/>
            <a:ext cx="3759200" cy="1296988"/>
          </a:xfrm>
          <a:prstGeom prst="wedgeRoundRectCallout">
            <a:avLst>
              <a:gd name="adj1" fmla="val -50393"/>
              <a:gd name="adj2" fmla="val 15233"/>
              <a:gd name="adj3" fmla="val 16667"/>
            </a:avLst>
          </a:prstGeom>
          <a:ln>
            <a:solidFill>
              <a:srgbClr val="008E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903" tIns="51952" rIns="103903" bIns="51952"/>
          <a:lstStyle/>
          <a:p>
            <a:pPr marL="285750" indent="-285750">
              <a:lnSpc>
                <a:spcPts val="2163"/>
              </a:lnSpc>
              <a:buFont typeface="Arial" charset="0"/>
              <a:buChar char="•"/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Бетховен «Симфония 6 ч. 2», 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Брамс  «Колыбельная»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Шуберт «Аве Мария»,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Дебюсси «Свет луны»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286375" y="4286250"/>
            <a:ext cx="3740150" cy="762000"/>
          </a:xfrm>
          <a:prstGeom prst="wedgeRoundRectCallout">
            <a:avLst>
              <a:gd name="adj1" fmla="val -50029"/>
              <a:gd name="adj2" fmla="val 8638"/>
              <a:gd name="adj3" fmla="val 16667"/>
            </a:avLst>
          </a:prstGeom>
          <a:ln>
            <a:solidFill>
              <a:srgbClr val="008E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903" tIns="51952" rIns="103903" bIns="51952"/>
          <a:lstStyle/>
          <a:p>
            <a:pPr algn="ctr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 УЛУЧШЕНИЕ САМОЧУВСТВИЯ, </a:t>
            </a:r>
          </a:p>
          <a:p>
            <a:pPr algn="ctr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АКТИВНОСТИ, </a:t>
            </a:r>
          </a:p>
          <a:p>
            <a:pPr algn="ctr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СОЗДАНИЕ ХОРОШЕГО НАСТРОЕНИЯ 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264150" y="5170488"/>
            <a:ext cx="3759200" cy="1581150"/>
          </a:xfrm>
          <a:prstGeom prst="wedgeRoundRectCallout">
            <a:avLst>
              <a:gd name="adj1" fmla="val -50140"/>
              <a:gd name="adj2" fmla="val 12428"/>
              <a:gd name="adj3" fmla="val 16667"/>
            </a:avLst>
          </a:prstGeom>
          <a:ln>
            <a:solidFill>
              <a:srgbClr val="008E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903" tIns="51952" rIns="103903" bIns="51952"/>
          <a:lstStyle/>
          <a:p>
            <a:pPr marL="285750" indent="-285750">
              <a:lnSpc>
                <a:spcPts val="2163"/>
              </a:lnSpc>
              <a:buFont typeface="Arial" charset="0"/>
              <a:buChar char="•"/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Чайковский «Шестая симфония», 3 часть.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Бетховен "Увертюра Эдмонд", 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Шопен «Прелюдия 1, опус 28», </a:t>
            </a:r>
          </a:p>
          <a:p>
            <a:pPr marL="285750" indent="-285750">
              <a:lnSpc>
                <a:spcPts val="2163"/>
              </a:lnSpc>
              <a:buFont typeface="Arial" charset="0"/>
              <a:buChar char="•"/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 «Венгерская рапсодия» </a:t>
            </a:r>
          </a:p>
        </p:txBody>
      </p:sp>
      <p:pic>
        <p:nvPicPr>
          <p:cNvPr id="17" name="Picture 1" descr="C:\Users\Администратор\Desktop\IMG_072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40849" y="1127589"/>
            <a:ext cx="2763672" cy="1869363"/>
          </a:xfrm>
          <a:prstGeom prst="rect">
            <a:avLst/>
          </a:prstGeom>
          <a:ln w="88900" cap="sq" cmpd="thickThin">
            <a:solidFill>
              <a:srgbClr val="008E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8" name="Picture 3" descr="C:\Users\Администратор\Desktop\IMG_072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419872" y="1962386"/>
            <a:ext cx="2974681" cy="1937293"/>
          </a:xfrm>
          <a:prstGeom prst="rect">
            <a:avLst/>
          </a:prstGeom>
          <a:ln w="88900" cap="sq" cmpd="thickThin">
            <a:solidFill>
              <a:srgbClr val="008E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" descr="http://rylik.ru/uploads/posts/2010-08/1282729574_fresh-4.jpg"/>
          <p:cNvPicPr>
            <a:picLocks noChangeAspect="1" noChangeArrowheads="1"/>
          </p:cNvPicPr>
          <p:nvPr/>
        </p:nvPicPr>
        <p:blipFill>
          <a:blip r:embed="rId2"/>
          <a:srcRect l="6491" t="19005" r="780"/>
          <a:stretch>
            <a:fillRect/>
          </a:stretch>
        </p:blipFill>
        <p:spPr bwMode="auto">
          <a:xfrm>
            <a:off x="0" y="2071688"/>
            <a:ext cx="909637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user\Рабочий стол\фото к семинару эмоции\DSCN5113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6901" b="9419"/>
          <a:stretch/>
        </p:blipFill>
        <p:spPr bwMode="auto">
          <a:xfrm>
            <a:off x="214282" y="1571612"/>
            <a:ext cx="3719846" cy="2714644"/>
          </a:xfrm>
          <a:prstGeom prst="roundRect">
            <a:avLst>
              <a:gd name="adj" fmla="val 16667"/>
            </a:avLst>
          </a:prstGeom>
          <a:ln w="57150">
            <a:solidFill>
              <a:srgbClr val="1AAF1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076" name="Picture 4" descr="C:\Documents and Settings\user\Рабочий стол\фото к семинару эмоции\DSCN5117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3948" t="3948"/>
          <a:stretch/>
        </p:blipFill>
        <p:spPr bwMode="auto">
          <a:xfrm>
            <a:off x="5072066" y="3357562"/>
            <a:ext cx="3839695" cy="3214686"/>
          </a:xfrm>
          <a:prstGeom prst="roundRect">
            <a:avLst>
              <a:gd name="adj" fmla="val 16667"/>
            </a:avLst>
          </a:prstGeom>
          <a:ln w="57150">
            <a:solidFill>
              <a:srgbClr val="1AAF1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6628" name="AutoShape 6"/>
          <p:cNvSpPr>
            <a:spLocks noChangeArrowheads="1"/>
          </p:cNvSpPr>
          <p:nvPr/>
        </p:nvSpPr>
        <p:spPr bwMode="auto">
          <a:xfrm>
            <a:off x="142875" y="4857750"/>
            <a:ext cx="4643438" cy="1714500"/>
          </a:xfrm>
          <a:prstGeom prst="wedgeRoundRectCallout">
            <a:avLst>
              <a:gd name="adj1" fmla="val -21324"/>
              <a:gd name="adj2" fmla="val 49704"/>
              <a:gd name="adj3" fmla="val 16667"/>
            </a:avLst>
          </a:prstGeom>
          <a:solidFill>
            <a:schemeClr val="bg1"/>
          </a:solidFill>
          <a:ln w="31750">
            <a:solidFill>
              <a:srgbClr val="008E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</a:rPr>
              <a:t>ВКЛЮЧЕНИЕ ВО ВСЕ ВИДЫ ДЕТСКОЙ ДЕЯТЕЛЬНОСТИ АРТ-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ТЕРАПЕВТИЧЕСКИХ ЭЛЕМЕНТОВ: 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УЗЫКОТЕРАПИЯ</a:t>
            </a:r>
          </a:p>
          <a:p>
            <a:pPr algn="ctr"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(ЗВУКИ ПРИРОДЫ, МУЗЫКА ДЛЯ РЕЛАКСАЦИИ И Т.Д.), СКАЗКОТЕРАПИЯ, ИЗОТЕРАПИЯ, ИГРОТЕРАПИЯ</a:t>
            </a:r>
          </a:p>
          <a:p>
            <a:pPr>
              <a:spcBef>
                <a:spcPct val="20000"/>
              </a:spcBef>
            </a:pPr>
            <a:endParaRPr lang="ru-RU" sz="1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4214813" y="1857375"/>
            <a:ext cx="4572000" cy="1143000"/>
          </a:xfrm>
          <a:prstGeom prst="wedgeRoundRectCallout">
            <a:avLst>
              <a:gd name="adj1" fmla="val 26819"/>
              <a:gd name="adj2" fmla="val -48361"/>
              <a:gd name="adj3" fmla="val 16667"/>
            </a:avLst>
          </a:prstGeom>
          <a:solidFill>
            <a:schemeClr val="bg1"/>
          </a:solidFill>
          <a:ln w="31750">
            <a:solidFill>
              <a:srgbClr val="008E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ИЗГОТОВЛЕНИЕ ЭЛЕМЕНТОВ УКРАШЕНИЯ ДЛЯ ИГРЫ</a:t>
            </a:r>
          </a:p>
          <a:p>
            <a:pPr algn="ctr">
              <a:spcBef>
                <a:spcPct val="2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«ПРИМЕРИМ ШЛЯПКУ»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77218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Дидактическое игровое пособие</a:t>
            </a:r>
          </a:p>
          <a:p>
            <a:pPr>
              <a:defRPr/>
            </a:pP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«Р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А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У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Г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А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Э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М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О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Ц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И</a:t>
            </a:r>
            <a:r>
              <a:rPr lang="ru-RU" sz="32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Й»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858250" cy="1571625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ориентированный семинар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«СОВРЕМЕННЫЕ ОБРАЗОВАТЕЛЬНЫЕ ТЕХНОЛОГИИ ФОРМИРОВАНИЯ ПСИХОЭМОЦИОНАЛЬНОГО ЗДОРОВЬЯ                                                                           У ДЕТЕЙ ДОШКОЛЬНОГО ВОЗРАСТА  В СВЕТЕ ТРЕБОВАНИЙ ФГОС ДО»</a:t>
            </a:r>
          </a:p>
        </p:txBody>
      </p:sp>
      <p:pic>
        <p:nvPicPr>
          <p:cNvPr id="27650" name="Picture 10" descr="http://rylik.ru/uploads/posts/2010-08/1282729574_fresh-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491" t="28004" r="780" b="25873"/>
          <a:stretch>
            <a:fillRect/>
          </a:stretch>
        </p:blipFill>
        <p:spPr>
          <a:xfrm>
            <a:off x="0" y="3929063"/>
            <a:ext cx="9144000" cy="2928937"/>
          </a:xfrm>
        </p:spPr>
      </p:pic>
      <p:pic>
        <p:nvPicPr>
          <p:cNvPr id="1026" name="Picture 2" descr="C:\Documents and Settings\Admin\Рабочий стол\DSC01767.JPG"/>
          <p:cNvPicPr>
            <a:picLocks noChangeAspect="1" noChangeArrowheads="1"/>
          </p:cNvPicPr>
          <p:nvPr/>
        </p:nvPicPr>
        <p:blipFill>
          <a:blip r:embed="rId4" cstate="print"/>
          <a:srcRect l="7016" t="21079" r="6792"/>
          <a:stretch>
            <a:fillRect/>
          </a:stretch>
        </p:blipFill>
        <p:spPr bwMode="auto">
          <a:xfrm>
            <a:off x="3214678" y="1857364"/>
            <a:ext cx="5625852" cy="3429024"/>
          </a:xfrm>
          <a:prstGeom prst="roundRect">
            <a:avLst>
              <a:gd name="adj" fmla="val 16667"/>
            </a:avLst>
          </a:prstGeom>
          <a:ln w="57150">
            <a:solidFill>
              <a:srgbClr val="1AAF1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 descr="J:\СИМИНАР ЭМОЦИИ\фото к семинару эмоции\DSC01493.JPG"/>
          <p:cNvPicPr>
            <a:picLocks noChangeAspect="1" noChangeArrowheads="1"/>
          </p:cNvPicPr>
          <p:nvPr/>
        </p:nvPicPr>
        <p:blipFill>
          <a:blip r:embed="rId5" cstate="print"/>
          <a:srcRect t="29167"/>
          <a:stretch>
            <a:fillRect/>
          </a:stretch>
        </p:blipFill>
        <p:spPr bwMode="auto">
          <a:xfrm>
            <a:off x="142844" y="3857628"/>
            <a:ext cx="4500593" cy="2786081"/>
          </a:xfrm>
          <a:prstGeom prst="roundRect">
            <a:avLst>
              <a:gd name="adj" fmla="val 16667"/>
            </a:avLst>
          </a:prstGeom>
          <a:ln w="57150"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0" descr="http://rylik.ru/uploads/posts/2010-08/1282729574_fresh-4.jp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6491" t="27420" r="780" b="16830"/>
          <a:stretch>
            <a:fillRect/>
          </a:stretch>
        </p:blipFill>
        <p:spPr>
          <a:xfrm>
            <a:off x="0" y="3071813"/>
            <a:ext cx="9144000" cy="3786187"/>
          </a:xfrm>
        </p:spPr>
      </p:pic>
      <p:sp>
        <p:nvSpPr>
          <p:cNvPr id="5" name="WordArt 5" descr="5760800"/>
          <p:cNvSpPr>
            <a:spLocks noChangeArrowheads="1" noChangeShapeType="1" noTextEdit="1"/>
          </p:cNvSpPr>
          <p:nvPr/>
        </p:nvSpPr>
        <p:spPr bwMode="auto">
          <a:xfrm>
            <a:off x="571500" y="2857500"/>
            <a:ext cx="7924800" cy="162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1AAF1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БЛАГОДАРИМ   ЗА   ВНИМАНИЕ!</a:t>
            </a:r>
          </a:p>
        </p:txBody>
      </p:sp>
      <p:pic>
        <p:nvPicPr>
          <p:cNvPr id="6" name="Picture 11" descr="C:\Documents and Settings\user\Мои документы\Мои рисунки\человечки\сканирование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290"/>
            <a:ext cx="2054225" cy="271621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" descr="http://rylik.ru/uploads/posts/2010-08/1282729574_fresh-4.jpg"/>
          <p:cNvPicPr>
            <a:picLocks noChangeAspect="1" noChangeArrowheads="1"/>
          </p:cNvPicPr>
          <p:nvPr/>
        </p:nvPicPr>
        <p:blipFill>
          <a:blip r:embed="rId2"/>
          <a:srcRect l="6491" t="19005" r="780"/>
          <a:stretch>
            <a:fillRect/>
          </a:stretch>
        </p:blipFill>
        <p:spPr bwMode="auto">
          <a:xfrm>
            <a:off x="-25400" y="22050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6"/>
          <p:cNvSpPr>
            <a:spLocks noChangeArrowheads="1"/>
          </p:cNvSpPr>
          <p:nvPr/>
        </p:nvSpPr>
        <p:spPr bwMode="auto">
          <a:xfrm>
            <a:off x="285750" y="1643063"/>
            <a:ext cx="8358188" cy="4286250"/>
          </a:xfrm>
          <a:prstGeom prst="wedgeRoundRectCallout">
            <a:avLst>
              <a:gd name="adj1" fmla="val 49861"/>
              <a:gd name="adj2" fmla="val -25542"/>
              <a:gd name="adj3" fmla="val 16667"/>
            </a:avLst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500"/>
              </a:lnSpc>
              <a:spcBef>
                <a:spcPct val="20000"/>
              </a:spcBef>
            </a:pPr>
            <a:r>
              <a:rPr lang="ru-RU" sz="2800" b="1" u="sng">
                <a:solidFill>
                  <a:srgbClr val="006600"/>
                </a:solidFill>
                <a:latin typeface="Times New Roman" pitchFamily="18" charset="0"/>
              </a:rPr>
              <a:t>НЕДОСТАТОЧНЫЙ УРОВЕНЬ  РАЗВИТИЯ:</a:t>
            </a:r>
          </a:p>
          <a:p>
            <a:pPr>
              <a:lnSpc>
                <a:spcPts val="45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b="1">
                <a:latin typeface="Times New Roman" pitchFamily="18" charset="0"/>
              </a:rPr>
              <a:t> социальной перцепции;</a:t>
            </a:r>
          </a:p>
          <a:p>
            <a:pPr>
              <a:lnSpc>
                <a:spcPts val="45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b="1">
                <a:latin typeface="Times New Roman" pitchFamily="18" charset="0"/>
              </a:rPr>
              <a:t> умения правильно понять чувства другого, дифференцировать их, распознать мимические знаки и адекватно отреагировать собственное эмоциональное состояние.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357422" y="142852"/>
            <a:ext cx="37240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ПРОБЛЕМА</a:t>
            </a:r>
            <a:endParaRPr lang="ru-RU" sz="6000" b="1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E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 descr="http://rylik.ru/uploads/posts/2010-08/1282729574_fresh-4.jpg"/>
          <p:cNvPicPr>
            <a:picLocks noChangeAspect="1" noChangeArrowheads="1"/>
          </p:cNvPicPr>
          <p:nvPr/>
        </p:nvPicPr>
        <p:blipFill>
          <a:blip r:embed="rId2"/>
          <a:srcRect l="6491" t="19005" r="780"/>
          <a:stretch>
            <a:fillRect/>
          </a:stretch>
        </p:blipFill>
        <p:spPr bwMode="auto">
          <a:xfrm>
            <a:off x="0" y="2357430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214282" y="428604"/>
            <a:ext cx="8644030" cy="1981224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15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ДИДАКТИЧЕСКОЕ ИГРОВОЕ ПОСОБИЕ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«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Р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А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У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Г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А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 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Э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М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О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Ц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И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Й»</a:t>
            </a:r>
            <a:r>
              <a:rPr lang="ru-RU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0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СООТВЕТСТВУЕТ ТРЕБОВАНИЯМ </a:t>
            </a:r>
            <a:endParaRPr lang="ru-RU" sz="2000" b="1" kern="1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E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ac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К РАЗВИВАЮЩЕЙ ПРЕДМЕТНО-ПРОСТРАНСТВЕННОЙ СРЕДЕ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В СООТВЕТСТВИИ С ФГОС</a:t>
            </a:r>
            <a:r>
              <a:rPr lang="en-US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ru-RU" sz="2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ДО: </a:t>
            </a:r>
            <a:endParaRPr lang="ru-RU" sz="2000" b="1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E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b="1" kern="10" dirty="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66CCFF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75" y="2500313"/>
            <a:ext cx="3929063" cy="85725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8E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МНОГОФУНКЦИОНАЛЬНОСТЬ</a:t>
            </a:r>
            <a:endParaRPr lang="ru-RU" kern="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Скругленный прямоугольник 13"/>
          <p:cNvSpPr>
            <a:spLocks noChangeArrowheads="1"/>
          </p:cNvSpPr>
          <p:nvPr/>
        </p:nvSpPr>
        <p:spPr bwMode="auto">
          <a:xfrm>
            <a:off x="4929188" y="2500313"/>
            <a:ext cx="3775075" cy="857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8E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r>
              <a:rPr lang="ru-RU" altLang="ru-RU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ВАРИАТИВНОСТЬ</a:t>
            </a:r>
          </a:p>
        </p:txBody>
      </p:sp>
      <p:sp>
        <p:nvSpPr>
          <p:cNvPr id="18437" name="Скругленный прямоугольник 14"/>
          <p:cNvSpPr>
            <a:spLocks noChangeArrowheads="1"/>
          </p:cNvSpPr>
          <p:nvPr/>
        </p:nvSpPr>
        <p:spPr bwMode="auto">
          <a:xfrm>
            <a:off x="4929188" y="3714750"/>
            <a:ext cx="3775075" cy="857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8E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r>
              <a:rPr lang="ru-RU" altLang="ru-RU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</p:txBody>
      </p:sp>
      <p:sp>
        <p:nvSpPr>
          <p:cNvPr id="18438" name="Скругленный прямоугольник 16"/>
          <p:cNvSpPr>
            <a:spLocks noChangeArrowheads="1"/>
          </p:cNvSpPr>
          <p:nvPr/>
        </p:nvSpPr>
        <p:spPr bwMode="auto">
          <a:xfrm>
            <a:off x="4929188" y="5000625"/>
            <a:ext cx="3775075" cy="857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8E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r>
              <a:rPr lang="ru-RU" altLang="ru-RU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ДОСТУПНОСТЬ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2875" y="5000625"/>
            <a:ext cx="3929063" cy="85725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8E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АВТОДИДАКТИЧНОСТЬ</a:t>
            </a:r>
            <a:endParaRPr lang="ru-RU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Скругленный прямоугольник 21"/>
          <p:cNvSpPr>
            <a:spLocks noChangeArrowheads="1"/>
          </p:cNvSpPr>
          <p:nvPr/>
        </p:nvSpPr>
        <p:spPr bwMode="auto">
          <a:xfrm>
            <a:off x="142875" y="3714750"/>
            <a:ext cx="3929063" cy="857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8E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r>
              <a:rPr lang="ru-RU" altLang="ru-RU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ПОЛИСЕНСОРНОСТЬ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4071938" y="2928938"/>
            <a:ext cx="857250" cy="1587"/>
          </a:xfrm>
          <a:prstGeom prst="straightConnector1">
            <a:avLst/>
          </a:prstGeom>
          <a:ln w="31750" cmpd="sng">
            <a:solidFill>
              <a:srgbClr val="00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4071938" y="4143375"/>
            <a:ext cx="857250" cy="1588"/>
          </a:xfrm>
          <a:prstGeom prst="straightConnector1">
            <a:avLst/>
          </a:prstGeom>
          <a:ln w="31750">
            <a:solidFill>
              <a:srgbClr val="00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1" idx="3"/>
          </p:cNvCxnSpPr>
          <p:nvPr/>
        </p:nvCxnSpPr>
        <p:spPr>
          <a:xfrm rot="10800000">
            <a:off x="4071938" y="5429250"/>
            <a:ext cx="857250" cy="1588"/>
          </a:xfrm>
          <a:prstGeom prst="straightConnector1">
            <a:avLst/>
          </a:prstGeom>
          <a:ln w="31750">
            <a:solidFill>
              <a:srgbClr val="00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036087" y="3964785"/>
            <a:ext cx="2928955" cy="1"/>
          </a:xfrm>
          <a:prstGeom prst="line">
            <a:avLst/>
          </a:prstGeom>
          <a:ln w="381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http://rylik.ru/uploads/posts/2010-08/1282729574_fresh-4.jpg"/>
          <p:cNvPicPr>
            <a:picLocks noChangeAspect="1" noChangeArrowheads="1"/>
          </p:cNvPicPr>
          <p:nvPr/>
        </p:nvPicPr>
        <p:blipFill>
          <a:blip r:embed="rId2"/>
          <a:srcRect l="6491" t="19005" r="780"/>
          <a:stretch>
            <a:fillRect/>
          </a:stretch>
        </p:blipFill>
        <p:spPr bwMode="auto">
          <a:xfrm>
            <a:off x="0" y="2060575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5" y="4143375"/>
            <a:ext cx="8858250" cy="2500313"/>
          </a:xfrm>
          <a:prstGeom prst="roundRect">
            <a:avLst/>
          </a:prstGeom>
          <a:solidFill>
            <a:schemeClr val="bg1"/>
          </a:solidFill>
          <a:ln>
            <a:solidFill>
              <a:srgbClr val="00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/>
            </a:r>
            <a:b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</a:b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Дидактическое игровое пособие 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«Р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А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У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Г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А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 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Э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М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О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Ц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И</a:t>
            </a:r>
            <a:r>
              <a:rPr lang="ru-RU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Й»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214313" y="4214813"/>
            <a:ext cx="8715375" cy="2286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ВКЛЮЧАЕТ:</a:t>
            </a:r>
            <a:r>
              <a:rPr lang="ru-RU" altLang="ru-RU" sz="24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пояснительную записку;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картотеку дидактических игр с вариантами усложнения для детей старшего дошкольного возраста, направленных на совершенствование социальной перцепции.</a:t>
            </a:r>
          </a:p>
          <a:p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DCIM\100NIKON\DSCN5167.JPG"/>
          <p:cNvPicPr>
            <a:picLocks noChangeAspect="1" noChangeArrowheads="1"/>
          </p:cNvPicPr>
          <p:nvPr/>
        </p:nvPicPr>
        <p:blipFill>
          <a:blip r:embed="rId3" cstate="print"/>
          <a:srcRect l="23177" t="16520"/>
          <a:stretch>
            <a:fillRect/>
          </a:stretch>
        </p:blipFill>
        <p:spPr bwMode="auto">
          <a:xfrm>
            <a:off x="6429388" y="1928802"/>
            <a:ext cx="2500330" cy="2037909"/>
          </a:xfrm>
          <a:prstGeom prst="roundRect">
            <a:avLst>
              <a:gd name="adj" fmla="val 16667"/>
            </a:avLst>
          </a:prstGeom>
          <a:ln w="57150">
            <a:solidFill>
              <a:srgbClr val="1AAF1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Users\Администратор\Desktop\IMG_072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643306" y="2214554"/>
            <a:ext cx="2571768" cy="1674892"/>
          </a:xfrm>
          <a:prstGeom prst="roundRect">
            <a:avLst>
              <a:gd name="adj" fmla="val 16667"/>
            </a:avLst>
          </a:prstGeom>
          <a:ln w="57150">
            <a:solidFill>
              <a:srgbClr val="1AAF1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6" name="Picture 2" descr="DSC017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1571612"/>
            <a:ext cx="3129897" cy="2357454"/>
          </a:xfrm>
          <a:prstGeom prst="roundRect">
            <a:avLst>
              <a:gd name="adj" fmla="val 16667"/>
            </a:avLst>
          </a:prstGeom>
          <a:ln w="57150">
            <a:solidFill>
              <a:srgbClr val="1AAF1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http://rylik.ru/uploads/posts/2010-08/1282729574_fresh-4.jpg"/>
          <p:cNvPicPr>
            <a:picLocks noChangeAspect="1" noChangeArrowheads="1"/>
          </p:cNvPicPr>
          <p:nvPr/>
        </p:nvPicPr>
        <p:blipFill>
          <a:blip r:embed="rId2"/>
          <a:srcRect l="6491" t="19005" r="780"/>
          <a:stretch>
            <a:fillRect/>
          </a:stretch>
        </p:blipFill>
        <p:spPr bwMode="auto">
          <a:xfrm>
            <a:off x="0" y="22050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309982" y="5373216"/>
            <a:ext cx="8524035" cy="1270472"/>
          </a:xfrm>
          <a:prstGeom prst="wedgeRoundRectCallout">
            <a:avLst>
              <a:gd name="adj1" fmla="val -23847"/>
              <a:gd name="adj2" fmla="val -50764"/>
              <a:gd name="adj3" fmla="val 16667"/>
            </a:avLst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ru-RU" sz="2200" b="1" dirty="0">
                <a:latin typeface="Times New Roman" pitchFamily="18" charset="0"/>
              </a:rPr>
              <a:t>СОВЕРШЕНСТВОВАНИЕ СОЦИАЛЬНОЙ </a:t>
            </a:r>
            <a:r>
              <a:rPr lang="ru-RU" sz="2200" b="1" dirty="0" smtClean="0">
                <a:latin typeface="Times New Roman" pitchFamily="18" charset="0"/>
              </a:rPr>
              <a:t>ПЕРЦЕПЦИИ                                                           </a:t>
            </a:r>
            <a:r>
              <a:rPr lang="ru-RU" sz="2200" b="1" dirty="0">
                <a:latin typeface="Times New Roman" pitchFamily="18" charset="0"/>
              </a:rPr>
              <a:t>ДЕТЕЙ СТАРШЕГО ДОШКОЛЬНОГО ВОЗРАСТА</a:t>
            </a:r>
          </a:p>
        </p:txBody>
      </p:sp>
      <p:sp useBgFill="1">
        <p:nvSpPr>
          <p:cNvPr id="4" name="Заголовок 3"/>
          <p:cNvSpPr txBox="1">
            <a:spLocks/>
          </p:cNvSpPr>
          <p:nvPr/>
        </p:nvSpPr>
        <p:spPr bwMode="auto">
          <a:xfrm>
            <a:off x="214282" y="4071942"/>
            <a:ext cx="1895639" cy="1015663"/>
          </a:xfrm>
          <a:prstGeom prst="rect">
            <a:avLst/>
          </a:prstGeom>
          <a:ln w="57150">
            <a:solidFill>
              <a:srgbClr val="1AAF13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ЦЕЛЬ</a:t>
            </a:r>
            <a:endParaRPr lang="ru-RU" sz="6000" b="1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E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Documents and Settings\user\Рабочий стол\фото к семинару эмоции\DSCN5117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3948" t="3948"/>
          <a:stretch/>
        </p:blipFill>
        <p:spPr bwMode="auto">
          <a:xfrm>
            <a:off x="5214942" y="1785926"/>
            <a:ext cx="3766293" cy="3153233"/>
          </a:xfrm>
          <a:prstGeom prst="roundRect">
            <a:avLst>
              <a:gd name="adj" fmla="val 16667"/>
            </a:avLst>
          </a:prstGeom>
          <a:ln w="57150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" name="Picture 2" descr="C:\Documents and Settings\user\Мои документы\КОНКУСЫ и АКЦИИ в  МБУ\2013 - 2014\ПСИХОЛОГИЧЕСКИЕ АКЦИИ и ТРЕНИНГИ\акция От СЕДЦА к СЕРДЦУ\фото 14.02.14 акция от сердца к сердцу\DSC0079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357422" y="2928934"/>
            <a:ext cx="2742812" cy="1998782"/>
          </a:xfrm>
          <a:prstGeom prst="roundRect">
            <a:avLst>
              <a:gd name="adj" fmla="val 16667"/>
            </a:avLst>
          </a:prstGeom>
          <a:ln w="57150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Дидактическое игровое пособие 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«Р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А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Д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У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Г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А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 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Э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М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О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Ц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И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ea typeface="+mj-ea"/>
                <a:cs typeface="+mj-cs"/>
              </a:rPr>
              <a:t>Й»</a:t>
            </a: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G:\DCIM\100NIKON\DSCN5163.JPG"/>
          <p:cNvPicPr>
            <a:picLocks noChangeAspect="1" noChangeArrowheads="1"/>
          </p:cNvPicPr>
          <p:nvPr/>
        </p:nvPicPr>
        <p:blipFill>
          <a:blip r:embed="rId5" cstate="print"/>
          <a:srcRect l="6818"/>
          <a:stretch>
            <a:fillRect/>
          </a:stretch>
        </p:blipFill>
        <p:spPr bwMode="auto">
          <a:xfrm>
            <a:off x="214282" y="1571612"/>
            <a:ext cx="2571768" cy="2070125"/>
          </a:xfrm>
          <a:prstGeom prst="roundRect">
            <a:avLst>
              <a:gd name="adj" fmla="val 16667"/>
            </a:avLst>
          </a:prstGeom>
          <a:ln w="57150">
            <a:solidFill>
              <a:srgbClr val="1AAF1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" descr="http://rylik.ru/uploads/posts/2010-08/1282729574_fresh-4.jpg"/>
          <p:cNvPicPr>
            <a:picLocks noChangeAspect="1" noChangeArrowheads="1"/>
          </p:cNvPicPr>
          <p:nvPr/>
        </p:nvPicPr>
        <p:blipFill>
          <a:blip r:embed="rId2"/>
          <a:srcRect l="6491" t="19005" r="780"/>
          <a:stretch>
            <a:fillRect/>
          </a:stretch>
        </p:blipFill>
        <p:spPr bwMode="auto">
          <a:xfrm>
            <a:off x="0" y="22050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011863" y="3168650"/>
            <a:ext cx="3041650" cy="1214438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</a:p>
        </p:txBody>
      </p:sp>
      <p:sp useBgFill="1">
        <p:nvSpPr>
          <p:cNvPr id="4" name="Шестиугольник 3"/>
          <p:cNvSpPr/>
          <p:nvPr/>
        </p:nvSpPr>
        <p:spPr>
          <a:xfrm>
            <a:off x="6500813" y="4683125"/>
            <a:ext cx="2357437" cy="857250"/>
          </a:xfrm>
          <a:prstGeom prst="hexagon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</a:p>
        </p:txBody>
      </p:sp>
      <p:sp useBgFill="1">
        <p:nvSpPr>
          <p:cNvPr id="5" name="Шестиугольник 4"/>
          <p:cNvSpPr/>
          <p:nvPr/>
        </p:nvSpPr>
        <p:spPr>
          <a:xfrm>
            <a:off x="6500813" y="1927225"/>
            <a:ext cx="2286000" cy="928688"/>
          </a:xfrm>
          <a:prstGeom prst="hexagon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ОБРАЗНО – РОЛЕВАЯ ДРАМТЕРАПИЯ</a:t>
            </a:r>
          </a:p>
        </p:txBody>
      </p:sp>
      <p:sp useBgFill="1">
        <p:nvSpPr>
          <p:cNvPr id="6" name="Шестиугольник 5"/>
          <p:cNvSpPr/>
          <p:nvPr/>
        </p:nvSpPr>
        <p:spPr>
          <a:xfrm>
            <a:off x="3286125" y="4643438"/>
            <a:ext cx="2428875" cy="817562"/>
          </a:xfrm>
          <a:prstGeom prst="hexagon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КИНЕЗЕТЕРАПИЯ</a:t>
            </a:r>
          </a:p>
        </p:txBody>
      </p:sp>
      <p:sp useBgFill="1">
        <p:nvSpPr>
          <p:cNvPr id="7" name="Заголовок 22"/>
          <p:cNvSpPr>
            <a:spLocks noGrp="1"/>
          </p:cNvSpPr>
          <p:nvPr>
            <p:ph type="title"/>
          </p:nvPr>
        </p:nvSpPr>
        <p:spPr>
          <a:xfrm>
            <a:off x="3571875" y="3571875"/>
            <a:ext cx="1973263" cy="785813"/>
          </a:xfrm>
          <a:prstGeom prst="hexagon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ТАНЦТЕРАПИЯ</a:t>
            </a:r>
          </a:p>
        </p:txBody>
      </p:sp>
      <p:sp useBgFill="1">
        <p:nvSpPr>
          <p:cNvPr id="8" name="Шестиугольник 7"/>
          <p:cNvSpPr/>
          <p:nvPr/>
        </p:nvSpPr>
        <p:spPr>
          <a:xfrm>
            <a:off x="3429000" y="2714625"/>
            <a:ext cx="2058988" cy="571500"/>
          </a:xfrm>
          <a:prstGeom prst="hexagon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ИГРОТЕРАПИЯ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3071813"/>
            <a:ext cx="2628900" cy="1214437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</a:p>
        </p:txBody>
      </p:sp>
      <p:sp useBgFill="1">
        <p:nvSpPr>
          <p:cNvPr id="10" name="Шестиугольник 9"/>
          <p:cNvSpPr/>
          <p:nvPr/>
        </p:nvSpPr>
        <p:spPr>
          <a:xfrm>
            <a:off x="214313" y="1693863"/>
            <a:ext cx="2000250" cy="1000125"/>
          </a:xfrm>
          <a:prstGeom prst="hexagon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ВОКАЛО-</a:t>
            </a:r>
          </a:p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ТЕРАПИЯ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11" name="Шестиугольник 10"/>
          <p:cNvSpPr/>
          <p:nvPr/>
        </p:nvSpPr>
        <p:spPr>
          <a:xfrm>
            <a:off x="142875" y="4929188"/>
            <a:ext cx="2928938" cy="928687"/>
          </a:xfrm>
          <a:prstGeom prst="hexagon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ИНСТРУМЕНТАЛЬНАЯ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ТЕРАПИЯ</a:t>
            </a:r>
          </a:p>
        </p:txBody>
      </p:sp>
      <p:pic>
        <p:nvPicPr>
          <p:cNvPr id="12" name="Рисунок 11" descr="2a3d0c8b487c.pn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31541" y="5929313"/>
            <a:ext cx="3929062" cy="928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3" name="Picture 8" descr="http://www.igrushka-spb.ru/published/publicdata/IGRUSH12WA/attachments/SC/products_pictures/163699_c_enl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276663" y="1693194"/>
            <a:ext cx="1162286" cy="1162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17" name="Picture 4" descr="http://img-fotki.yandex.ru/get/4705/127495935.4/0_4d6dc_bd398bc9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2850" y="1620838"/>
            <a:ext cx="9810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8" name="Прямая соединительная линия 14"/>
          <p:cNvCxnSpPr>
            <a:cxnSpLocks noChangeShapeType="1"/>
            <a:stCxn id="9" idx="0"/>
            <a:endCxn id="8" idx="2"/>
          </p:cNvCxnSpPr>
          <p:nvPr/>
        </p:nvCxnSpPr>
        <p:spPr bwMode="auto">
          <a:xfrm flipV="1">
            <a:off x="1528763" y="3000375"/>
            <a:ext cx="1887537" cy="58738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17" name="Прямая соединительная линия 16"/>
          <p:cNvCxnSpPr>
            <a:stCxn id="9" idx="3"/>
            <a:endCxn id="7" idx="2"/>
          </p:cNvCxnSpPr>
          <p:nvPr/>
        </p:nvCxnSpPr>
        <p:spPr>
          <a:xfrm>
            <a:off x="2855913" y="3679825"/>
            <a:ext cx="703262" cy="2857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0" name="Прямая соединительная линия 20"/>
          <p:cNvCxnSpPr>
            <a:cxnSpLocks noChangeShapeType="1"/>
            <a:stCxn id="9" idx="2"/>
            <a:endCxn id="6" idx="2"/>
          </p:cNvCxnSpPr>
          <p:nvPr/>
        </p:nvCxnSpPr>
        <p:spPr bwMode="auto">
          <a:xfrm>
            <a:off x="1528763" y="4298950"/>
            <a:ext cx="1744662" cy="754063"/>
          </a:xfrm>
          <a:prstGeom prst="line">
            <a:avLst/>
          </a:prstGeom>
          <a:noFill/>
          <a:ln w="9525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1521" name="Прямая соединительная линия 25"/>
          <p:cNvCxnSpPr>
            <a:cxnSpLocks noChangeShapeType="1"/>
            <a:stCxn id="3" idx="0"/>
            <a:endCxn id="8" idx="1"/>
          </p:cNvCxnSpPr>
          <p:nvPr/>
        </p:nvCxnSpPr>
        <p:spPr bwMode="auto">
          <a:xfrm flipH="1" flipV="1">
            <a:off x="5500688" y="3000375"/>
            <a:ext cx="2032000" cy="155575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1522" name="Прямая соединительная линия 28"/>
          <p:cNvCxnSpPr>
            <a:cxnSpLocks noChangeShapeType="1"/>
            <a:stCxn id="3" idx="1"/>
            <a:endCxn id="7" idx="1"/>
          </p:cNvCxnSpPr>
          <p:nvPr/>
        </p:nvCxnSpPr>
        <p:spPr bwMode="auto">
          <a:xfrm flipH="1">
            <a:off x="5557838" y="3776663"/>
            <a:ext cx="441325" cy="188912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22528" name="Прямая соединительная линия 22527"/>
          <p:cNvCxnSpPr>
            <a:stCxn id="4" idx="2"/>
            <a:endCxn id="4" idx="2"/>
          </p:cNvCxnSpPr>
          <p:nvPr/>
        </p:nvCxnSpPr>
        <p:spPr>
          <a:xfrm rot="10800000">
            <a:off x="6500813" y="51117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4" name="Прямая соединительная линия 22530"/>
          <p:cNvCxnSpPr>
            <a:cxnSpLocks noChangeShapeType="1"/>
            <a:stCxn id="3" idx="2"/>
            <a:endCxn id="6" idx="1"/>
          </p:cNvCxnSpPr>
          <p:nvPr/>
        </p:nvCxnSpPr>
        <p:spPr bwMode="auto">
          <a:xfrm flipH="1">
            <a:off x="5727700" y="4395788"/>
            <a:ext cx="1804988" cy="657225"/>
          </a:xfrm>
          <a:prstGeom prst="line">
            <a:avLst/>
          </a:prstGeom>
          <a:noFill/>
          <a:ln w="9525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2533" name="Прямая со стрелкой 22532"/>
          <p:cNvCxnSpPr/>
          <p:nvPr/>
        </p:nvCxnSpPr>
        <p:spPr>
          <a:xfrm rot="16200000" flipH="1">
            <a:off x="952500" y="4595813"/>
            <a:ext cx="666750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5" name="Прямая со стрелкой 22534"/>
          <p:cNvCxnSpPr/>
          <p:nvPr/>
        </p:nvCxnSpPr>
        <p:spPr>
          <a:xfrm flipH="1">
            <a:off x="1319213" y="2747963"/>
            <a:ext cx="0" cy="258762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9" name="Прямая со стрелкой 22538"/>
          <p:cNvCxnSpPr/>
          <p:nvPr/>
        </p:nvCxnSpPr>
        <p:spPr>
          <a:xfrm>
            <a:off x="7643813" y="2876550"/>
            <a:ext cx="0" cy="29210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743825" y="4325938"/>
            <a:ext cx="0" cy="307975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AutoShape 7"/>
          <p:cNvSpPr>
            <a:spLocks noChangeArrowheads="1"/>
          </p:cNvSpPr>
          <p:nvPr/>
        </p:nvSpPr>
        <p:spPr bwMode="auto">
          <a:xfrm>
            <a:off x="207963" y="115888"/>
            <a:ext cx="8685212" cy="1296987"/>
          </a:xfrm>
          <a:prstGeom prst="wedgeRoundRectCallout">
            <a:avLst>
              <a:gd name="adj1" fmla="val -50223"/>
              <a:gd name="adj2" fmla="val 2292"/>
              <a:gd name="adj3" fmla="val 16667"/>
            </a:avLst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903" tIns="51952" rIns="103903" bIns="51952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АРТ-ТЕРАПЕВТИЧЕСКИЕ МЕТОДИКИ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ОБЕСПЕЧИВАЮЩИЕ СОХРАНЕНИЕ ПСИХОЭМОЦИОНАЛЬНОГО ЗДОРОВЬЯ  ПОСРЕДСТВОМ СОПРИКОСНОВЕНИЯ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ИСКУССТВОМ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http://rylik.ru/uploads/posts/2010-08/1282729574_fresh-4.jpg"/>
          <p:cNvPicPr>
            <a:picLocks noChangeAspect="1" noChangeArrowheads="1"/>
          </p:cNvPicPr>
          <p:nvPr/>
        </p:nvPicPr>
        <p:blipFill>
          <a:blip r:embed="rId2"/>
          <a:srcRect l="6491" t="19005" r="780"/>
          <a:stretch>
            <a:fillRect/>
          </a:stretch>
        </p:blipFill>
        <p:spPr bwMode="auto">
          <a:xfrm>
            <a:off x="0" y="2060575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21537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Дидактическое игровое пособие</a:t>
            </a:r>
          </a:p>
          <a:p>
            <a:pPr algn="ctr">
              <a:defRPr/>
            </a:pP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«Р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А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У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Г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А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en-US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Э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М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О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Ц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И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Й»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6" name="Picture 2" descr="E:\СИМИНАР ЭМОЦИИ\фото к семинару эмоции\DSC01474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13148"/>
          <a:stretch/>
        </p:blipFill>
        <p:spPr bwMode="auto">
          <a:xfrm>
            <a:off x="4947672" y="1453148"/>
            <a:ext cx="3947652" cy="2947306"/>
          </a:xfrm>
          <a:prstGeom prst="roundRect">
            <a:avLst>
              <a:gd name="adj" fmla="val 16667"/>
            </a:avLst>
          </a:prstGeom>
          <a:ln w="57150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" name="Рисунок 6" descr="J:\СИМИНАР ЭМОЦИИ\фото к семинару эмоции\DSC01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997" y="1422570"/>
            <a:ext cx="4016588" cy="2970733"/>
          </a:xfrm>
          <a:prstGeom prst="roundRect">
            <a:avLst>
              <a:gd name="adj" fmla="val 16667"/>
            </a:avLst>
          </a:prstGeom>
          <a:ln w="57150"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Скругленный прямоугольник 20"/>
          <p:cNvSpPr/>
          <p:nvPr/>
        </p:nvSpPr>
        <p:spPr>
          <a:xfrm>
            <a:off x="395288" y="4581524"/>
            <a:ext cx="4105275" cy="1943820"/>
          </a:xfrm>
          <a:prstGeom prst="roundRect">
            <a:avLst/>
          </a:prstGeom>
          <a:solidFill>
            <a:schemeClr val="bg1"/>
          </a:solidFill>
          <a:ln>
            <a:solidFill>
              <a:srgbClr val="00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«МИР ЭМОЦИЙ»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«КУБИК ЭМОЦИЙ»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«ЭМОЦИИ В ЗАГАДКАХ»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«ЦВЕТНАЯ РАДУГА»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Скругленный прямоугольник 20"/>
          <p:cNvSpPr/>
          <p:nvPr/>
        </p:nvSpPr>
        <p:spPr>
          <a:xfrm>
            <a:off x="4817555" y="5013176"/>
            <a:ext cx="4076700" cy="1296144"/>
          </a:xfrm>
          <a:prstGeom prst="roundRect">
            <a:avLst/>
          </a:prstGeom>
          <a:solidFill>
            <a:schemeClr val="bg1"/>
          </a:solidFill>
          <a:ln>
            <a:solidFill>
              <a:srgbClr val="00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«ПРИМЕРИМ ШЛЯПКУ»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«УЗНАЙ НАСТРОЕНИЕ»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http://rylik.ru/uploads/posts/2010-08/1282729574_fresh-4.jpg"/>
          <p:cNvPicPr>
            <a:picLocks noChangeAspect="1" noChangeArrowheads="1"/>
          </p:cNvPicPr>
          <p:nvPr/>
        </p:nvPicPr>
        <p:blipFill>
          <a:blip r:embed="rId2"/>
          <a:srcRect l="6491" t="19005" r="780"/>
          <a:stretch>
            <a:fillRect/>
          </a:stretch>
        </p:blipFill>
        <p:spPr bwMode="auto">
          <a:xfrm>
            <a:off x="0" y="2099969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21537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Дидактическое игровое пособие</a:t>
            </a:r>
          </a:p>
          <a:p>
            <a:pPr algn="ctr">
              <a:defRPr/>
            </a:pP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«Р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А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Д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У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Г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А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en-US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Э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М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О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Ц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И</a:t>
            </a:r>
            <a:r>
              <a:rPr lang="ru-RU" sz="32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Й»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2363" y="4581524"/>
            <a:ext cx="3888680" cy="1727796"/>
          </a:xfrm>
          <a:prstGeom prst="roundRect">
            <a:avLst/>
          </a:prstGeom>
          <a:solidFill>
            <a:schemeClr val="bg1"/>
          </a:solidFill>
          <a:ln>
            <a:solidFill>
              <a:srgbClr val="00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«НАСТРОЕНИЕ»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«ЭМОЦИОНАЛЬНАЯ ПАЛИТРА ХУДОЖНИКА»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Скругленный прямоугольник 20"/>
          <p:cNvSpPr/>
          <p:nvPr/>
        </p:nvSpPr>
        <p:spPr>
          <a:xfrm>
            <a:off x="4926199" y="4635430"/>
            <a:ext cx="3968056" cy="1673889"/>
          </a:xfrm>
          <a:prstGeom prst="roundRect">
            <a:avLst/>
          </a:prstGeom>
          <a:solidFill>
            <a:schemeClr val="bg1"/>
          </a:solidFill>
          <a:ln>
            <a:solidFill>
              <a:srgbClr val="00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«ВЫРАЖЕНИЕ ЭМОЦИЙ»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«ПРИРОДА ЭМОЦИЙ»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«ТРЕТИЙ ЛИШНИЙ»</a:t>
            </a:r>
          </a:p>
        </p:txBody>
      </p:sp>
      <p:pic>
        <p:nvPicPr>
          <p:cNvPr id="8" name="Picture 2" descr="G:\СЕМИНАР ЭМОЦИИ ноябрь2016\фото к семинару эмоции\DSC01471.JPG"/>
          <p:cNvPicPr>
            <a:picLocks noChangeAspect="1" noChangeArrowheads="1"/>
          </p:cNvPicPr>
          <p:nvPr/>
        </p:nvPicPr>
        <p:blipFill>
          <a:blip r:embed="rId3" cstate="print"/>
          <a:srcRect l="2564" r="7692"/>
          <a:stretch>
            <a:fillRect/>
          </a:stretch>
        </p:blipFill>
        <p:spPr bwMode="auto">
          <a:xfrm>
            <a:off x="611560" y="1427186"/>
            <a:ext cx="3672408" cy="2937856"/>
          </a:xfrm>
          <a:prstGeom prst="roundRect">
            <a:avLst>
              <a:gd name="adj" fmla="val 16667"/>
            </a:avLst>
          </a:prstGeom>
          <a:ln w="57150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Documents and Settings\user\Рабочий стол\фото к семинару эмоции\DSC0147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4926199" y="1471993"/>
            <a:ext cx="3859412" cy="2893049"/>
          </a:xfrm>
          <a:prstGeom prst="roundRect">
            <a:avLst>
              <a:gd name="adj" fmla="val 16667"/>
            </a:avLst>
          </a:prstGeom>
          <a:ln w="57150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693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 descr="http://rylik.ru/uploads/posts/2010-08/1282729574_fresh-4.jpg"/>
          <p:cNvPicPr>
            <a:picLocks noChangeAspect="1" noChangeArrowheads="1"/>
          </p:cNvPicPr>
          <p:nvPr/>
        </p:nvPicPr>
        <p:blipFill>
          <a:blip r:embed="rId2"/>
          <a:srcRect l="6491" t="19005" r="780"/>
          <a:stretch>
            <a:fillRect/>
          </a:stretch>
        </p:blipFill>
        <p:spPr bwMode="auto">
          <a:xfrm>
            <a:off x="0" y="2060575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3133" y="116632"/>
            <a:ext cx="8229600" cy="707886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E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ЗАДАЧИ:</a:t>
            </a:r>
            <a:endParaRPr lang="ru-RU" sz="4000" b="1" kern="1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E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088" y="1052513"/>
            <a:ext cx="7893050" cy="936625"/>
          </a:xfrm>
          <a:prstGeom prst="roundRect">
            <a:avLst/>
          </a:prstGeom>
          <a:solidFill>
            <a:schemeClr val="bg1"/>
          </a:solidFill>
          <a:ln>
            <a:solidFill>
              <a:srgbClr val="00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умение  распознавать эмоциональное состояние героев через выделение их мимических и пантомимических знаков в процессе просмотра мультфильмов и видеосюжетов;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5813" y="2133600"/>
            <a:ext cx="7934325" cy="863600"/>
          </a:xfrm>
          <a:prstGeom prst="roundRect">
            <a:avLst/>
          </a:prstGeom>
          <a:solidFill>
            <a:schemeClr val="bg1"/>
          </a:solidFill>
          <a:ln>
            <a:solidFill>
              <a:srgbClr val="00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умение оценивать внутреннее состояние партнера,  взаимодействуя с ним в игровом процессе и соответствовать действиям заданного образа («грустный Буратино», «сердитый медведь»);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813" y="3141663"/>
            <a:ext cx="7942262" cy="1049337"/>
          </a:xfrm>
          <a:prstGeom prst="roundRect">
            <a:avLst/>
          </a:prstGeom>
          <a:solidFill>
            <a:schemeClr val="bg1"/>
          </a:solidFill>
          <a:ln>
            <a:solidFill>
              <a:srgbClr val="00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отрабатывать умение самостоятельно определять внутреннее эмоциональное состояние другого человека, осознавая и выделяя внешние проявления эмоций (мимические и пантомимические знаки, интонационные проявления) в процессе инсценировки различных игровых ситуаций;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5813" y="4292600"/>
            <a:ext cx="7934325" cy="865188"/>
          </a:xfrm>
          <a:prstGeom prst="roundRect">
            <a:avLst/>
          </a:prstGeom>
          <a:solidFill>
            <a:schemeClr val="bg1"/>
          </a:solidFill>
          <a:ln>
            <a:solidFill>
              <a:srgbClr val="00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упражнять в умении производить перенос усвоенных навыков социальной перцепции в сферу общения со сверстниками («Подари радость другу», «Мы вместе нарисуем радость»).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179388" y="1052513"/>
            <a:ext cx="504825" cy="468312"/>
          </a:xfrm>
          <a:prstGeom prst="rightArrow">
            <a:avLst/>
          </a:prstGeom>
          <a:solidFill>
            <a:srgbClr val="70AC2E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42875" y="2143125"/>
            <a:ext cx="503238" cy="468313"/>
          </a:xfrm>
          <a:prstGeom prst="rightArrow">
            <a:avLst/>
          </a:prstGeom>
          <a:solidFill>
            <a:srgbClr val="70AC2E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2875" y="3357563"/>
            <a:ext cx="503238" cy="468312"/>
          </a:xfrm>
          <a:prstGeom prst="rightArrow">
            <a:avLst/>
          </a:prstGeom>
          <a:solidFill>
            <a:srgbClr val="70AC2E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42875" y="4429125"/>
            <a:ext cx="503238" cy="468313"/>
          </a:xfrm>
          <a:prstGeom prst="rightArrow">
            <a:avLst/>
          </a:prstGeom>
          <a:solidFill>
            <a:srgbClr val="70AC2E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538</Words>
  <Application>Microsoft Office PowerPoint</Application>
  <PresentationFormat>Экран (4:3)</PresentationFormat>
  <Paragraphs>113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Дидактическое игровое пособие  «РАДУГА ЭМОЦИЙ»  как эффективное средство формирования психоэмоционального здоровья детей старшего дошкольного возраста  в контексте ФГОС ДО</vt:lpstr>
      <vt:lpstr>Презентация PowerPoint</vt:lpstr>
      <vt:lpstr>Презентация PowerPoint</vt:lpstr>
      <vt:lpstr> Дидактическое игровое пособие «РАДУГА  ЭМОЦИЙ» </vt:lpstr>
      <vt:lpstr>Презентация PowerPoint</vt:lpstr>
      <vt:lpstr>ТАНЦТЕРАПИЯ</vt:lpstr>
      <vt:lpstr>Презентация PowerPoint</vt:lpstr>
      <vt:lpstr>Презентация PowerPoint</vt:lpstr>
      <vt:lpstr>ЗАДАЧИ:</vt:lpstr>
      <vt:lpstr>Презентация PowerPoint</vt:lpstr>
      <vt:lpstr>Презентация PowerPoint</vt:lpstr>
      <vt:lpstr>Дидактическое игровое пособие  «РАДУГА ЭМОЦИЙ»</vt:lpstr>
      <vt:lpstr>Городской практико – ориентированный семинар  «СОВРЕМЕННЫЕ ОБРАЗОВАТЕЛЬНЫЕ ТЕХНОЛОГИИ ФОРМИРОВАНИЯ ПСИХОЭМОЦИОНАЛЬНОГО ЗДОРОВЬЯ                                                                           У ДЕТЕЙ ДОШКОЛЬНОГО ВОЗРАСТА  В СВЕТЕ ТРЕБОВАНИЙ ФГОС ДО»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Александр</cp:lastModifiedBy>
  <cp:revision>131</cp:revision>
  <dcterms:created xsi:type="dcterms:W3CDTF">2013-09-07T18:35:40Z</dcterms:created>
  <dcterms:modified xsi:type="dcterms:W3CDTF">2020-04-30T18:31:56Z</dcterms:modified>
</cp:coreProperties>
</file>